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1"/>
  </p:sldMasterIdLst>
  <p:notesMasterIdLst>
    <p:notesMasterId r:id="rId39"/>
  </p:notesMasterIdLst>
  <p:handoutMasterIdLst>
    <p:handoutMasterId r:id="rId40"/>
  </p:handoutMasterIdLst>
  <p:sldIdLst>
    <p:sldId id="1468" r:id="rId12"/>
    <p:sldId id="1563" r:id="rId13"/>
    <p:sldId id="1564" r:id="rId14"/>
    <p:sldId id="1565" r:id="rId15"/>
    <p:sldId id="1606" r:id="rId16"/>
    <p:sldId id="1607" r:id="rId17"/>
    <p:sldId id="1608" r:id="rId18"/>
    <p:sldId id="1609" r:id="rId19"/>
    <p:sldId id="1603" r:id="rId20"/>
    <p:sldId id="1582" r:id="rId21"/>
    <p:sldId id="1583" r:id="rId22"/>
    <p:sldId id="1569" r:id="rId23"/>
    <p:sldId id="1592" r:id="rId24"/>
    <p:sldId id="1574" r:id="rId25"/>
    <p:sldId id="1591" r:id="rId26"/>
    <p:sldId id="1611" r:id="rId27"/>
    <p:sldId id="1602" r:id="rId28"/>
    <p:sldId id="1615" r:id="rId29"/>
    <p:sldId id="1578" r:id="rId30"/>
    <p:sldId id="1614" r:id="rId31"/>
    <p:sldId id="1576" r:id="rId32"/>
    <p:sldId id="1613" r:id="rId33"/>
    <p:sldId id="1584" r:id="rId34"/>
    <p:sldId id="1610" r:id="rId35"/>
    <p:sldId id="1587" r:id="rId36"/>
    <p:sldId id="1617" r:id="rId37"/>
    <p:sldId id="1618" r:id="rId38"/>
  </p:sldIdLst>
  <p:sldSz cx="9144000" cy="5143500" type="screen16x9"/>
  <p:notesSz cx="6985000" cy="9283700"/>
  <p:custDataLst>
    <p:custData r:id="rId2"/>
    <p:custData r:id="rId10"/>
    <p:custData r:id="rId8"/>
    <p:custData r:id="rId7"/>
    <p:custData r:id="rId3"/>
    <p:custData r:id="rId4"/>
    <p:custData r:id="rId6"/>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1fNaOCKFlZqSoGLeGzxHZQ==" hashData="omNUGB9ynSWaYSqRn5VfOpJlPhsqNS9U8jIPhTGC0GNQsASEt5Z8mv2kfAIy5YWYjaSqpKJGTTGpVQgz+1bAUA=="/>
  <p:extLst>
    <p:ext uri="{521415D9-36F7-43E2-AB2F-B90AF26B5E84}">
      <p14:sectionLst xmlns:p14="http://schemas.microsoft.com/office/powerpoint/2010/main">
        <p14:section name="Introduction" id="{701240DC-94D0-4145-BDB0-96532831730E}">
          <p14:sldIdLst>
            <p14:sldId id="1468"/>
            <p14:sldId id="1563"/>
            <p14:sldId id="1564"/>
            <p14:sldId id="1565"/>
            <p14:sldId id="1606"/>
            <p14:sldId id="1607"/>
            <p14:sldId id="1608"/>
            <p14:sldId id="1609"/>
            <p14:sldId id="1603"/>
            <p14:sldId id="1582"/>
            <p14:sldId id="1583"/>
            <p14:sldId id="1569"/>
            <p14:sldId id="1592"/>
            <p14:sldId id="1574"/>
            <p14:sldId id="1591"/>
            <p14:sldId id="1611"/>
            <p14:sldId id="1602"/>
            <p14:sldId id="1615"/>
            <p14:sldId id="1578"/>
            <p14:sldId id="1614"/>
            <p14:sldId id="1576"/>
            <p14:sldId id="1613"/>
            <p14:sldId id="1584"/>
            <p14:sldId id="1610"/>
            <p14:sldId id="1587"/>
            <p14:sldId id="1617"/>
            <p14:sldId id="1618"/>
          </p14:sldIdLst>
        </p14:section>
      </p14:sectionLst>
    </p:ext>
    <p:ext uri="{EFAFB233-063F-42B5-8137-9DF3F51BA10A}">
      <p15:sldGuideLst xmlns:p15="http://schemas.microsoft.com/office/powerpoint/2012/main">
        <p15:guide id="1" orient="horz" pos="2436">
          <p15:clr>
            <a:srgbClr val="A4A3A4"/>
          </p15:clr>
        </p15:guide>
        <p15:guide id="2" pos="2880">
          <p15:clr>
            <a:srgbClr val="A4A3A4"/>
          </p15:clr>
        </p15:guide>
        <p15:guide id="3" orient="horz" pos="1412">
          <p15:clr>
            <a:srgbClr val="A4A3A4"/>
          </p15:clr>
        </p15:guide>
        <p15:guide id="4" orient="horz" pos="2816">
          <p15:clr>
            <a:srgbClr val="A4A3A4"/>
          </p15:clr>
        </p15:guide>
        <p15:guide id="5" orient="horz" pos="591">
          <p15:clr>
            <a:srgbClr val="A4A3A4"/>
          </p15:clr>
        </p15:guide>
        <p15:guide id="6" pos="1818">
          <p15:clr>
            <a:srgbClr val="A4A3A4"/>
          </p15:clr>
        </p15:guide>
        <p15:guide id="7" pos="3981">
          <p15:clr>
            <a:srgbClr val="A4A3A4"/>
          </p15:clr>
        </p15:guide>
        <p15:guide id="8" pos="130">
          <p15:clr>
            <a:srgbClr val="A4A3A4"/>
          </p15:clr>
        </p15:guide>
        <p15:guide id="9" pos="5654">
          <p15:clr>
            <a:srgbClr val="A4A3A4"/>
          </p15:clr>
        </p15:guide>
        <p15:guide id="10" pos="2739">
          <p15:clr>
            <a:srgbClr val="A4A3A4"/>
          </p15:clr>
        </p15:guide>
        <p15:guide id="11" pos="5462">
          <p15:clr>
            <a:srgbClr val="A4A3A4"/>
          </p15:clr>
        </p15:guide>
        <p15:guide id="12" pos="2829">
          <p15:clr>
            <a:srgbClr val="A4A3A4"/>
          </p15:clr>
        </p15:guide>
        <p15:guide id="13" pos="1244">
          <p15:clr>
            <a:srgbClr val="A4A3A4"/>
          </p15:clr>
        </p15:guide>
        <p15:guide id="14" pos="3792">
          <p15:clr>
            <a:srgbClr val="A4A3A4"/>
          </p15:clr>
        </p15:guide>
        <p15:guide id="15" orient="horz" pos="16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3AD8D0-6E85-F6EC-DAB6-76D99BFA38A3}" name="Diya Radhakrishna" initials="DR" userId="S::diya.radhakrishna@harrispoll.com::4337932f-0884-4722-adba-3cf7c9f69a35" providerId="AD"/>
  <p188:author id="{248DB4FD-C482-6518-1963-B0D4012517DB}" name="Bryan Mayaen" initials="BM" userId="S::bryan.mayaen@harrispoll.com::cb9b48af-38a0-4af6-a29e-633f1015b0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ma Tutundzic" initials="ET" lastIdx="70" clrIdx="0"/>
  <p:cmAuthor id="2" name="Jill Emmighausen" initials="JE" lastIdx="5" clrIdx="1"/>
  <p:cmAuthor id="3" name="Allyssa Birth" initials="AB" lastIdx="5" clrIdx="2"/>
  <p:cmAuthor id="4" name="Samantha Leger" initials="SL" lastIdx="46" clrIdx="3"/>
  <p:cmAuthor id="5" name="Ashley Weibel" initials="AW" lastIdx="5" clrIdx="4"/>
  <p:cmAuthor id="6" name="Jamie Lehr" initials="JL" lastIdx="1" clrIdx="5"/>
  <p:cmAuthor id="7" name="Anna Ginovker" initials="A" lastIdx="5" clrIdx="6"/>
  <p:cmAuthor id="8" name="sapplebaum" initials="s" lastIdx="21" clrIdx="7"/>
  <p:cmAuthor id="9" name="Kathy Steinberg" initials="KS" lastIdx="37" clrIdx="8"/>
  <p:cmAuthor id="10" name="Elizabeth Priore" initials="EP" lastIdx="7" clrIdx="9">
    <p:extLst>
      <p:ext uri="{19B8F6BF-5375-455C-9EA6-DF929625EA0E}">
        <p15:presenceInfo xmlns:p15="http://schemas.microsoft.com/office/powerpoint/2012/main" userId="S::elizabeth.priore@harrisinsights.com::f5c4ddb4-4806-428f-88d5-041ddbfebea9" providerId="AD"/>
      </p:ext>
    </p:extLst>
  </p:cmAuthor>
  <p:cmAuthor id="11" name="Bryan Mayaen" initials="BM" lastIdx="6" clrIdx="10">
    <p:extLst>
      <p:ext uri="{19B8F6BF-5375-455C-9EA6-DF929625EA0E}">
        <p15:presenceInfo xmlns:p15="http://schemas.microsoft.com/office/powerpoint/2012/main" userId="S::bryan.mayaen@harrisinsights.com::cb9b48af-38a0-4af6-a29e-633f1015b0f4" providerId="AD"/>
      </p:ext>
    </p:extLst>
  </p:cmAuthor>
  <p:cmAuthor id="12" name="Julia Nelson" initials="JN" lastIdx="67" clrIdx="11">
    <p:extLst>
      <p:ext uri="{19B8F6BF-5375-455C-9EA6-DF929625EA0E}">
        <p15:presenceInfo xmlns:p15="http://schemas.microsoft.com/office/powerpoint/2012/main" userId="S::julia.nelson@harrisinsights.com::d205153d-7efe-4dab-a49b-400934e4624c" providerId="AD"/>
      </p:ext>
    </p:extLst>
  </p:cmAuthor>
  <p:cmAuthor id="13" name="Lynn Marocco" initials="LM" lastIdx="4" clrIdx="12">
    <p:extLst>
      <p:ext uri="{19B8F6BF-5375-455C-9EA6-DF929625EA0E}">
        <p15:presenceInfo xmlns:p15="http://schemas.microsoft.com/office/powerpoint/2012/main" userId="S::lynn.marocco@harrispoll.com::06e93e3d-78a7-4526-972d-e5f94256cd0b" providerId="AD"/>
      </p:ext>
    </p:extLst>
  </p:cmAuthor>
  <p:cmAuthor id="14" name="Michelle Gosney" initials="MG" lastIdx="29" clrIdx="13">
    <p:extLst>
      <p:ext uri="{19B8F6BF-5375-455C-9EA6-DF929625EA0E}">
        <p15:presenceInfo xmlns:p15="http://schemas.microsoft.com/office/powerpoint/2012/main" userId="S::michelle.gosney@harrispoll.com::a22e26ec-2b00-4cd1-a3b3-56555d2b9132" providerId="AD"/>
      </p:ext>
    </p:extLst>
  </p:cmAuthor>
  <p:cmAuthor id="15" name="David Krane" initials="DK" lastIdx="14" clrIdx="14">
    <p:extLst>
      <p:ext uri="{19B8F6BF-5375-455C-9EA6-DF929625EA0E}">
        <p15:presenceInfo xmlns:p15="http://schemas.microsoft.com/office/powerpoint/2012/main" userId="S::david.krane@harrispoll.com::1aa8cb59-149f-4956-968f-b491d6c61f99" providerId="AD"/>
      </p:ext>
    </p:extLst>
  </p:cmAuthor>
  <p:cmAuthor id="16" name="Bryan Mayaen" initials="BM [2]" lastIdx="12" clrIdx="15">
    <p:extLst>
      <p:ext uri="{19B8F6BF-5375-455C-9EA6-DF929625EA0E}">
        <p15:presenceInfo xmlns:p15="http://schemas.microsoft.com/office/powerpoint/2012/main" userId="S::bryan.mayaen@harrispoll.com::cb9b48af-38a0-4af6-a29e-633f1015b0f4" providerId="AD"/>
      </p:ext>
    </p:extLst>
  </p:cmAuthor>
  <p:cmAuthor id="17" name="Braunreuther, Christopher A (Chris)" initials="BCA(" lastIdx="2" clrIdx="16">
    <p:extLst>
      <p:ext uri="{19B8F6BF-5375-455C-9EA6-DF929625EA0E}">
        <p15:presenceInfo xmlns:p15="http://schemas.microsoft.com/office/powerpoint/2012/main" userId="S::chris1@nationwide.com::8950632d-0a95-44ee-8781-99ba2efed19c" providerId="AD"/>
      </p:ext>
    </p:extLst>
  </p:cmAuthor>
  <p:cmAuthor id="18" name="Diya Radhakrishna" initials="DR" lastIdx="6" clrIdx="17">
    <p:extLst>
      <p:ext uri="{19B8F6BF-5375-455C-9EA6-DF929625EA0E}">
        <p15:presenceInfo xmlns:p15="http://schemas.microsoft.com/office/powerpoint/2012/main" userId="S::diya.radhakrishna@harrispoll.com::4337932f-0884-4722-adba-3cf7c9f69a35" providerId="AD"/>
      </p:ext>
    </p:extLst>
  </p:cmAuthor>
  <p:cmAuthor id="19" name="Tomblin, Julie S" initials="TJS" lastIdx="3" clrIdx="18">
    <p:extLst>
      <p:ext uri="{19B8F6BF-5375-455C-9EA6-DF929625EA0E}">
        <p15:presenceInfo xmlns:p15="http://schemas.microsoft.com/office/powerpoint/2012/main" userId="S::TOMBLJ1@nationwide.com::bb90851c-a0d5-4ff0-ab59-b1112db48d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7BB"/>
    <a:srgbClr val="E3FCFF"/>
    <a:srgbClr val="057ACB"/>
    <a:srgbClr val="053F68"/>
    <a:srgbClr val="019EDB"/>
    <a:srgbClr val="0047BB"/>
    <a:srgbClr val="89D8FF"/>
    <a:srgbClr val="307FE2"/>
    <a:srgbClr val="C5EFFF"/>
    <a:srgbClr val="141B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8727C-A261-954C-8E6F-CF431F344237}" v="73" dt="2023-06-26T17:47:46.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531" autoAdjust="0"/>
  </p:normalViewPr>
  <p:slideViewPr>
    <p:cSldViewPr snapToGrid="0">
      <p:cViewPr varScale="1">
        <p:scale>
          <a:sx n="146" d="100"/>
          <a:sy n="146" d="100"/>
        </p:scale>
        <p:origin x="184" y="184"/>
      </p:cViewPr>
      <p:guideLst>
        <p:guide orient="horz" pos="2436"/>
        <p:guide pos="2880"/>
        <p:guide orient="horz" pos="1412"/>
        <p:guide orient="horz" pos="2816"/>
        <p:guide orient="horz" pos="591"/>
        <p:guide pos="1818"/>
        <p:guide pos="3981"/>
        <p:guide pos="130"/>
        <p:guide pos="5654"/>
        <p:guide pos="2739"/>
        <p:guide pos="5462"/>
        <p:guide pos="2829"/>
        <p:guide pos="1244"/>
        <p:guide pos="3792"/>
        <p:guide orient="horz" pos="1620"/>
      </p:guideLst>
    </p:cSldViewPr>
  </p:slideViewPr>
  <p:outlineViewPr>
    <p:cViewPr>
      <p:scale>
        <a:sx n="33" d="100"/>
        <a:sy n="33" d="100"/>
      </p:scale>
      <p:origin x="0" y="-1037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45" tIns="46473" rIns="92945" bIns="46473" rtlCol="0"/>
          <a:lstStyle>
            <a:lvl1pPr algn="l">
              <a:defRPr sz="1200"/>
            </a:lvl1pPr>
          </a:lstStyle>
          <a:p>
            <a:endParaRPr lang="en-US"/>
          </a:p>
        </p:txBody>
      </p:sp>
      <p:sp>
        <p:nvSpPr>
          <p:cNvPr id="3" name="Date Placeholder 2"/>
          <p:cNvSpPr>
            <a:spLocks noGrp="1"/>
          </p:cNvSpPr>
          <p:nvPr>
            <p:ph type="dt" sz="quarter" idx="1"/>
          </p:nvPr>
        </p:nvSpPr>
        <p:spPr>
          <a:xfrm>
            <a:off x="3956552" y="0"/>
            <a:ext cx="3026833" cy="464185"/>
          </a:xfrm>
          <a:prstGeom prst="rect">
            <a:avLst/>
          </a:prstGeom>
        </p:spPr>
        <p:txBody>
          <a:bodyPr vert="horz" lIns="92945" tIns="46473" rIns="92945" bIns="46473" rtlCol="0"/>
          <a:lstStyle>
            <a:lvl1pPr algn="r">
              <a:defRPr sz="1200"/>
            </a:lvl1pPr>
          </a:lstStyle>
          <a:p>
            <a:fld id="{E971732F-C9DA-5B40-96E2-D952D816923D}" type="datetimeFigureOut">
              <a:rPr lang="en-US" smtClean="0"/>
              <a:t>6/30/23</a:t>
            </a:fld>
            <a:endParaRPr lang="en-US"/>
          </a:p>
        </p:txBody>
      </p:sp>
      <p:sp>
        <p:nvSpPr>
          <p:cNvPr id="4" name="Footer Placeholder 3"/>
          <p:cNvSpPr>
            <a:spLocks noGrp="1"/>
          </p:cNvSpPr>
          <p:nvPr>
            <p:ph type="ftr" sz="quarter" idx="2"/>
          </p:nvPr>
        </p:nvSpPr>
        <p:spPr>
          <a:xfrm>
            <a:off x="1" y="8817904"/>
            <a:ext cx="3026833" cy="464185"/>
          </a:xfrm>
          <a:prstGeom prst="rect">
            <a:avLst/>
          </a:prstGeom>
        </p:spPr>
        <p:txBody>
          <a:bodyPr vert="horz" lIns="92945" tIns="46473" rIns="92945" bIns="46473" rtlCol="0" anchor="b"/>
          <a:lstStyle>
            <a:lvl1pPr algn="l">
              <a:defRPr sz="1200"/>
            </a:lvl1pPr>
          </a:lstStyle>
          <a:p>
            <a:endParaRPr lang="en-US"/>
          </a:p>
        </p:txBody>
      </p:sp>
      <p:sp>
        <p:nvSpPr>
          <p:cNvPr id="5" name="Slide Number Placeholder 4"/>
          <p:cNvSpPr>
            <a:spLocks noGrp="1"/>
          </p:cNvSpPr>
          <p:nvPr>
            <p:ph type="sldNum" sz="quarter" idx="3"/>
          </p:nvPr>
        </p:nvSpPr>
        <p:spPr>
          <a:xfrm>
            <a:off x="3956552" y="8817904"/>
            <a:ext cx="3026833" cy="464185"/>
          </a:xfrm>
          <a:prstGeom prst="rect">
            <a:avLst/>
          </a:prstGeom>
        </p:spPr>
        <p:txBody>
          <a:bodyPr vert="horz" lIns="92945" tIns="46473" rIns="92945" bIns="46473" rtlCol="0" anchor="b"/>
          <a:lstStyle>
            <a:lvl1pPr algn="r">
              <a:defRPr sz="1200"/>
            </a:lvl1pPr>
          </a:lstStyle>
          <a:p>
            <a:fld id="{60A34BE9-18EE-1F4E-974C-C8ACF2390A6E}" type="slidenum">
              <a:rPr lang="en-US" smtClean="0"/>
              <a:t>‹#›</a:t>
            </a:fld>
            <a:endParaRPr lang="en-US"/>
          </a:p>
        </p:txBody>
      </p:sp>
    </p:spTree>
    <p:extLst>
      <p:ext uri="{BB962C8B-B14F-4D97-AF65-F5344CB8AC3E}">
        <p14:creationId xmlns:p14="http://schemas.microsoft.com/office/powerpoint/2010/main" val="30390006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45" tIns="46473" rIns="92945" bIns="46473" rtlCol="0"/>
          <a:lstStyle>
            <a:lvl1pPr algn="l">
              <a:defRPr sz="1200"/>
            </a:lvl1pPr>
          </a:lstStyle>
          <a:p>
            <a:endParaRPr lang="en-US"/>
          </a:p>
        </p:txBody>
      </p:sp>
      <p:sp>
        <p:nvSpPr>
          <p:cNvPr id="3" name="Date Placeholder 2"/>
          <p:cNvSpPr>
            <a:spLocks noGrp="1"/>
          </p:cNvSpPr>
          <p:nvPr>
            <p:ph type="dt" idx="1"/>
          </p:nvPr>
        </p:nvSpPr>
        <p:spPr>
          <a:xfrm>
            <a:off x="3956552" y="0"/>
            <a:ext cx="3026833" cy="464185"/>
          </a:xfrm>
          <a:prstGeom prst="rect">
            <a:avLst/>
          </a:prstGeom>
        </p:spPr>
        <p:txBody>
          <a:bodyPr vert="horz" lIns="92945" tIns="46473" rIns="92945" bIns="46473" rtlCol="0"/>
          <a:lstStyle>
            <a:lvl1pPr algn="r">
              <a:defRPr sz="1200"/>
            </a:lvl1pPr>
          </a:lstStyle>
          <a:p>
            <a:fld id="{367D6505-3478-1644-9C35-83D1868BC63C}" type="datetimeFigureOut">
              <a:rPr lang="en-US" smtClean="0"/>
              <a:t>6/30/23</a:t>
            </a:fld>
            <a:endParaRPr lang="en-US"/>
          </a:p>
        </p:txBody>
      </p:sp>
      <p:sp>
        <p:nvSpPr>
          <p:cNvPr id="4" name="Slide Image Placeholder 3"/>
          <p:cNvSpPr>
            <a:spLocks noGrp="1" noRot="1" noChangeAspect="1"/>
          </p:cNvSpPr>
          <p:nvPr>
            <p:ph type="sldImg" idx="2"/>
          </p:nvPr>
        </p:nvSpPr>
        <p:spPr>
          <a:xfrm>
            <a:off x="398463" y="695325"/>
            <a:ext cx="6188075" cy="3481388"/>
          </a:xfrm>
          <a:prstGeom prst="rect">
            <a:avLst/>
          </a:prstGeom>
          <a:noFill/>
          <a:ln w="12700">
            <a:solidFill>
              <a:prstClr val="black"/>
            </a:solidFill>
          </a:ln>
        </p:spPr>
        <p:txBody>
          <a:bodyPr vert="horz" lIns="92945" tIns="46473" rIns="92945" bIns="46473" rtlCol="0" anchor="ctr"/>
          <a:lstStyle/>
          <a:p>
            <a:endParaRPr lang="en-US"/>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945" tIns="46473" rIns="92945" bIns="464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04"/>
            <a:ext cx="3026833" cy="464185"/>
          </a:xfrm>
          <a:prstGeom prst="rect">
            <a:avLst/>
          </a:prstGeom>
        </p:spPr>
        <p:txBody>
          <a:bodyPr vert="horz" lIns="92945" tIns="46473" rIns="92945" bIns="46473" rtlCol="0" anchor="b"/>
          <a:lstStyle>
            <a:lvl1pPr algn="l">
              <a:defRPr sz="1200"/>
            </a:lvl1pPr>
          </a:lstStyle>
          <a:p>
            <a:endParaRPr lang="en-US"/>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2945" tIns="46473" rIns="92945" bIns="46473" rtlCol="0" anchor="b"/>
          <a:lstStyle>
            <a:lvl1pPr algn="r">
              <a:defRPr sz="1200"/>
            </a:lvl1pPr>
          </a:lstStyle>
          <a:p>
            <a:fld id="{688D9314-598C-CF44-8ABD-ADC8B086FA6C}" type="slidenum">
              <a:rPr lang="en-US" smtClean="0"/>
              <a:t>‹#›</a:t>
            </a:fld>
            <a:endParaRPr lang="en-US"/>
          </a:p>
        </p:txBody>
      </p:sp>
    </p:spTree>
    <p:extLst>
      <p:ext uri="{BB962C8B-B14F-4D97-AF65-F5344CB8AC3E}">
        <p14:creationId xmlns:p14="http://schemas.microsoft.com/office/powerpoint/2010/main" val="30055061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D9314-598C-CF44-8ABD-ADC8B086FA6C}" type="slidenum">
              <a:rPr lang="en-US" smtClean="0"/>
              <a:t>1</a:t>
            </a:fld>
            <a:endParaRPr lang="en-US"/>
          </a:p>
        </p:txBody>
      </p:sp>
    </p:spTree>
    <p:extLst>
      <p:ext uri="{BB962C8B-B14F-4D97-AF65-F5344CB8AC3E}">
        <p14:creationId xmlns:p14="http://schemas.microsoft.com/office/powerpoint/2010/main" val="621466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(Total 2022 (n=1,853), Total 2021 (n=1,931); Millennials (n=674), Gen Xers (n=576), Boomers+ (n=603)) </a:t>
            </a:r>
          </a:p>
          <a:p>
            <a:r>
              <a:rPr lang="en-US" b="1" dirty="0"/>
              <a:t>Q2NEW2021. </a:t>
            </a:r>
            <a:r>
              <a:rPr lang="en-US" b="0" dirty="0"/>
              <a:t>How, if at all, has the COVID-19 pandemic impacted your plans around filing for Social Security?</a:t>
            </a:r>
          </a:p>
        </p:txBody>
      </p:sp>
      <p:sp>
        <p:nvSpPr>
          <p:cNvPr id="4" name="Slide Number Placeholder 3"/>
          <p:cNvSpPr>
            <a:spLocks noGrp="1"/>
          </p:cNvSpPr>
          <p:nvPr>
            <p:ph type="sldNum" sz="quarter" idx="5"/>
          </p:nvPr>
        </p:nvSpPr>
        <p:spPr/>
        <p:txBody>
          <a:bodyPr/>
          <a:lstStyle/>
          <a:p>
            <a:fld id="{688D9314-598C-CF44-8ABD-ADC8B086FA6C}" type="slidenum">
              <a:rPr lang="en-US" smtClean="0"/>
              <a:t>10</a:t>
            </a:fld>
            <a:endParaRPr lang="en-US"/>
          </a:p>
        </p:txBody>
      </p:sp>
    </p:spTree>
    <p:extLst>
      <p:ext uri="{BB962C8B-B14F-4D97-AF65-F5344CB8AC3E}">
        <p14:creationId xmlns:p14="http://schemas.microsoft.com/office/powerpoint/2010/main" val="367021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(Total 2022 (n=1,853), Total 2021 (n=1,931); Millennials (n=674), Gen Xers (n=576), Boomers+ (n=603); Men (n=926), Women (n=912))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Q3NEW2021. </a:t>
            </a:r>
            <a:r>
              <a:rPr lang="en-US" dirty="0"/>
              <a:t>To what extent do you agree or disagree with each of the following statements about how the COVID-19 pandemic has impacted your (plan for) retirement or could impact retirement for others?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1" dirty="0"/>
              <a:t>Please see data tables for supporting data for subgroup call-outs</a:t>
            </a:r>
          </a:p>
        </p:txBody>
      </p:sp>
      <p:sp>
        <p:nvSpPr>
          <p:cNvPr id="4" name="Slide Number Placeholder 3"/>
          <p:cNvSpPr>
            <a:spLocks noGrp="1"/>
          </p:cNvSpPr>
          <p:nvPr>
            <p:ph type="sldNum" sz="quarter" idx="5"/>
          </p:nvPr>
        </p:nvSpPr>
        <p:spPr/>
        <p:txBody>
          <a:bodyPr/>
          <a:lstStyle/>
          <a:p>
            <a:fld id="{688D9314-598C-CF44-8ABD-ADC8B086FA6C}" type="slidenum">
              <a:rPr lang="en-US" smtClean="0"/>
              <a:t>11</a:t>
            </a:fld>
            <a:endParaRPr lang="en-US"/>
          </a:p>
        </p:txBody>
      </p:sp>
    </p:spTree>
    <p:extLst>
      <p:ext uri="{BB962C8B-B14F-4D97-AF65-F5344CB8AC3E}">
        <p14:creationId xmlns:p14="http://schemas.microsoft.com/office/powerpoint/2010/main" val="1907693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BASE: ALL QUALIFIED RESPONDENTS (n=1,853; Millennials (n=674), Gen Xers (n=576), Boomers+ (n=603); Men (n=926), Women (n=912); Currently receives SS (n=827), Not currently receiving SS (n=1,026))</a:t>
            </a:r>
          </a:p>
          <a:p>
            <a:r>
              <a:rPr lang="en-US" b="1" dirty="0"/>
              <a:t>Q701. </a:t>
            </a:r>
            <a:r>
              <a:rPr lang="en-US" dirty="0"/>
              <a:t>How confident are you in your knowledge about Social Security?</a:t>
            </a:r>
          </a:p>
        </p:txBody>
      </p:sp>
      <p:sp>
        <p:nvSpPr>
          <p:cNvPr id="4" name="Slide Number Placeholder 3"/>
          <p:cNvSpPr>
            <a:spLocks noGrp="1"/>
          </p:cNvSpPr>
          <p:nvPr>
            <p:ph type="sldNum" sz="quarter" idx="5"/>
          </p:nvPr>
        </p:nvSpPr>
        <p:spPr/>
        <p:txBody>
          <a:bodyPr/>
          <a:lstStyle/>
          <a:p>
            <a:fld id="{688D9314-598C-CF44-8ABD-ADC8B086FA6C}" type="slidenum">
              <a:rPr lang="en-US" smtClean="0"/>
              <a:t>12</a:t>
            </a:fld>
            <a:endParaRPr lang="en-US"/>
          </a:p>
        </p:txBody>
      </p:sp>
    </p:spTree>
    <p:extLst>
      <p:ext uri="{BB962C8B-B14F-4D97-AF65-F5344CB8AC3E}">
        <p14:creationId xmlns:p14="http://schemas.microsoft.com/office/powerpoint/2010/main" val="262998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(n=1,853; Millennials (n=674), Gen Xers (n=576), Boomers+ (n=603); Men (n=926), Women (n=912))</a:t>
            </a:r>
          </a:p>
          <a:p>
            <a:r>
              <a:rPr lang="en-US" b="1" dirty="0"/>
              <a:t>Q740_3. </a:t>
            </a:r>
            <a:r>
              <a:rPr lang="en-US" b="0" dirty="0"/>
              <a:t>How much do you agree or disagree with the following statements?</a:t>
            </a:r>
          </a:p>
          <a:p>
            <a:r>
              <a:rPr lang="en-US" b="1" dirty="0"/>
              <a:t>Q742. </a:t>
            </a:r>
            <a:r>
              <a:rPr lang="en-US" b="0" dirty="0"/>
              <a:t>What factors determine the maximum Social Security benefit an individual can receive?</a:t>
            </a:r>
          </a:p>
        </p:txBody>
      </p:sp>
      <p:sp>
        <p:nvSpPr>
          <p:cNvPr id="4" name="Slide Number Placeholder 3"/>
          <p:cNvSpPr>
            <a:spLocks noGrp="1"/>
          </p:cNvSpPr>
          <p:nvPr>
            <p:ph type="sldNum" sz="quarter" idx="5"/>
          </p:nvPr>
        </p:nvSpPr>
        <p:spPr/>
        <p:txBody>
          <a:bodyPr/>
          <a:lstStyle/>
          <a:p>
            <a:fld id="{688D9314-598C-CF44-8ABD-ADC8B086FA6C}" type="slidenum">
              <a:rPr lang="en-US" smtClean="0"/>
              <a:t>13</a:t>
            </a:fld>
            <a:endParaRPr lang="en-US"/>
          </a:p>
        </p:txBody>
      </p:sp>
    </p:spTree>
    <p:extLst>
      <p:ext uri="{BB962C8B-B14F-4D97-AF65-F5344CB8AC3E}">
        <p14:creationId xmlns:p14="http://schemas.microsoft.com/office/powerpoint/2010/main" val="1202947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(2022 (n=1,853), 2021 (n=1,931); Millennials (n=674), Gen Xers (n=576), Boomers+ (n=603); Men (n=926), Women (n=912))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Q7130. </a:t>
            </a:r>
            <a:r>
              <a:rPr lang="en-US" dirty="0"/>
              <a:t>At what age are/were you eligible for full retirement benefits?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a:t>Age of Full Retirement (table 21)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a:t>Q735. </a:t>
            </a:r>
            <a:r>
              <a:rPr lang="en-US" sz="1800" b="0" u="none" dirty="0"/>
              <a:t> Do you believe the following statements to be true or false?</a:t>
            </a:r>
          </a:p>
          <a:p>
            <a:r>
              <a:rPr lang="en-US" sz="1800" b="1" u="sng" dirty="0"/>
              <a:t>BASE: ALL QUALIFIED RESPONDENTS (2022 (n=1,853), 2021 (n=1,931); Millennials (n=674), Gen Xers (n=576), Boomers+ (n=603); Men (n=926), Women (n=912))</a:t>
            </a:r>
          </a:p>
          <a:p>
            <a:r>
              <a:rPr lang="en-US" sz="1800" b="1" dirty="0"/>
              <a:t>Q5NEW2020. </a:t>
            </a:r>
            <a:r>
              <a:rPr lang="en-US" sz="1800" b="0" dirty="0"/>
              <a:t>What percentage of your income [is / will be] replaced in retirement by Social Security?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sng" dirty="0"/>
              <a:t>BASE: NOT CURRENTLY RECEIVING SOCIAL SECURITY (2022 (n=1,026), 2021 (n=1,031); Men (n=471), Women (n=544))</a:t>
            </a:r>
            <a:endParaRPr lang="en-US" sz="1800" b="1" i="0" u="none" strike="noStrike" dirty="0">
              <a:solidFill>
                <a:srgbClr val="000000"/>
              </a:solidFill>
              <a:effectLst/>
              <a:latin typeface="Calibri" panose="020F0502020204030204" pitchFamily="34" charset="0"/>
            </a:endParaRPr>
          </a:p>
          <a:p>
            <a:r>
              <a:rPr lang="en-US" sz="1800" b="1" i="0" u="none" strike="noStrike" dirty="0">
                <a:solidFill>
                  <a:srgbClr val="000000"/>
                </a:solidFill>
                <a:effectLst/>
                <a:latin typeface="Calibri" panose="020F0502020204030204" pitchFamily="34" charset="0"/>
              </a:rPr>
              <a:t>Q720. </a:t>
            </a:r>
            <a:r>
              <a:rPr lang="en-US" sz="1800" b="0" i="0" u="none" strike="noStrike" dirty="0">
                <a:solidFill>
                  <a:srgbClr val="000000"/>
                </a:solidFill>
                <a:effectLst/>
                <a:latin typeface="Calibri" panose="020F0502020204030204" pitchFamily="34" charset="0"/>
              </a:rPr>
              <a:t>What monthly payment are you expecting to receive from Social Security?</a:t>
            </a:r>
          </a:p>
        </p:txBody>
      </p:sp>
      <p:sp>
        <p:nvSpPr>
          <p:cNvPr id="4" name="Slide Number Placeholder 3"/>
          <p:cNvSpPr>
            <a:spLocks noGrp="1"/>
          </p:cNvSpPr>
          <p:nvPr>
            <p:ph type="sldNum" sz="quarter" idx="5"/>
          </p:nvPr>
        </p:nvSpPr>
        <p:spPr/>
        <p:txBody>
          <a:bodyPr/>
          <a:lstStyle/>
          <a:p>
            <a:fld id="{688D9314-598C-CF44-8ABD-ADC8B086FA6C}" type="slidenum">
              <a:rPr lang="en-US" smtClean="0"/>
              <a:t>14</a:t>
            </a:fld>
            <a:endParaRPr lang="en-US"/>
          </a:p>
        </p:txBody>
      </p:sp>
    </p:spTree>
    <p:extLst>
      <p:ext uri="{BB962C8B-B14F-4D97-AF65-F5344CB8AC3E}">
        <p14:creationId xmlns:p14="http://schemas.microsoft.com/office/powerpoint/2010/main" val="359699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(n=1,853; Millennials (n=674), Gen Xers (n=576), Boomers+ (n=603); Men (n=926), Women (n=912); Currently receives SS (n=827), Not currently receiving SS (n=1,026))</a:t>
            </a:r>
          </a:p>
          <a:p>
            <a:endParaRPr lang="en-US" b="1" u="sng" dirty="0"/>
          </a:p>
          <a:p>
            <a:r>
              <a:rPr lang="en-US" b="1" dirty="0"/>
              <a:t>Q735. </a:t>
            </a:r>
            <a:r>
              <a:rPr lang="en-US" dirty="0"/>
              <a:t>Do you believe the following statements to be true or false?</a:t>
            </a:r>
          </a:p>
          <a:p>
            <a:endParaRPr lang="en-US" dirty="0"/>
          </a:p>
          <a:p>
            <a:r>
              <a:rPr lang="en-US" b="1" i="1" dirty="0"/>
              <a:t>Please see data tables for supporting data for subgroup call-outs</a:t>
            </a:r>
          </a:p>
        </p:txBody>
      </p:sp>
      <p:sp>
        <p:nvSpPr>
          <p:cNvPr id="4" name="Slide Number Placeholder 3"/>
          <p:cNvSpPr>
            <a:spLocks noGrp="1"/>
          </p:cNvSpPr>
          <p:nvPr>
            <p:ph type="sldNum" sz="quarter" idx="5"/>
          </p:nvPr>
        </p:nvSpPr>
        <p:spPr/>
        <p:txBody>
          <a:bodyPr/>
          <a:lstStyle/>
          <a:p>
            <a:fld id="{688D9314-598C-CF44-8ABD-ADC8B086FA6C}" type="slidenum">
              <a:rPr lang="en-US" smtClean="0"/>
              <a:t>15</a:t>
            </a:fld>
            <a:endParaRPr lang="en-US"/>
          </a:p>
        </p:txBody>
      </p:sp>
    </p:spTree>
    <p:extLst>
      <p:ext uri="{BB962C8B-B14F-4D97-AF65-F5344CB8AC3E}">
        <p14:creationId xmlns:p14="http://schemas.microsoft.com/office/powerpoint/2010/main" val="2031682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(n=1,853; Millennials (n=674), Gen Xers (n=576), Boomers+ (n=603); Men (n=926), Women (n=912); Currently receives SS (n=827), Not currently receiving SS (n=1,026))</a:t>
            </a:r>
          </a:p>
          <a:p>
            <a:r>
              <a:rPr lang="en-US" b="1" dirty="0"/>
              <a:t>Q735. </a:t>
            </a:r>
            <a:r>
              <a:rPr lang="en-US" dirty="0"/>
              <a:t>Do you believe the following statements to be true or false?</a:t>
            </a:r>
          </a:p>
          <a:p>
            <a:endParaRPr lang="en-US" dirty="0"/>
          </a:p>
          <a:p>
            <a:r>
              <a:rPr lang="en-US" b="1" i="1" dirty="0"/>
              <a:t>Please see data tables for supporting data for subgroup call-outs</a:t>
            </a:r>
          </a:p>
        </p:txBody>
      </p:sp>
      <p:sp>
        <p:nvSpPr>
          <p:cNvPr id="4" name="Slide Number Placeholder 3"/>
          <p:cNvSpPr>
            <a:spLocks noGrp="1"/>
          </p:cNvSpPr>
          <p:nvPr>
            <p:ph type="sldNum" sz="quarter" idx="5"/>
          </p:nvPr>
        </p:nvSpPr>
        <p:spPr/>
        <p:txBody>
          <a:bodyPr/>
          <a:lstStyle/>
          <a:p>
            <a:fld id="{688D9314-598C-CF44-8ABD-ADC8B086FA6C}" type="slidenum">
              <a:rPr lang="en-US" smtClean="0"/>
              <a:t>16</a:t>
            </a:fld>
            <a:endParaRPr lang="en-US"/>
          </a:p>
        </p:txBody>
      </p:sp>
    </p:spTree>
    <p:extLst>
      <p:ext uri="{BB962C8B-B14F-4D97-AF65-F5344CB8AC3E}">
        <p14:creationId xmlns:p14="http://schemas.microsoft.com/office/powerpoint/2010/main" val="1763418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(n=1,853; Millennials (n=674), Gen Xers (n=576), Boomers+ (n=603); Men (n=926), Women (n=912); Currently Receiving SS (n=827), Not Currently Receiving SS But Expect To In The Future (n=1,026))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Q740. </a:t>
            </a:r>
            <a:r>
              <a:rPr lang="en-US" b="0" dirty="0"/>
              <a:t>How much do you agree or disagree with the following statements?</a:t>
            </a:r>
          </a:p>
          <a:p>
            <a:endParaRPr lang="en-US" dirty="0"/>
          </a:p>
          <a:p>
            <a:r>
              <a:rPr lang="en-US" b="1" u="sng" dirty="0"/>
              <a:t>BASE: Aren’t getting SS but expect to in the future (n=1,026; Millennials (n=456), Gen Xers (n=447), Boomers+ (n=123))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Q740_8. </a:t>
            </a:r>
            <a:r>
              <a:rPr lang="en-US" b="0" dirty="0"/>
              <a:t>How much do you agree or disagree with the following statements?</a:t>
            </a:r>
          </a:p>
          <a:p>
            <a:endParaRPr lang="en-US" dirty="0"/>
          </a:p>
        </p:txBody>
      </p:sp>
      <p:sp>
        <p:nvSpPr>
          <p:cNvPr id="4" name="Slide Number Placeholder 3"/>
          <p:cNvSpPr>
            <a:spLocks noGrp="1"/>
          </p:cNvSpPr>
          <p:nvPr>
            <p:ph type="sldNum" sz="quarter" idx="5"/>
          </p:nvPr>
        </p:nvSpPr>
        <p:spPr/>
        <p:txBody>
          <a:bodyPr/>
          <a:lstStyle/>
          <a:p>
            <a:fld id="{688D9314-598C-CF44-8ABD-ADC8B086FA6C}" type="slidenum">
              <a:rPr lang="en-US" smtClean="0"/>
              <a:t>17</a:t>
            </a:fld>
            <a:endParaRPr lang="en-US"/>
          </a:p>
        </p:txBody>
      </p:sp>
    </p:spTree>
    <p:extLst>
      <p:ext uri="{BB962C8B-B14F-4D97-AF65-F5344CB8AC3E}">
        <p14:creationId xmlns:p14="http://schemas.microsoft.com/office/powerpoint/2010/main" val="453647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(Total 2022 (n=1,853), Total 2021 (n=1,931); Millennials (n=674), Gen Xers (n=576), Boomers+ (n=603); Men (n=926), Women (n=912))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Q740_13. </a:t>
            </a:r>
            <a:r>
              <a:rPr lang="en-US" b="0" dirty="0"/>
              <a:t>How much do you agree or disagree with the following statements?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NOT CURRENTLY RECEIVING SS (Total 2022 (n=1,026), Total 2021 (n=1,031); Millennials (n=456), Gen Xers (n=447), Boomers+ (n=123))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Q740_12. </a:t>
            </a:r>
            <a:r>
              <a:rPr lang="en-US" b="0" dirty="0"/>
              <a:t>How much do you agree or disagree with the following statements?</a:t>
            </a:r>
          </a:p>
          <a:p>
            <a:endParaRPr lang="en-US" dirty="0"/>
          </a:p>
        </p:txBody>
      </p:sp>
      <p:sp>
        <p:nvSpPr>
          <p:cNvPr id="4" name="Slide Number Placeholder 3"/>
          <p:cNvSpPr>
            <a:spLocks noGrp="1"/>
          </p:cNvSpPr>
          <p:nvPr>
            <p:ph type="sldNum" sz="quarter" idx="5"/>
          </p:nvPr>
        </p:nvSpPr>
        <p:spPr/>
        <p:txBody>
          <a:bodyPr/>
          <a:lstStyle/>
          <a:p>
            <a:fld id="{688D9314-598C-CF44-8ABD-ADC8B086FA6C}" type="slidenum">
              <a:rPr lang="en-US" smtClean="0"/>
              <a:t>18</a:t>
            </a:fld>
            <a:endParaRPr lang="en-US"/>
          </a:p>
        </p:txBody>
      </p:sp>
    </p:spTree>
    <p:extLst>
      <p:ext uri="{BB962C8B-B14F-4D97-AF65-F5344CB8AC3E}">
        <p14:creationId xmlns:p14="http://schemas.microsoft.com/office/powerpoint/2010/main" val="2731568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(Total 2022 (n=1,853), Total 2021 (n=1,931); Millennials (n=674), Gen Xers (n=576), Boomers+ (n=603); Men (n=926), Women (n=912))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Q740_13. </a:t>
            </a:r>
            <a:r>
              <a:rPr lang="en-US" b="0" dirty="0"/>
              <a:t>How much do you agree or disagree with the following statements?</a:t>
            </a:r>
          </a:p>
        </p:txBody>
      </p:sp>
      <p:sp>
        <p:nvSpPr>
          <p:cNvPr id="4" name="Slide Number Placeholder 3"/>
          <p:cNvSpPr>
            <a:spLocks noGrp="1"/>
          </p:cNvSpPr>
          <p:nvPr>
            <p:ph type="sldNum" sz="quarter" idx="5"/>
          </p:nvPr>
        </p:nvSpPr>
        <p:spPr/>
        <p:txBody>
          <a:bodyPr/>
          <a:lstStyle/>
          <a:p>
            <a:fld id="{688D9314-598C-CF44-8ABD-ADC8B086FA6C}" type="slidenum">
              <a:rPr lang="en-US" smtClean="0"/>
              <a:t>19</a:t>
            </a:fld>
            <a:endParaRPr lang="en-US"/>
          </a:p>
        </p:txBody>
      </p:sp>
    </p:spTree>
    <p:extLst>
      <p:ext uri="{BB962C8B-B14F-4D97-AF65-F5344CB8AC3E}">
        <p14:creationId xmlns:p14="http://schemas.microsoft.com/office/powerpoint/2010/main" val="300285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8D9314-598C-CF44-8ABD-ADC8B086FA6C}" type="slidenum">
              <a:rPr lang="en-US" smtClean="0"/>
              <a:t>2</a:t>
            </a:fld>
            <a:endParaRPr lang="en-US"/>
          </a:p>
        </p:txBody>
      </p:sp>
    </p:spTree>
    <p:extLst>
      <p:ext uri="{BB962C8B-B14F-4D97-AF65-F5344CB8AC3E}">
        <p14:creationId xmlns:p14="http://schemas.microsoft.com/office/powerpoint/2010/main" val="3382365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NOT CURRENTLY RECEIVING SS (Total 2022 (n=1,026), Total 2021 (n=1,031); Millennials (n=456), Gen Xers (n=447), Boomers+ (n=123))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Q740_12. </a:t>
            </a:r>
            <a:r>
              <a:rPr lang="en-US" b="0" dirty="0"/>
              <a:t>How much do you agree or disagree with the following statements?</a:t>
            </a:r>
          </a:p>
          <a:p>
            <a:endParaRPr lang="en-US" dirty="0"/>
          </a:p>
        </p:txBody>
      </p:sp>
      <p:sp>
        <p:nvSpPr>
          <p:cNvPr id="4" name="Slide Number Placeholder 3"/>
          <p:cNvSpPr>
            <a:spLocks noGrp="1"/>
          </p:cNvSpPr>
          <p:nvPr>
            <p:ph type="sldNum" sz="quarter" idx="5"/>
          </p:nvPr>
        </p:nvSpPr>
        <p:spPr/>
        <p:txBody>
          <a:bodyPr/>
          <a:lstStyle/>
          <a:p>
            <a:fld id="{688D9314-598C-CF44-8ABD-ADC8B086FA6C}" type="slidenum">
              <a:rPr lang="en-US" smtClean="0"/>
              <a:t>20</a:t>
            </a:fld>
            <a:endParaRPr lang="en-US"/>
          </a:p>
        </p:txBody>
      </p:sp>
    </p:spTree>
    <p:extLst>
      <p:ext uri="{BB962C8B-B14F-4D97-AF65-F5344CB8AC3E}">
        <p14:creationId xmlns:p14="http://schemas.microsoft.com/office/powerpoint/2010/main" val="4272343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(n=1,853; Currently receiving SS (n=827), Not currently receiving SS (n=1,026))</a:t>
            </a: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Q813. </a:t>
            </a:r>
            <a:r>
              <a:rPr lang="en-US" b="0" dirty="0"/>
              <a:t>What percent of your expenses [do / do you expect] your Social Security benefits [to] cover?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(n=1,853; Millennials (n=674), Gen Xers (n=576), Boomers+ (n=603)) </a:t>
            </a:r>
          </a:p>
          <a:p>
            <a:r>
              <a:rPr lang="en-US" b="1" dirty="0"/>
              <a:t>Q716. </a:t>
            </a:r>
            <a:r>
              <a:rPr lang="en-US" dirty="0"/>
              <a:t>In addition to Social Security, [do you have / will you have] any of the following sources of retirement income?  Please select all that apply.</a:t>
            </a:r>
          </a:p>
          <a:p>
            <a:r>
              <a:rPr lang="en-US" b="1" u="sng" dirty="0"/>
              <a:t>Base: HAS SOURCES OF RETIREMENT INCOME IN ADDITION TO SOCIAL SECURITY (n=1,548; Millennials (n=595), Gen Xers (n=475), Boomers+ (n=478))</a:t>
            </a:r>
          </a:p>
          <a:p>
            <a:r>
              <a:rPr lang="en-US" b="1" dirty="0"/>
              <a:t>Q901. </a:t>
            </a:r>
            <a:r>
              <a:rPr lang="en-US" dirty="0"/>
              <a:t>Which of the following [is / will be] your primary source of retirement income?</a:t>
            </a:r>
          </a:p>
          <a:p>
            <a:endParaRPr lang="en-US" dirty="0"/>
          </a:p>
        </p:txBody>
      </p:sp>
      <p:sp>
        <p:nvSpPr>
          <p:cNvPr id="4" name="Slide Number Placeholder 3"/>
          <p:cNvSpPr>
            <a:spLocks noGrp="1"/>
          </p:cNvSpPr>
          <p:nvPr>
            <p:ph type="sldNum" sz="quarter" idx="5"/>
          </p:nvPr>
        </p:nvSpPr>
        <p:spPr/>
        <p:txBody>
          <a:bodyPr/>
          <a:lstStyle/>
          <a:p>
            <a:fld id="{688D9314-598C-CF44-8ABD-ADC8B086FA6C}" type="slidenum">
              <a:rPr lang="en-US" smtClean="0"/>
              <a:t>21</a:t>
            </a:fld>
            <a:endParaRPr lang="en-US"/>
          </a:p>
        </p:txBody>
      </p:sp>
    </p:spTree>
    <p:extLst>
      <p:ext uri="{BB962C8B-B14F-4D97-AF65-F5344CB8AC3E}">
        <p14:creationId xmlns:p14="http://schemas.microsoft.com/office/powerpoint/2010/main" val="298075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BASE: Aren’t getting SS but expect to in the future (n=1,026; Millennials (n=456), Gen Xers (n=447), Boomers+ (n=123) ; Men (n=471), Women (n=544))</a:t>
            </a:r>
          </a:p>
          <a:p>
            <a:pPr algn="l"/>
            <a:r>
              <a:rPr lang="en-US" b="1" dirty="0"/>
              <a:t>Q713. </a:t>
            </a:r>
            <a:r>
              <a:rPr lang="en-US" sz="1800" b="1" i="0" u="none" strike="noStrike" baseline="0" dirty="0">
                <a:latin typeface="Arial" panose="020B0604020202020204" pitchFamily="34" charset="0"/>
              </a:rPr>
              <a:t>Do you plan to draw Social Security benefits before you reach full retirement age? Full retirement age is between age 66 and 67, depending on your year of birth.</a:t>
            </a:r>
            <a:endParaRPr lang="en-US" dirty="0"/>
          </a:p>
        </p:txBody>
      </p:sp>
      <p:sp>
        <p:nvSpPr>
          <p:cNvPr id="4" name="Slide Number Placeholder 3"/>
          <p:cNvSpPr>
            <a:spLocks noGrp="1"/>
          </p:cNvSpPr>
          <p:nvPr>
            <p:ph type="sldNum" sz="quarter" idx="5"/>
          </p:nvPr>
        </p:nvSpPr>
        <p:spPr/>
        <p:txBody>
          <a:bodyPr/>
          <a:lstStyle/>
          <a:p>
            <a:fld id="{688D9314-598C-CF44-8ABD-ADC8B086FA6C}" type="slidenum">
              <a:rPr lang="en-US" smtClean="0"/>
              <a:t>22</a:t>
            </a:fld>
            <a:endParaRPr lang="en-US"/>
          </a:p>
        </p:txBody>
      </p:sp>
    </p:spTree>
    <p:extLst>
      <p:ext uri="{BB962C8B-B14F-4D97-AF65-F5344CB8AC3E}">
        <p14:creationId xmlns:p14="http://schemas.microsoft.com/office/powerpoint/2010/main" val="282376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((Total 2022 (n=1,372), Total 2021 (n=1,389); Millennials (n=667), Gen Xers (n=525), Boomers+ (n=180); Men (n=926), Women (n=912))</a:t>
            </a:r>
          </a:p>
          <a:p>
            <a:r>
              <a:rPr lang="en-US" b="1" dirty="0"/>
              <a:t>Q800. </a:t>
            </a:r>
            <a:r>
              <a:rPr lang="en-US" dirty="0"/>
              <a:t>Do you currently work with a financial professional (e.g., Certified Financial Planner (CFP), broker, financial advisor working at an insurance agency, etc.)?</a:t>
            </a:r>
          </a:p>
        </p:txBody>
      </p:sp>
      <p:sp>
        <p:nvSpPr>
          <p:cNvPr id="4" name="Slide Number Placeholder 3"/>
          <p:cNvSpPr>
            <a:spLocks noGrp="1"/>
          </p:cNvSpPr>
          <p:nvPr>
            <p:ph type="sldNum" sz="quarter" idx="5"/>
          </p:nvPr>
        </p:nvSpPr>
        <p:spPr/>
        <p:txBody>
          <a:bodyPr/>
          <a:lstStyle/>
          <a:p>
            <a:fld id="{688D9314-598C-CF44-8ABD-ADC8B086FA6C}" type="slidenum">
              <a:rPr lang="en-US" smtClean="0"/>
              <a:t>23</a:t>
            </a:fld>
            <a:endParaRPr lang="en-US"/>
          </a:p>
        </p:txBody>
      </p:sp>
    </p:spTree>
    <p:extLst>
      <p:ext uri="{BB962C8B-B14F-4D97-AF65-F5344CB8AC3E}">
        <p14:creationId xmlns:p14="http://schemas.microsoft.com/office/powerpoint/2010/main" val="1142293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(n=1,853; Millennials (n=674), Gen Xers (n=576), Boomers+ (n=603); Men (n=926), Women (n=912))</a:t>
            </a:r>
          </a:p>
          <a:p>
            <a:pPr algn="l"/>
            <a:r>
              <a:rPr lang="en-US" b="1" dirty="0"/>
              <a:t>Q7NEW2022. </a:t>
            </a:r>
            <a:r>
              <a:rPr lang="en-US" sz="1800" b="1" i="0" u="none" strike="noStrike" baseline="0" dirty="0">
                <a:latin typeface="Arial" panose="020B0604020202020204" pitchFamily="34" charset="0"/>
              </a:rPr>
              <a:t>Who do you turn to </a:t>
            </a:r>
            <a:r>
              <a:rPr lang="en-US" sz="1800" b="1" i="0" u="none" strike="noStrike" baseline="0" dirty="0" err="1">
                <a:latin typeface="Arial" panose="020B0604020202020204" pitchFamily="34" charset="0"/>
              </a:rPr>
              <a:t>to</a:t>
            </a:r>
            <a:r>
              <a:rPr lang="en-US" sz="1800" b="1" i="0" u="none" strike="noStrike" baseline="0" dirty="0">
                <a:latin typeface="Arial" panose="020B0604020202020204" pitchFamily="34" charset="0"/>
              </a:rPr>
              <a:t> learn more about the following? Please select all that apply per topic.</a:t>
            </a:r>
          </a:p>
          <a:p>
            <a:pPr algn="l"/>
            <a:endParaRPr lang="en-US" sz="1800" b="1" i="0" u="none" strike="noStrike" baseline="0" dirty="0">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i="1" dirty="0"/>
              <a:t>Please see data tables for supporting data for subgroup call-outs</a:t>
            </a:r>
          </a:p>
          <a:p>
            <a:pPr algn="l"/>
            <a:endParaRPr lang="en-US" b="1" dirty="0"/>
          </a:p>
        </p:txBody>
      </p:sp>
      <p:sp>
        <p:nvSpPr>
          <p:cNvPr id="4" name="Slide Number Placeholder 3"/>
          <p:cNvSpPr>
            <a:spLocks noGrp="1"/>
          </p:cNvSpPr>
          <p:nvPr>
            <p:ph type="sldNum" sz="quarter" idx="5"/>
          </p:nvPr>
        </p:nvSpPr>
        <p:spPr/>
        <p:txBody>
          <a:bodyPr/>
          <a:lstStyle/>
          <a:p>
            <a:fld id="{688D9314-598C-CF44-8ABD-ADC8B086FA6C}" type="slidenum">
              <a:rPr lang="en-US" smtClean="0"/>
              <a:t>24</a:t>
            </a:fld>
            <a:endParaRPr lang="en-US"/>
          </a:p>
        </p:txBody>
      </p:sp>
    </p:spTree>
    <p:extLst>
      <p:ext uri="{BB962C8B-B14F-4D97-AF65-F5344CB8AC3E}">
        <p14:creationId xmlns:p14="http://schemas.microsoft.com/office/powerpoint/2010/main" val="2364300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(2022 (n=1,853), 2021 (n=1,931); Millennials (n=674), Gen Xers (n=576), Boomers+ (n=603); Men (n=926), Women (n=912))</a:t>
            </a:r>
          </a:p>
          <a:p>
            <a:r>
              <a:rPr lang="en-US" b="1" dirty="0"/>
              <a:t>NEWQ1025A. </a:t>
            </a:r>
            <a:r>
              <a:rPr lang="en-US" dirty="0"/>
              <a:t>How would you prefer to learn more about Social Security? Please select only one response.</a:t>
            </a:r>
          </a:p>
          <a:p>
            <a:r>
              <a:rPr lang="en-US" b="1" dirty="0"/>
              <a:t>Q5NEW2021. </a:t>
            </a:r>
            <a:r>
              <a:rPr lang="en-US" dirty="0"/>
              <a:t>How interested are you in the following?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NOT CURRENTLY RECEIVING SS (n=1,026; Millennials (n=456), Gen Xers (n=447), Boomers+ (n=123))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Q5NEW2021. </a:t>
            </a:r>
            <a:r>
              <a:rPr lang="en-US" dirty="0"/>
              <a:t>How interested are you in the following?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88D9314-598C-CF44-8ABD-ADC8B086FA6C}" type="slidenum">
              <a:rPr lang="en-US" smtClean="0"/>
              <a:t>25</a:t>
            </a:fld>
            <a:endParaRPr lang="en-US"/>
          </a:p>
        </p:txBody>
      </p:sp>
    </p:spTree>
    <p:extLst>
      <p:ext uri="{BB962C8B-B14F-4D97-AF65-F5344CB8AC3E}">
        <p14:creationId xmlns:p14="http://schemas.microsoft.com/office/powerpoint/2010/main" val="2438194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8D9314-598C-CF44-8ABD-ADC8B086FA6C}" type="slidenum">
              <a:rPr lang="en-US" smtClean="0"/>
              <a:t>26</a:t>
            </a:fld>
            <a:endParaRPr lang="en-US"/>
          </a:p>
        </p:txBody>
      </p:sp>
    </p:spTree>
    <p:extLst>
      <p:ext uri="{BB962C8B-B14F-4D97-AF65-F5344CB8AC3E}">
        <p14:creationId xmlns:p14="http://schemas.microsoft.com/office/powerpoint/2010/main" val="2320933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D9314-598C-CF44-8ABD-ADC8B086FA6C}" type="slidenum">
              <a:rPr lang="en-US" smtClean="0"/>
              <a:t>27</a:t>
            </a:fld>
            <a:endParaRPr lang="en-US"/>
          </a:p>
        </p:txBody>
      </p:sp>
    </p:spTree>
    <p:extLst>
      <p:ext uri="{BB962C8B-B14F-4D97-AF65-F5344CB8AC3E}">
        <p14:creationId xmlns:p14="http://schemas.microsoft.com/office/powerpoint/2010/main" val="159262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8D9314-598C-CF44-8ABD-ADC8B086FA6C}" type="slidenum">
              <a:rPr lang="en-US" smtClean="0"/>
              <a:t>3</a:t>
            </a:fld>
            <a:endParaRPr lang="en-US"/>
          </a:p>
        </p:txBody>
      </p:sp>
    </p:spTree>
    <p:extLst>
      <p:ext uri="{BB962C8B-B14F-4D97-AF65-F5344CB8AC3E}">
        <p14:creationId xmlns:p14="http://schemas.microsoft.com/office/powerpoint/2010/main" val="24246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8D9314-598C-CF44-8ABD-ADC8B086FA6C}" type="slidenum">
              <a:rPr lang="en-US" smtClean="0"/>
              <a:t>4</a:t>
            </a:fld>
            <a:endParaRPr lang="en-US"/>
          </a:p>
        </p:txBody>
      </p:sp>
    </p:spTree>
    <p:extLst>
      <p:ext uri="{BB962C8B-B14F-4D97-AF65-F5344CB8AC3E}">
        <p14:creationId xmlns:p14="http://schemas.microsoft.com/office/powerpoint/2010/main" val="136291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(n=1,853; Millennials (n=674), Gen Xers (n=576), Boomers+ (n=603); Men (n=926), Women (n=912))</a:t>
            </a:r>
          </a:p>
          <a:p>
            <a:r>
              <a:rPr lang="en-US" b="1" dirty="0"/>
              <a:t>Q3NEW2022. </a:t>
            </a:r>
            <a:r>
              <a:rPr lang="en-US" sz="1800" b="1" i="0" u="none" strike="noStrike" baseline="0" dirty="0">
                <a:latin typeface="Arial" panose="020B0604020202020204" pitchFamily="34" charset="0"/>
              </a:rPr>
              <a:t>Right now, would you say the economy in the United States is...</a:t>
            </a:r>
            <a:r>
              <a:rPr lang="en-US" b="1" dirty="0"/>
              <a:t>?</a:t>
            </a:r>
          </a:p>
        </p:txBody>
      </p:sp>
      <p:sp>
        <p:nvSpPr>
          <p:cNvPr id="4" name="Slide Number Placeholder 3"/>
          <p:cNvSpPr>
            <a:spLocks noGrp="1"/>
          </p:cNvSpPr>
          <p:nvPr>
            <p:ph type="sldNum" sz="quarter" idx="5"/>
          </p:nvPr>
        </p:nvSpPr>
        <p:spPr/>
        <p:txBody>
          <a:bodyPr/>
          <a:lstStyle/>
          <a:p>
            <a:fld id="{688D9314-598C-CF44-8ABD-ADC8B086FA6C}" type="slidenum">
              <a:rPr lang="en-US" smtClean="0"/>
              <a:t>5</a:t>
            </a:fld>
            <a:endParaRPr lang="en-US"/>
          </a:p>
        </p:txBody>
      </p:sp>
    </p:spTree>
    <p:extLst>
      <p:ext uri="{BB962C8B-B14F-4D97-AF65-F5344CB8AC3E}">
        <p14:creationId xmlns:p14="http://schemas.microsoft.com/office/powerpoint/2010/main" val="3837462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(n=1,853; Millennials (n=674), Gen Xers (n=576), Boomers+ (n=603); Men (n=926), Women (n=912))</a:t>
            </a:r>
          </a:p>
          <a:p>
            <a:r>
              <a:rPr lang="en-US" b="1" dirty="0"/>
              <a:t>Q4NEW2022. </a:t>
            </a:r>
            <a:r>
              <a:rPr lang="en-US" sz="1800" b="1" i="0" u="none" strike="noStrike" baseline="0" dirty="0">
                <a:latin typeface="Arial" panose="020B0604020202020204" pitchFamily="34" charset="0"/>
              </a:rPr>
              <a:t>Thinking about your own personal finances, how concerned are you about the level of inflation in the US economy today?</a:t>
            </a:r>
            <a:endParaRPr lang="en-US" dirty="0"/>
          </a:p>
        </p:txBody>
      </p:sp>
      <p:sp>
        <p:nvSpPr>
          <p:cNvPr id="4" name="Slide Number Placeholder 3"/>
          <p:cNvSpPr>
            <a:spLocks noGrp="1"/>
          </p:cNvSpPr>
          <p:nvPr>
            <p:ph type="sldNum" sz="quarter" idx="5"/>
          </p:nvPr>
        </p:nvSpPr>
        <p:spPr/>
        <p:txBody>
          <a:bodyPr/>
          <a:lstStyle/>
          <a:p>
            <a:fld id="{688D9314-598C-CF44-8ABD-ADC8B086FA6C}" type="slidenum">
              <a:rPr lang="en-US" smtClean="0"/>
              <a:t>6</a:t>
            </a:fld>
            <a:endParaRPr lang="en-US"/>
          </a:p>
        </p:txBody>
      </p:sp>
    </p:spTree>
    <p:extLst>
      <p:ext uri="{BB962C8B-B14F-4D97-AF65-F5344CB8AC3E}">
        <p14:creationId xmlns:p14="http://schemas.microsoft.com/office/powerpoint/2010/main" val="283038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(n=1,853; Millennials (n=674), Gen Xers (n=576), Boomers+ (n=603); Men (n=926), Women (n=912), Currently Receiving SS (n=827), Not Receiving SS But Expect to Receive in the Future (n=1,026))</a:t>
            </a:r>
          </a:p>
          <a:p>
            <a:pPr algn="l"/>
            <a:r>
              <a:rPr lang="en-US" b="1" dirty="0"/>
              <a:t>Q5NEW2022. </a:t>
            </a:r>
            <a:r>
              <a:rPr lang="en-US" sz="1800" b="1" i="0" u="none" strike="noStrike" baseline="0" dirty="0">
                <a:latin typeface="Arial" panose="020B0604020202020204" pitchFamily="34" charset="0"/>
              </a:rPr>
              <a:t>Which of the following actions have you taken over the past 12 months or are you currently considering because of rising inflation?</a:t>
            </a:r>
          </a:p>
          <a:p>
            <a:pPr algn="l"/>
            <a:endParaRPr lang="en-US" sz="1800" b="1" i="0" u="none" strike="noStrike" baseline="0" dirty="0">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i="1" dirty="0"/>
              <a:t>Please see data tables for supporting data for generation or SS status subgroup call-outs</a:t>
            </a:r>
          </a:p>
          <a:p>
            <a:pPr algn="l"/>
            <a:endParaRPr lang="en-US" b="1" dirty="0"/>
          </a:p>
        </p:txBody>
      </p:sp>
      <p:sp>
        <p:nvSpPr>
          <p:cNvPr id="4" name="Slide Number Placeholder 3"/>
          <p:cNvSpPr>
            <a:spLocks noGrp="1"/>
          </p:cNvSpPr>
          <p:nvPr>
            <p:ph type="sldNum" sz="quarter" idx="5"/>
          </p:nvPr>
        </p:nvSpPr>
        <p:spPr/>
        <p:txBody>
          <a:bodyPr/>
          <a:lstStyle/>
          <a:p>
            <a:fld id="{688D9314-598C-CF44-8ABD-ADC8B086FA6C}" type="slidenum">
              <a:rPr lang="en-US" smtClean="0"/>
              <a:t>7</a:t>
            </a:fld>
            <a:endParaRPr lang="en-US"/>
          </a:p>
        </p:txBody>
      </p:sp>
    </p:spTree>
    <p:extLst>
      <p:ext uri="{BB962C8B-B14F-4D97-AF65-F5344CB8AC3E}">
        <p14:creationId xmlns:p14="http://schemas.microsoft.com/office/powerpoint/2010/main" val="67723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(n=1,853; Millennials (n=674), Gen Xers (n=576), Boomers+ (n=603); Men (n=926), Women (n=912), Currently Receiving SS (n=827), Not Receiving SS But Expect to Receive in the Future (n=1,026))</a:t>
            </a:r>
          </a:p>
          <a:p>
            <a:pPr algn="l"/>
            <a:r>
              <a:rPr lang="en-US" b="1" dirty="0"/>
              <a:t>Q6NEW2022. </a:t>
            </a:r>
            <a:r>
              <a:rPr lang="en-US" sz="1800" b="1" i="0" u="none" strike="noStrike" baseline="0" dirty="0">
                <a:latin typeface="Arial" panose="020B0604020202020204" pitchFamily="34" charset="0"/>
              </a:rPr>
              <a:t>Are you considering canceling or postponing plans to do any of the following because of rising inflation?</a:t>
            </a:r>
          </a:p>
          <a:p>
            <a:pPr algn="l"/>
            <a:endParaRPr lang="en-US" sz="1800" b="1" i="0" u="none" strike="noStrike" baseline="0" dirty="0">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i="1" dirty="0"/>
              <a:t>Please see data tables for supporting data for subgroup call-outs</a:t>
            </a:r>
          </a:p>
          <a:p>
            <a:pPr algn="l"/>
            <a:endParaRPr lang="en-US" b="1" dirty="0"/>
          </a:p>
        </p:txBody>
      </p:sp>
      <p:sp>
        <p:nvSpPr>
          <p:cNvPr id="4" name="Slide Number Placeholder 3"/>
          <p:cNvSpPr>
            <a:spLocks noGrp="1"/>
          </p:cNvSpPr>
          <p:nvPr>
            <p:ph type="sldNum" sz="quarter" idx="5"/>
          </p:nvPr>
        </p:nvSpPr>
        <p:spPr/>
        <p:txBody>
          <a:bodyPr/>
          <a:lstStyle/>
          <a:p>
            <a:fld id="{688D9314-598C-CF44-8ABD-ADC8B086FA6C}" type="slidenum">
              <a:rPr lang="en-US" smtClean="0"/>
              <a:t>8</a:t>
            </a:fld>
            <a:endParaRPr lang="en-US"/>
          </a:p>
        </p:txBody>
      </p:sp>
    </p:spTree>
    <p:extLst>
      <p:ext uri="{BB962C8B-B14F-4D97-AF65-F5344CB8AC3E}">
        <p14:creationId xmlns:p14="http://schemas.microsoft.com/office/powerpoint/2010/main" val="3640755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NOT RETIRED (Total 2022 (n=1,372), Total 2021 (n=1,389); Millennials (n=667), Gen Xers (n=525), Boomers+ (n=180))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none" dirty="0"/>
              <a:t>Q1NEW2021. </a:t>
            </a:r>
            <a:r>
              <a:rPr lang="en-US" b="0" u="none" dirty="0"/>
              <a:t>How, if at all, has the COVID-19 pandemic impacted your retirement plans?</a:t>
            </a:r>
            <a:endParaRPr lang="en-US" b="1"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BASE: ALL QUALIFIED RESPONDENTS (Total 2022 (n=1,853), Total 2021 (n=1,931); Millennials (n=674), Gen Xers (n=576), Boomers+ (n=603)) </a:t>
            </a:r>
          </a:p>
          <a:p>
            <a:r>
              <a:rPr lang="en-US" b="1" dirty="0"/>
              <a:t>Q3NEW2021_4. </a:t>
            </a:r>
            <a:r>
              <a:rPr lang="en-US" dirty="0"/>
              <a:t>To what extent do you agree or disagree with each of the following statements about how the COVID-19 pandemic has impacted your (plan for) retirement or could impact retirement for others?</a:t>
            </a:r>
          </a:p>
        </p:txBody>
      </p:sp>
      <p:sp>
        <p:nvSpPr>
          <p:cNvPr id="4" name="Slide Number Placeholder 3"/>
          <p:cNvSpPr>
            <a:spLocks noGrp="1"/>
          </p:cNvSpPr>
          <p:nvPr>
            <p:ph type="sldNum" sz="quarter" idx="5"/>
          </p:nvPr>
        </p:nvSpPr>
        <p:spPr/>
        <p:txBody>
          <a:bodyPr/>
          <a:lstStyle/>
          <a:p>
            <a:fld id="{688D9314-598C-CF44-8ABD-ADC8B086FA6C}" type="slidenum">
              <a:rPr lang="en-US" smtClean="0"/>
              <a:t>9</a:t>
            </a:fld>
            <a:endParaRPr lang="en-US"/>
          </a:p>
        </p:txBody>
      </p:sp>
    </p:spTree>
    <p:extLst>
      <p:ext uri="{BB962C8B-B14F-4D97-AF65-F5344CB8AC3E}">
        <p14:creationId xmlns:p14="http://schemas.microsoft.com/office/powerpoint/2010/main" val="296069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Tree>
    <p:extLst>
      <p:ext uri="{BB962C8B-B14F-4D97-AF65-F5344CB8AC3E}">
        <p14:creationId xmlns:p14="http://schemas.microsoft.com/office/powerpoint/2010/main" val="204070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6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33086" y="1225550"/>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6" name="Text Placeholder 2"/>
          <p:cNvSpPr>
            <a:spLocks noGrp="1"/>
          </p:cNvSpPr>
          <p:nvPr>
            <p:ph type="body" sz="quarter" idx="13"/>
          </p:nvPr>
        </p:nvSpPr>
        <p:spPr>
          <a:xfrm>
            <a:off x="133085" y="1588942"/>
            <a:ext cx="2651760" cy="914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3083507" y="1225550"/>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4" name="Text Placeholder 2"/>
          <p:cNvSpPr>
            <a:spLocks noGrp="1"/>
          </p:cNvSpPr>
          <p:nvPr>
            <p:ph type="body" sz="quarter" idx="15"/>
          </p:nvPr>
        </p:nvSpPr>
        <p:spPr>
          <a:xfrm>
            <a:off x="3083506" y="1588942"/>
            <a:ext cx="2651760" cy="914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6033930" y="1225550"/>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7" name="Text Placeholder 2"/>
          <p:cNvSpPr>
            <a:spLocks noGrp="1"/>
          </p:cNvSpPr>
          <p:nvPr>
            <p:ph type="body" sz="quarter" idx="17"/>
          </p:nvPr>
        </p:nvSpPr>
        <p:spPr>
          <a:xfrm>
            <a:off x="6033929" y="1588942"/>
            <a:ext cx="2651760" cy="914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8" hasCustomPrompt="1"/>
          </p:nvPr>
        </p:nvSpPr>
        <p:spPr>
          <a:xfrm>
            <a:off x="133086" y="2671352"/>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8" name="Text Placeholder 2"/>
          <p:cNvSpPr>
            <a:spLocks noGrp="1"/>
          </p:cNvSpPr>
          <p:nvPr>
            <p:ph type="body" sz="quarter" idx="19"/>
          </p:nvPr>
        </p:nvSpPr>
        <p:spPr>
          <a:xfrm>
            <a:off x="133085" y="3034744"/>
            <a:ext cx="2651760" cy="914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9" name="Text Placeholder 2"/>
          <p:cNvSpPr>
            <a:spLocks noGrp="1"/>
          </p:cNvSpPr>
          <p:nvPr>
            <p:ph type="body" sz="quarter" idx="20" hasCustomPrompt="1"/>
          </p:nvPr>
        </p:nvSpPr>
        <p:spPr>
          <a:xfrm>
            <a:off x="3083507" y="2671352"/>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20" name="Text Placeholder 2"/>
          <p:cNvSpPr>
            <a:spLocks noGrp="1"/>
          </p:cNvSpPr>
          <p:nvPr>
            <p:ph type="body" sz="quarter" idx="21"/>
          </p:nvPr>
        </p:nvSpPr>
        <p:spPr>
          <a:xfrm>
            <a:off x="3083506" y="3034744"/>
            <a:ext cx="2651760" cy="914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21" name="Text Placeholder 2"/>
          <p:cNvSpPr>
            <a:spLocks noGrp="1"/>
          </p:cNvSpPr>
          <p:nvPr>
            <p:ph type="body" sz="quarter" idx="22" hasCustomPrompt="1"/>
          </p:nvPr>
        </p:nvSpPr>
        <p:spPr>
          <a:xfrm>
            <a:off x="6033930" y="2671352"/>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22" name="Text Placeholder 2"/>
          <p:cNvSpPr>
            <a:spLocks noGrp="1"/>
          </p:cNvSpPr>
          <p:nvPr>
            <p:ph type="body" sz="quarter" idx="23"/>
          </p:nvPr>
        </p:nvSpPr>
        <p:spPr>
          <a:xfrm>
            <a:off x="6033929" y="3034744"/>
            <a:ext cx="2651760" cy="914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96530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4" name="Picture Placeholder 3"/>
          <p:cNvSpPr>
            <a:spLocks noGrp="1"/>
          </p:cNvSpPr>
          <p:nvPr>
            <p:ph type="pic" sz="quarter" idx="12"/>
          </p:nvPr>
        </p:nvSpPr>
        <p:spPr>
          <a:xfrm>
            <a:off x="133350" y="1157288"/>
            <a:ext cx="8551863" cy="3643312"/>
          </a:xfrm>
          <a:prstGeom prst="rect">
            <a:avLst/>
          </a:prstGeom>
        </p:spPr>
        <p:txBody>
          <a:bodyPr/>
          <a:lstStyle/>
          <a:p>
            <a:endParaRPr lang="en-US"/>
          </a:p>
        </p:txBody>
      </p:sp>
    </p:spTree>
    <p:extLst>
      <p:ext uri="{BB962C8B-B14F-4D97-AF65-F5344CB8AC3E}">
        <p14:creationId xmlns:p14="http://schemas.microsoft.com/office/powerpoint/2010/main" val="2312944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33085" y="199190"/>
            <a:ext cx="36576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33086" y="388620"/>
            <a:ext cx="4114800" cy="611058"/>
          </a:xfrm>
          <a:prstGeom prst="rect">
            <a:avLst/>
          </a:prstGeom>
        </p:spPr>
        <p:txBody>
          <a:bodyPr/>
          <a:lstStyle>
            <a:lvl1pPr>
              <a:defRPr sz="18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33086" y="999678"/>
            <a:ext cx="4114800" cy="643927"/>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7" name="Text Placeholder 6"/>
          <p:cNvSpPr>
            <a:spLocks noGrp="1"/>
          </p:cNvSpPr>
          <p:nvPr>
            <p:ph type="body" sz="quarter" idx="12"/>
          </p:nvPr>
        </p:nvSpPr>
        <p:spPr>
          <a:xfrm>
            <a:off x="4538663" y="388938"/>
            <a:ext cx="4153645" cy="4579669"/>
          </a:xfrm>
          <a:prstGeom prst="rect">
            <a:avLst/>
          </a:prstGeom>
        </p:spPr>
        <p:txBody>
          <a:bodyPr/>
          <a:lstStyle>
            <a:lvl1pPr>
              <a:buClr>
                <a:schemeClr val="accent1"/>
              </a:buClr>
              <a:defRPr sz="1050" baseline="0"/>
            </a:lvl1pPr>
            <a:lvl2pPr>
              <a:buClr>
                <a:schemeClr val="accent1"/>
              </a:buClr>
              <a:defRPr sz="1050"/>
            </a:lvl2pPr>
            <a:lvl3pPr>
              <a:buClr>
                <a:schemeClr val="accent1"/>
              </a:buClr>
              <a:defRPr sz="1050"/>
            </a:lvl3pPr>
            <a:lvl4pPr>
              <a:buClr>
                <a:schemeClr val="accent1"/>
              </a:buClr>
              <a:defRPr sz="1050"/>
            </a:lvl4pPr>
            <a:lvl5pPr>
              <a:buClr>
                <a:schemeClr val="accent1"/>
              </a:buClr>
              <a:defRPr sz="105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616452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2 header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4562475" y="388938"/>
            <a:ext cx="4114800" cy="4597400"/>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33085" y="199190"/>
            <a:ext cx="36576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33086" y="388620"/>
            <a:ext cx="4114800" cy="611058"/>
          </a:xfrm>
          <a:prstGeom prst="rect">
            <a:avLst/>
          </a:prstGeom>
        </p:spPr>
        <p:txBody>
          <a:bodyPr/>
          <a:lstStyle>
            <a:lvl1pPr>
              <a:defRPr sz="18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33086" y="999678"/>
            <a:ext cx="4114800" cy="643927"/>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4562475" y="388938"/>
            <a:ext cx="4114800" cy="4597400"/>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33085" y="199190"/>
            <a:ext cx="36576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33086" y="388620"/>
            <a:ext cx="4114800" cy="611058"/>
          </a:xfrm>
          <a:prstGeom prst="rect">
            <a:avLst/>
          </a:prstGeom>
        </p:spPr>
        <p:txBody>
          <a:bodyPr/>
          <a:lstStyle>
            <a:lvl1pPr>
              <a:defRPr sz="18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33086" y="999678"/>
            <a:ext cx="4114800"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33086" y="1511304"/>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0" name="Text Placeholder 2"/>
          <p:cNvSpPr>
            <a:spLocks noGrp="1"/>
          </p:cNvSpPr>
          <p:nvPr>
            <p:ph type="body" sz="quarter" idx="13"/>
          </p:nvPr>
        </p:nvSpPr>
        <p:spPr>
          <a:xfrm>
            <a:off x="133086" y="1874696"/>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33085" y="2612150"/>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2" name="Text Placeholder 2"/>
          <p:cNvSpPr>
            <a:spLocks noGrp="1"/>
          </p:cNvSpPr>
          <p:nvPr>
            <p:ph type="body" sz="quarter" idx="17"/>
          </p:nvPr>
        </p:nvSpPr>
        <p:spPr>
          <a:xfrm>
            <a:off x="133085" y="2975542"/>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33085" y="3720900"/>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4" name="Text Placeholder 2"/>
          <p:cNvSpPr>
            <a:spLocks noGrp="1"/>
          </p:cNvSpPr>
          <p:nvPr>
            <p:ph type="body" sz="quarter" idx="19"/>
          </p:nvPr>
        </p:nvSpPr>
        <p:spPr>
          <a:xfrm>
            <a:off x="133085" y="4084292"/>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2480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33085" y="199190"/>
            <a:ext cx="27432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33086" y="388620"/>
            <a:ext cx="2670048" cy="611058"/>
          </a:xfrm>
          <a:prstGeom prst="rect">
            <a:avLst/>
          </a:prstGeom>
        </p:spPr>
        <p:txBody>
          <a:bodyPr/>
          <a:lstStyle>
            <a:lvl1pPr>
              <a:defRPr sz="18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33086" y="999678"/>
            <a:ext cx="2670048" cy="562904"/>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6" name="Text Placeholder 5"/>
          <p:cNvSpPr>
            <a:spLocks noGrp="1"/>
          </p:cNvSpPr>
          <p:nvPr>
            <p:ph type="body" sz="quarter" idx="15"/>
          </p:nvPr>
        </p:nvSpPr>
        <p:spPr>
          <a:xfrm>
            <a:off x="3076575" y="388938"/>
            <a:ext cx="5600700" cy="4597400"/>
          </a:xfrm>
          <a:prstGeom prst="rect">
            <a:avLst/>
          </a:prstGeom>
        </p:spPr>
        <p:txBody>
          <a:bodyPr/>
          <a:lstStyle>
            <a:lvl1pPr>
              <a:buClr>
                <a:schemeClr val="accent1"/>
              </a:buClr>
              <a:defRPr sz="1050"/>
            </a:lvl1pPr>
            <a:lvl2pPr>
              <a:buClr>
                <a:schemeClr val="accent1"/>
              </a:buClr>
              <a:defRPr sz="1050"/>
            </a:lvl2pPr>
            <a:lvl3pPr>
              <a:buClr>
                <a:schemeClr val="accent1"/>
              </a:buClr>
              <a:defRPr sz="1050"/>
            </a:lvl3pPr>
            <a:lvl4pPr>
              <a:buClr>
                <a:schemeClr val="accent1"/>
              </a:buClr>
              <a:defRPr sz="1050"/>
            </a:lvl4pPr>
            <a:lvl5pPr>
              <a:buClr>
                <a:schemeClr val="accent1"/>
              </a:buClr>
              <a:defRPr sz="1050"/>
            </a:lvl5pPr>
          </a:lstStyle>
          <a:p>
            <a:pPr lvl="0"/>
            <a:r>
              <a:rPr lang="en-US"/>
              <a:t>Click to edit Master text styles</a:t>
            </a:r>
          </a:p>
        </p:txBody>
      </p:sp>
    </p:spTree>
    <p:extLst>
      <p:ext uri="{BB962C8B-B14F-4D97-AF65-F5344CB8AC3E}">
        <p14:creationId xmlns:p14="http://schemas.microsoft.com/office/powerpoint/2010/main" val="1443218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1/3 header + photo">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3076298" y="388938"/>
            <a:ext cx="5600977" cy="4597400"/>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33085" y="199190"/>
            <a:ext cx="27432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33086" y="388620"/>
            <a:ext cx="2670048" cy="611058"/>
          </a:xfrm>
          <a:prstGeom prst="rect">
            <a:avLst/>
          </a:prstGeom>
        </p:spPr>
        <p:txBody>
          <a:bodyPr/>
          <a:lstStyle>
            <a:lvl1pPr>
              <a:defRPr sz="18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33086" y="999678"/>
            <a:ext cx="2670048" cy="562904"/>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3076298" y="388620"/>
            <a:ext cx="5600977" cy="4597400"/>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33084" y="199190"/>
            <a:ext cx="27432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33086" y="388620"/>
            <a:ext cx="2670048" cy="611058"/>
          </a:xfrm>
          <a:prstGeom prst="rect">
            <a:avLst/>
          </a:prstGeom>
        </p:spPr>
        <p:txBody>
          <a:bodyPr/>
          <a:lstStyle>
            <a:lvl1pPr>
              <a:defRPr sz="18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33086" y="999678"/>
            <a:ext cx="2670048"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33086" y="1582742"/>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8" name="Text Placeholder 2"/>
          <p:cNvSpPr>
            <a:spLocks noGrp="1"/>
          </p:cNvSpPr>
          <p:nvPr>
            <p:ph type="body" sz="quarter" idx="13"/>
          </p:nvPr>
        </p:nvSpPr>
        <p:spPr>
          <a:xfrm>
            <a:off x="133085" y="1946134"/>
            <a:ext cx="2651760" cy="914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33086" y="3028544"/>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0" name="Text Placeholder 2"/>
          <p:cNvSpPr>
            <a:spLocks noGrp="1"/>
          </p:cNvSpPr>
          <p:nvPr>
            <p:ph type="body" sz="quarter" idx="19"/>
          </p:nvPr>
        </p:nvSpPr>
        <p:spPr>
          <a:xfrm>
            <a:off x="133085" y="3391936"/>
            <a:ext cx="2651760" cy="914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831766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2928256" cy="51435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33085" y="527919"/>
            <a:ext cx="2414171" cy="914400"/>
          </a:xfrm>
          <a:prstGeom prst="rect">
            <a:avLst/>
          </a:prstGeom>
        </p:spPr>
        <p:txBody>
          <a:bodyPr/>
          <a:lstStyle>
            <a:lvl1pPr marL="0" indent="0">
              <a:buNone/>
              <a:defRPr sz="2000" b="1"/>
            </a:lvl1pPr>
          </a:lstStyle>
          <a:p>
            <a:pPr lvl="0"/>
            <a:r>
              <a:rPr lang="en-US"/>
              <a:t>Case Study Title</a:t>
            </a:r>
          </a:p>
        </p:txBody>
      </p:sp>
      <p:sp>
        <p:nvSpPr>
          <p:cNvPr id="6" name="Text Placeholder 15"/>
          <p:cNvSpPr>
            <a:spLocks noGrp="1"/>
          </p:cNvSpPr>
          <p:nvPr>
            <p:ph type="body" sz="quarter" idx="11" hasCustomPrompt="1"/>
          </p:nvPr>
        </p:nvSpPr>
        <p:spPr>
          <a:xfrm>
            <a:off x="133085" y="199190"/>
            <a:ext cx="27432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14" name="Rectangle 13"/>
          <p:cNvSpPr/>
          <p:nvPr userDrawn="1"/>
        </p:nvSpPr>
        <p:spPr>
          <a:xfrm>
            <a:off x="2928256" y="0"/>
            <a:ext cx="133085" cy="51435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227013" y="4936258"/>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2021</a:t>
            </a:r>
            <a:endParaRPr kumimoji="0" lang="en-US" sz="450" b="0" i="0" u="none" strike="noStrike" kern="1200" cap="none" spc="0" normalizeH="0" baseline="0" noProof="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982504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sp>
        <p:nvSpPr>
          <p:cNvPr id="3" name="Rectangle 2"/>
          <p:cNvSpPr/>
          <p:nvPr userDrawn="1"/>
        </p:nvSpPr>
        <p:spPr>
          <a:xfrm>
            <a:off x="0" y="-1"/>
            <a:ext cx="2928256" cy="51435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33085" y="527919"/>
            <a:ext cx="2414171" cy="914400"/>
          </a:xfrm>
          <a:prstGeom prst="rect">
            <a:avLst/>
          </a:prstGeom>
        </p:spPr>
        <p:txBody>
          <a:bodyPr/>
          <a:lstStyle>
            <a:lvl1pPr marL="0" indent="0">
              <a:buNone/>
              <a:defRPr sz="2000" b="1"/>
            </a:lvl1pPr>
          </a:lstStyle>
          <a:p>
            <a:pPr lvl="0"/>
            <a:r>
              <a:rPr lang="en-US"/>
              <a:t>Case Study Title</a:t>
            </a:r>
          </a:p>
        </p:txBody>
      </p:sp>
      <p:sp>
        <p:nvSpPr>
          <p:cNvPr id="6" name="Text Placeholder 15"/>
          <p:cNvSpPr>
            <a:spLocks noGrp="1"/>
          </p:cNvSpPr>
          <p:nvPr>
            <p:ph type="body" sz="quarter" idx="11" hasCustomPrompt="1"/>
          </p:nvPr>
        </p:nvSpPr>
        <p:spPr>
          <a:xfrm>
            <a:off x="133085" y="199190"/>
            <a:ext cx="27432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14" name="Rectangle 13"/>
          <p:cNvSpPr/>
          <p:nvPr userDrawn="1"/>
        </p:nvSpPr>
        <p:spPr>
          <a:xfrm>
            <a:off x="2928256" y="0"/>
            <a:ext cx="133085" cy="51435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227013" y="4936258"/>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2021</a:t>
            </a:r>
            <a:endParaRPr kumimoji="0" lang="en-US" sz="450" b="0" i="0" u="none" strike="noStrike" kern="1200" cap="none" spc="0" normalizeH="0" baseline="0" noProof="0">
              <a:ln>
                <a:noFill/>
              </a:ln>
              <a:solidFill>
                <a:srgbClr val="7F7F7F"/>
              </a:solidFill>
              <a:effectLst/>
              <a:uLnTx/>
              <a:uFillTx/>
              <a:latin typeface="+mn-lt"/>
              <a:ea typeface="+mn-ea"/>
              <a:cs typeface="+mn-cs"/>
            </a:endParaRPr>
          </a:p>
        </p:txBody>
      </p:sp>
      <p:sp>
        <p:nvSpPr>
          <p:cNvPr id="7" name="Picture Placeholder 7">
            <a:extLst>
              <a:ext uri="{FF2B5EF4-FFF2-40B4-BE49-F238E27FC236}">
                <a16:creationId xmlns:a16="http://schemas.microsoft.com/office/drawing/2014/main" id="{B42892EE-3238-4E2A-A8DD-A5DDA3DB52A7}"/>
              </a:ext>
            </a:extLst>
          </p:cNvPr>
          <p:cNvSpPr>
            <a:spLocks noGrp="1"/>
          </p:cNvSpPr>
          <p:nvPr>
            <p:ph type="pic" sz="quarter" idx="14"/>
          </p:nvPr>
        </p:nvSpPr>
        <p:spPr>
          <a:xfrm>
            <a:off x="3076298" y="388620"/>
            <a:ext cx="5600977" cy="4597400"/>
          </a:xfrm>
          <a:prstGeom prst="rect">
            <a:avLst/>
          </a:prstGeom>
        </p:spPr>
        <p:txBody>
          <a:bodyPr/>
          <a:lstStyle/>
          <a:p>
            <a:endParaRPr lang="en-US"/>
          </a:p>
        </p:txBody>
      </p:sp>
    </p:spTree>
    <p:extLst>
      <p:ext uri="{BB962C8B-B14F-4D97-AF65-F5344CB8AC3E}">
        <p14:creationId xmlns:p14="http://schemas.microsoft.com/office/powerpoint/2010/main" val="152142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p:nvPr>
        </p:nvSpPr>
        <p:spPr>
          <a:xfrm>
            <a:off x="133086" y="1225550"/>
            <a:ext cx="8552127" cy="3097213"/>
          </a:xfrm>
          <a:prstGeom prst="rect">
            <a:avLst/>
          </a:prstGeom>
        </p:spPr>
        <p:txBody>
          <a:bodyPr/>
          <a:lstStyle>
            <a:lvl1pPr marL="230886" indent="-171450">
              <a:lnSpc>
                <a:spcPct val="120000"/>
              </a:lnSpc>
              <a:spcBef>
                <a:spcPts val="0"/>
              </a:spcBef>
              <a:buClr>
                <a:schemeClr val="accent1"/>
              </a:buClr>
              <a:buFont typeface="Arial" charset="0"/>
              <a:buChar char="•"/>
              <a:defRPr sz="1050"/>
            </a:lvl1pPr>
            <a:lvl2pPr marL="630936" indent="-171450">
              <a:lnSpc>
                <a:spcPct val="120000"/>
              </a:lnSpc>
              <a:spcBef>
                <a:spcPts val="0"/>
              </a:spcBef>
              <a:buClr>
                <a:schemeClr val="accent1"/>
              </a:buClr>
              <a:buFont typeface="Arial" charset="0"/>
              <a:buChar char="•"/>
              <a:defRPr sz="1050"/>
            </a:lvl2pPr>
            <a:lvl3pPr marL="1030986" indent="-171450">
              <a:lnSpc>
                <a:spcPct val="120000"/>
              </a:lnSpc>
              <a:spcBef>
                <a:spcPts val="0"/>
              </a:spcBef>
              <a:buClr>
                <a:schemeClr val="accent1"/>
              </a:buClr>
              <a:buFont typeface="Arial" charset="0"/>
              <a:buChar char="•"/>
              <a:defRPr sz="1050"/>
            </a:lvl3pPr>
            <a:lvl4pPr marL="1488186" indent="-171450">
              <a:lnSpc>
                <a:spcPct val="120000"/>
              </a:lnSpc>
              <a:spcBef>
                <a:spcPts val="0"/>
              </a:spcBef>
              <a:buClr>
                <a:schemeClr val="accent1"/>
              </a:buClr>
              <a:buFont typeface="Arial" charset="0"/>
              <a:buChar char="•"/>
              <a:defRPr sz="1050"/>
            </a:lvl4pPr>
            <a:lvl5pPr marL="1945386" indent="-171450">
              <a:lnSpc>
                <a:spcPct val="120000"/>
              </a:lnSpc>
              <a:spcBef>
                <a:spcPts val="0"/>
              </a:spcBef>
              <a:buClr>
                <a:schemeClr val="accent1"/>
              </a:buClr>
              <a:buFont typeface="Arial"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4809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_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484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336133"/>
            <a:ext cx="2966293" cy="6117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227013" y="4936258"/>
            <a:ext cx="1706557"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chemeClr val="bg1"/>
                </a:solidFill>
                <a:effectLst/>
                <a:uLnTx/>
                <a:uFillTx/>
                <a:latin typeface="Arial" panose="020B0604020202020204"/>
                <a:ea typeface="+mn-ea"/>
                <a:cs typeface="+mn-cs"/>
              </a:rPr>
              <a:t> 2021</a:t>
            </a:r>
            <a:endParaRPr kumimoji="0" lang="en-US" sz="45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143000" y="1603336"/>
            <a:ext cx="6858000" cy="754063"/>
          </a:xfrm>
          <a:prstGeom prst="rect">
            <a:avLst/>
          </a:prstGeom>
        </p:spPr>
        <p:txBody>
          <a:bodyPr anchor="b"/>
          <a:lstStyle>
            <a:lvl1pPr algn="l">
              <a:defRPr sz="42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143000" y="2503450"/>
            <a:ext cx="6858000" cy="1241425"/>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Tree>
    <p:extLst>
      <p:ext uri="{BB962C8B-B14F-4D97-AF65-F5344CB8AC3E}">
        <p14:creationId xmlns:p14="http://schemas.microsoft.com/office/powerpoint/2010/main" val="2730772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324" y="192433"/>
            <a:ext cx="1696598" cy="3507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15324" y="835769"/>
            <a:ext cx="6858000" cy="754063"/>
          </a:xfrm>
          <a:prstGeom prst="rect">
            <a:avLst/>
          </a:prstGeom>
        </p:spPr>
        <p:txBody>
          <a:bodyPr anchor="b"/>
          <a:lstStyle>
            <a:lvl1pPr algn="l">
              <a:defRPr sz="42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15324" y="4285561"/>
            <a:ext cx="6858000" cy="564615"/>
          </a:xfrm>
          <a:prstGeom prst="rect">
            <a:avLst/>
          </a:prstGeom>
        </p:spPr>
        <p:txBody>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Client</a:t>
            </a:r>
          </a:p>
          <a:p>
            <a:r>
              <a:rPr lang="en-US"/>
              <a:t>Date</a:t>
            </a:r>
          </a:p>
        </p:txBody>
      </p:sp>
      <p:sp>
        <p:nvSpPr>
          <p:cNvPr id="7" name="TextBox 6"/>
          <p:cNvSpPr txBox="1"/>
          <p:nvPr userDrawn="1"/>
        </p:nvSpPr>
        <p:spPr>
          <a:xfrm>
            <a:off x="227013" y="4936258"/>
            <a:ext cx="1696939"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2021</a:t>
            </a:r>
            <a:endParaRPr kumimoji="0" lang="en-US" sz="450" b="0" i="0" u="none" strike="noStrike" kern="1200" cap="none" spc="0" normalizeH="0" baseline="0" noProof="0">
              <a:ln>
                <a:noFill/>
              </a:ln>
              <a:solidFill>
                <a:srgbClr val="7F7F7F"/>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940" y="192433"/>
            <a:ext cx="1696630" cy="3499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15324" y="835769"/>
            <a:ext cx="6858000" cy="754063"/>
          </a:xfrm>
          <a:prstGeom prst="rect">
            <a:avLst/>
          </a:prstGeom>
        </p:spPr>
        <p:txBody>
          <a:bodyPr anchor="b"/>
          <a:lstStyle>
            <a:lvl1pPr algn="l">
              <a:defRPr sz="42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15324" y="4285561"/>
            <a:ext cx="6858000" cy="564615"/>
          </a:xfrm>
          <a:prstGeom prst="rect">
            <a:avLst/>
          </a:prstGeo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Client</a:t>
            </a:r>
          </a:p>
          <a:p>
            <a:r>
              <a:rPr lang="en-US"/>
              <a:t>Date</a:t>
            </a:r>
          </a:p>
        </p:txBody>
      </p:sp>
      <p:sp>
        <p:nvSpPr>
          <p:cNvPr id="7" name="TextBox 6"/>
          <p:cNvSpPr txBox="1"/>
          <p:nvPr userDrawn="1"/>
        </p:nvSpPr>
        <p:spPr>
          <a:xfrm>
            <a:off x="227013" y="4936258"/>
            <a:ext cx="1706557"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a:t>
            </a:r>
            <a:r>
              <a:rPr kumimoji="0" lang="en-US" sz="450" b="0" i="0" u="none" strike="noStrike" kern="1200" cap="none" spc="0" normalizeH="0" baseline="0" noProof="0">
                <a:ln>
                  <a:noFill/>
                </a:ln>
                <a:solidFill>
                  <a:schemeClr val="bg1"/>
                </a:solidFill>
                <a:effectLst/>
                <a:uLnTx/>
                <a:uFillTx/>
                <a:latin typeface="Arial" panose="020B0604020202020204"/>
                <a:ea typeface="+mn-ea"/>
                <a:cs typeface="+mn-cs"/>
              </a:rPr>
              <a:t>2021</a:t>
            </a:r>
            <a:endParaRPr kumimoji="0" lang="en-US" sz="45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7012" y="1409700"/>
            <a:ext cx="4114800" cy="1220957"/>
          </a:xfrm>
          <a:prstGeom prst="rect">
            <a:avLst/>
          </a:prstGeom>
        </p:spPr>
        <p:txBody>
          <a:bodyPr anchor="b"/>
          <a:lstStyle>
            <a:lvl1pPr algn="l">
              <a:defRPr sz="42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27012" y="2776708"/>
            <a:ext cx="4114800" cy="1241425"/>
          </a:xfrm>
          <a:prstGeom prst="rect">
            <a:avLst/>
          </a:prstGeom>
        </p:spPr>
        <p:txBody>
          <a:bodyPr/>
          <a:lstStyle>
            <a:lvl1pPr marL="0" indent="0" algn="l">
              <a:spcBef>
                <a:spcPts val="0"/>
              </a:spcBef>
              <a:buNone/>
              <a:defRPr sz="4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TextBox 6"/>
          <p:cNvSpPr txBox="1"/>
          <p:nvPr userDrawn="1"/>
        </p:nvSpPr>
        <p:spPr>
          <a:xfrm>
            <a:off x="227012" y="4981917"/>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2021</a:t>
            </a:r>
            <a:endParaRPr kumimoji="0" lang="en-US" sz="450" b="0" i="0" u="none" strike="noStrike" kern="1200" cap="none" spc="0" normalizeH="0" baseline="0" noProof="0">
              <a:ln>
                <a:noFill/>
              </a:ln>
              <a:solidFill>
                <a:srgbClr val="7F7F7F"/>
              </a:solidFill>
              <a:effectLst/>
              <a:uLnTx/>
              <a:uFillTx/>
              <a:latin typeface="+mn-lt"/>
              <a:ea typeface="+mn-ea"/>
              <a:cs typeface="+mn-cs"/>
            </a:endParaRPr>
          </a:p>
        </p:txBody>
      </p:sp>
      <p:sp>
        <p:nvSpPr>
          <p:cNvPr id="5" name="Picture Placeholder 4"/>
          <p:cNvSpPr>
            <a:spLocks noGrp="1"/>
          </p:cNvSpPr>
          <p:nvPr>
            <p:ph type="pic" sz="quarter" idx="10"/>
          </p:nvPr>
        </p:nvSpPr>
        <p:spPr>
          <a:xfrm>
            <a:off x="4933950" y="0"/>
            <a:ext cx="4210050" cy="51435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3823" y="346669"/>
            <a:ext cx="2906108" cy="600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408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7012" y="1409700"/>
            <a:ext cx="4114800" cy="1220957"/>
          </a:xfrm>
          <a:prstGeom prst="rect">
            <a:avLst/>
          </a:prstGeom>
        </p:spPr>
        <p:txBody>
          <a:bodyPr anchor="t"/>
          <a:lstStyle>
            <a:lvl1pPr algn="l">
              <a:defRPr sz="42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27012" y="2776708"/>
            <a:ext cx="4114800" cy="1241425"/>
          </a:xfrm>
          <a:prstGeom prst="rect">
            <a:avLst/>
          </a:prstGeom>
        </p:spPr>
        <p:txBody>
          <a:bodyPr/>
          <a:lstStyle>
            <a:lvl1pPr marL="0" indent="0" algn="l">
              <a:buNone/>
              <a:defRPr sz="4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TextBox 6"/>
          <p:cNvSpPr txBox="1"/>
          <p:nvPr userDrawn="1"/>
        </p:nvSpPr>
        <p:spPr>
          <a:xfrm>
            <a:off x="227012" y="4981917"/>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a:t>
            </a:r>
            <a:r>
              <a:rPr kumimoji="0" lang="en-US" sz="450" b="0" i="0" u="none" strike="noStrike" kern="1200" cap="none" spc="0" normalizeH="0" baseline="0" noProof="0">
                <a:ln>
                  <a:noFill/>
                </a:ln>
                <a:solidFill>
                  <a:schemeClr val="bg1"/>
                </a:solidFill>
                <a:effectLst/>
                <a:uLnTx/>
                <a:uFillTx/>
                <a:latin typeface="Arial" panose="020B0604020202020204"/>
                <a:ea typeface="+mn-ea"/>
                <a:cs typeface="+mn-cs"/>
              </a:rPr>
              <a:t>2021</a:t>
            </a:r>
            <a:endParaRPr kumimoji="0" lang="en-US" sz="450" b="0" i="0" u="none" strike="noStrike" kern="1200" cap="none" spc="0" normalizeH="0" baseline="0" noProof="0">
              <a:ln>
                <a:noFill/>
              </a:ln>
              <a:solidFill>
                <a:schemeClr val="bg1"/>
              </a:solidFill>
              <a:effectLst/>
              <a:uLnTx/>
              <a:uFillTx/>
              <a:latin typeface="+mn-lt"/>
              <a:ea typeface="+mn-ea"/>
              <a:cs typeface="+mn-cs"/>
            </a:endParaRPr>
          </a:p>
        </p:txBody>
      </p:sp>
      <p:sp>
        <p:nvSpPr>
          <p:cNvPr id="5" name="Picture Placeholder 4"/>
          <p:cNvSpPr>
            <a:spLocks noGrp="1"/>
          </p:cNvSpPr>
          <p:nvPr>
            <p:ph type="pic" sz="quarter" idx="10"/>
          </p:nvPr>
        </p:nvSpPr>
        <p:spPr>
          <a:xfrm>
            <a:off x="4933950" y="0"/>
            <a:ext cx="4210050" cy="51435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336133"/>
            <a:ext cx="2966293" cy="61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707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2" y="346670"/>
            <a:ext cx="2970802" cy="6127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27012" y="1409700"/>
            <a:ext cx="4114800" cy="1220957"/>
          </a:xfrm>
          <a:prstGeom prst="rect">
            <a:avLst/>
          </a:prstGeom>
        </p:spPr>
        <p:txBody>
          <a:bodyPr anchor="t"/>
          <a:lstStyle>
            <a:lvl1pPr algn="l">
              <a:defRPr sz="42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227012" y="2776708"/>
            <a:ext cx="4114800" cy="1241425"/>
          </a:xfrm>
          <a:prstGeom prst="rect">
            <a:avLst/>
          </a:prstGeom>
        </p:spPr>
        <p:txBody>
          <a:bodyPr/>
          <a:lstStyle>
            <a:lvl1pPr marL="0" indent="0" algn="l">
              <a:buNone/>
              <a:defRPr sz="4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TextBox 6"/>
          <p:cNvSpPr txBox="1"/>
          <p:nvPr userDrawn="1"/>
        </p:nvSpPr>
        <p:spPr>
          <a:xfrm>
            <a:off x="227012" y="4981917"/>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a:t>
            </a:r>
            <a:r>
              <a:rPr kumimoji="0" lang="en-US" sz="450" b="0" i="0" u="none" strike="noStrike" kern="1200" cap="none" spc="0" normalizeH="0" baseline="0" noProof="0">
                <a:ln>
                  <a:noFill/>
                </a:ln>
                <a:solidFill>
                  <a:schemeClr val="bg1"/>
                </a:solidFill>
                <a:effectLst/>
                <a:uLnTx/>
                <a:uFillTx/>
                <a:latin typeface="Arial" panose="020B0604020202020204"/>
                <a:ea typeface="+mn-ea"/>
                <a:cs typeface="+mn-cs"/>
              </a:rPr>
              <a:t>2021</a:t>
            </a:r>
            <a:endParaRPr kumimoji="0" lang="en-US" sz="450" b="0" i="0" u="none" strike="noStrike" kern="1200" cap="none" spc="0" normalizeH="0" baseline="0" noProof="0">
              <a:ln>
                <a:noFill/>
              </a:ln>
              <a:solidFill>
                <a:schemeClr val="bg1"/>
              </a:solidFill>
              <a:effectLst/>
              <a:uLnTx/>
              <a:uFillTx/>
              <a:latin typeface="+mn-lt"/>
              <a:ea typeface="+mn-ea"/>
              <a:cs typeface="+mn-cs"/>
            </a:endParaRPr>
          </a:p>
        </p:txBody>
      </p:sp>
      <p:sp>
        <p:nvSpPr>
          <p:cNvPr id="5" name="Picture Placeholder 4"/>
          <p:cNvSpPr>
            <a:spLocks noGrp="1"/>
          </p:cNvSpPr>
          <p:nvPr>
            <p:ph type="pic" sz="quarter" idx="10"/>
          </p:nvPr>
        </p:nvSpPr>
        <p:spPr>
          <a:xfrm>
            <a:off x="4933950" y="0"/>
            <a:ext cx="4210050" cy="5143500"/>
          </a:xfrm>
          <a:prstGeom prst="rect">
            <a:avLst/>
          </a:prstGeom>
        </p:spPr>
        <p:txBody>
          <a:bodyPr/>
          <a:lstStyle/>
          <a:p>
            <a:endParaRPr lang="en-US"/>
          </a:p>
        </p:txBody>
      </p:sp>
    </p:spTree>
    <p:extLst>
      <p:ext uri="{BB962C8B-B14F-4D97-AF65-F5344CB8AC3E}">
        <p14:creationId xmlns:p14="http://schemas.microsoft.com/office/powerpoint/2010/main" val="2021872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Orange">
    <p:bg>
      <p:bgPr>
        <a:solidFill>
          <a:schemeClr val="accent2"/>
        </a:solidFill>
        <a:effectLst/>
      </p:bgPr>
    </p:bg>
    <p:spTree>
      <p:nvGrpSpPr>
        <p:cNvPr id="1" name=""/>
        <p:cNvGrpSpPr/>
        <p:nvPr/>
      </p:nvGrpSpPr>
      <p:grpSpPr>
        <a:xfrm>
          <a:off x="0" y="0"/>
          <a:ext cx="0" cy="0"/>
          <a:chOff x="0" y="0"/>
          <a:chExt cx="0" cy="0"/>
        </a:xfrm>
      </p:grpSpPr>
      <p:pic>
        <p:nvPicPr>
          <p:cNvPr id="8194" name="Picture 2" descr="Harris Poll Logo Lockup Descriptor-white-orange.png">
            <a:extLst>
              <a:ext uri="{FF2B5EF4-FFF2-40B4-BE49-F238E27FC236}">
                <a16:creationId xmlns:a16="http://schemas.microsoft.com/office/drawing/2014/main" id="{D67290B7-891A-4ED6-A872-8E9FA3EC34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95" y="346669"/>
            <a:ext cx="2966239" cy="6117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27012" y="1409700"/>
            <a:ext cx="4114800" cy="1220957"/>
          </a:xfrm>
          <a:prstGeom prst="rect">
            <a:avLst/>
          </a:prstGeom>
        </p:spPr>
        <p:txBody>
          <a:bodyPr anchor="t"/>
          <a:lstStyle>
            <a:lvl1pPr algn="l">
              <a:defRPr sz="42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227012" y="2776708"/>
            <a:ext cx="4114800" cy="1241425"/>
          </a:xfrm>
          <a:prstGeom prst="rect">
            <a:avLst/>
          </a:prstGeom>
        </p:spPr>
        <p:txBody>
          <a:bodyPr/>
          <a:lstStyle>
            <a:lvl1pPr marL="0" indent="0" algn="l">
              <a:buNone/>
              <a:defRPr sz="4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TextBox 6"/>
          <p:cNvSpPr txBox="1"/>
          <p:nvPr userDrawn="1"/>
        </p:nvSpPr>
        <p:spPr>
          <a:xfrm>
            <a:off x="227012" y="4981917"/>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tx1"/>
                </a:solidFill>
                <a:effectLst/>
                <a:uLnTx/>
                <a:uFillTx/>
                <a:latin typeface="+mn-lt"/>
                <a:ea typeface="+mn-ea"/>
                <a:cs typeface="+mn-cs"/>
              </a:rPr>
              <a:t>Harris Insights &amp; Analytics LLC, A Stagwell Company © 2021</a:t>
            </a:r>
          </a:p>
        </p:txBody>
      </p:sp>
      <p:sp>
        <p:nvSpPr>
          <p:cNvPr id="5" name="Picture Placeholder 4"/>
          <p:cNvSpPr>
            <a:spLocks noGrp="1"/>
          </p:cNvSpPr>
          <p:nvPr>
            <p:ph type="pic" sz="quarter" idx="10"/>
          </p:nvPr>
        </p:nvSpPr>
        <p:spPr>
          <a:xfrm>
            <a:off x="4933950" y="0"/>
            <a:ext cx="4210050" cy="5143500"/>
          </a:xfrm>
          <a:prstGeom prst="rect">
            <a:avLst/>
          </a:prstGeom>
        </p:spPr>
        <p:txBody>
          <a:bodyPr/>
          <a:lstStyle/>
          <a:p>
            <a:endParaRPr lang="en-US"/>
          </a:p>
        </p:txBody>
      </p:sp>
    </p:spTree>
    <p:extLst>
      <p:ext uri="{BB962C8B-B14F-4D97-AF65-F5344CB8AC3E}">
        <p14:creationId xmlns:p14="http://schemas.microsoft.com/office/powerpoint/2010/main" val="3202303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603336"/>
            <a:ext cx="6858000" cy="754063"/>
          </a:xfrm>
          <a:prstGeom prst="rect">
            <a:avLst/>
          </a:prstGeom>
        </p:spPr>
        <p:txBody>
          <a:bodyPr anchor="b"/>
          <a:lstStyle>
            <a:lvl1pPr algn="l">
              <a:defRPr sz="42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143000" y="2503450"/>
            <a:ext cx="6858000" cy="1241425"/>
          </a:xfrm>
          <a:prstGeom prst="rect">
            <a:avLst/>
          </a:prstGeo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TextBox 6"/>
          <p:cNvSpPr txBox="1"/>
          <p:nvPr userDrawn="1"/>
        </p:nvSpPr>
        <p:spPr>
          <a:xfrm>
            <a:off x="227012" y="4981917"/>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2021</a:t>
            </a:r>
            <a:endParaRPr kumimoji="0" lang="en-US" sz="450" b="0" i="0" u="none" strike="noStrike" kern="1200" cap="none" spc="0" normalizeH="0" baseline="0" noProof="0">
              <a:ln>
                <a:noFill/>
              </a:ln>
              <a:solidFill>
                <a:srgbClr val="7F7F7F"/>
              </a:solidFill>
              <a:effectLst/>
              <a:uLnTx/>
              <a:uFillTx/>
              <a:latin typeface="+mn-lt"/>
              <a:ea typeface="+mn-ea"/>
              <a:cs typeface="+mn-cs"/>
            </a:endParaRPr>
          </a:p>
        </p:txBody>
      </p:sp>
      <p:pic>
        <p:nvPicPr>
          <p:cNvPr id="8" name="Picture 7"/>
          <p:cNvPicPr>
            <a:picLocks noChangeAspect="1"/>
          </p:cNvPicPr>
          <p:nvPr userDrawn="1"/>
        </p:nvPicPr>
        <p:blipFill>
          <a:blip r:embed="rId2"/>
          <a:stretch>
            <a:fillRect/>
          </a:stretch>
        </p:blipFill>
        <p:spPr>
          <a:xfrm>
            <a:off x="227012" y="253927"/>
            <a:ext cx="4837689" cy="598690"/>
          </a:xfrm>
          <a:prstGeom prst="rect">
            <a:avLst/>
          </a:prstGeom>
        </p:spPr>
      </p:pic>
    </p:spTree>
    <p:extLst>
      <p:ext uri="{BB962C8B-B14F-4D97-AF65-F5344CB8AC3E}">
        <p14:creationId xmlns:p14="http://schemas.microsoft.com/office/powerpoint/2010/main" val="1744114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7012" y="1132331"/>
            <a:ext cx="6858000" cy="754063"/>
          </a:xfrm>
          <a:prstGeom prst="rect">
            <a:avLst/>
          </a:prstGeom>
        </p:spPr>
        <p:txBody>
          <a:bodyPr anchor="b"/>
          <a:lstStyle>
            <a:lvl1pPr algn="l">
              <a:defRPr sz="42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15324" y="4285561"/>
            <a:ext cx="6858000" cy="564615"/>
          </a:xfrm>
          <a:prstGeom prst="rect">
            <a:avLst/>
          </a:prstGeom>
        </p:spPr>
        <p:txBody>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Client</a:t>
            </a:r>
          </a:p>
          <a:p>
            <a:r>
              <a:rPr lang="en-US"/>
              <a:t>Date</a:t>
            </a:r>
          </a:p>
        </p:txBody>
      </p:sp>
      <p:sp>
        <p:nvSpPr>
          <p:cNvPr id="7" name="TextBox 6"/>
          <p:cNvSpPr txBox="1"/>
          <p:nvPr userDrawn="1"/>
        </p:nvSpPr>
        <p:spPr>
          <a:xfrm>
            <a:off x="227013" y="4936258"/>
            <a:ext cx="1696939"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2021</a:t>
            </a:r>
            <a:endParaRPr kumimoji="0" lang="en-US" sz="450" b="0" i="0" u="none" strike="noStrike" kern="1200" cap="none" spc="0" normalizeH="0" baseline="0" noProof="0">
              <a:ln>
                <a:noFill/>
              </a:ln>
              <a:solidFill>
                <a:srgbClr val="7F7F7F"/>
              </a:solidFill>
              <a:effectLst/>
              <a:uLnTx/>
              <a:uFillTx/>
              <a:latin typeface="+mn-lt"/>
              <a:ea typeface="+mn-ea"/>
              <a:cs typeface="+mn-cs"/>
            </a:endParaRPr>
          </a:p>
        </p:txBody>
      </p:sp>
      <p:pic>
        <p:nvPicPr>
          <p:cNvPr id="6" name="Picture 5">
            <a:extLst>
              <a:ext uri="{FF2B5EF4-FFF2-40B4-BE49-F238E27FC236}">
                <a16:creationId xmlns:a16="http://schemas.microsoft.com/office/drawing/2014/main" id="{F8ADB39A-7A36-3341-82EA-36C2611B8135}"/>
              </a:ext>
            </a:extLst>
          </p:cNvPr>
          <p:cNvPicPr>
            <a:picLocks noChangeAspect="1"/>
          </p:cNvPicPr>
          <p:nvPr userDrawn="1"/>
        </p:nvPicPr>
        <p:blipFill>
          <a:blip r:embed="rId2"/>
          <a:stretch>
            <a:fillRect/>
          </a:stretch>
        </p:blipFill>
        <p:spPr>
          <a:xfrm>
            <a:off x="227012" y="253927"/>
            <a:ext cx="4837689" cy="598690"/>
          </a:xfrm>
          <a:prstGeom prst="rect">
            <a:avLst/>
          </a:prstGeom>
        </p:spPr>
      </p:pic>
    </p:spTree>
    <p:extLst>
      <p:ext uri="{BB962C8B-B14F-4D97-AF65-F5344CB8AC3E}">
        <p14:creationId xmlns:p14="http://schemas.microsoft.com/office/powerpoint/2010/main" val="42341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92024"/>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33086" y="1225550"/>
            <a:ext cx="8552127"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6" name="Text Placeholder 2"/>
          <p:cNvSpPr>
            <a:spLocks noGrp="1"/>
          </p:cNvSpPr>
          <p:nvPr>
            <p:ph type="body" sz="quarter" idx="13"/>
          </p:nvPr>
        </p:nvSpPr>
        <p:spPr>
          <a:xfrm>
            <a:off x="133085" y="1588943"/>
            <a:ext cx="8552127" cy="3233428"/>
          </a:xfrm>
          <a:prstGeom prst="rect">
            <a:avLst/>
          </a:prstGeom>
        </p:spPr>
        <p:txBody>
          <a:bodyPr/>
          <a:lstStyle>
            <a:lvl1pPr marL="171450" marR="0" indent="-171450" algn="l" defTabSz="457200" rtl="0" eaLnBrk="1" fontAlgn="auto" latinLnBrk="0" hangingPunct="1">
              <a:lnSpc>
                <a:spcPct val="100000"/>
              </a:lnSpc>
              <a:spcBef>
                <a:spcPct val="2000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171450" marR="0" lvl="0" indent="-171450" algn="l" defTabSz="457200"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171450" marR="0" lvl="0" indent="-171450" algn="l" defTabSz="457200"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177456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7012" y="1409700"/>
            <a:ext cx="4114800" cy="1220957"/>
          </a:xfrm>
          <a:prstGeom prst="rect">
            <a:avLst/>
          </a:prstGeom>
        </p:spPr>
        <p:txBody>
          <a:bodyPr anchor="b"/>
          <a:lstStyle>
            <a:lvl1pPr algn="l">
              <a:defRPr sz="42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27012" y="2776708"/>
            <a:ext cx="4114800" cy="1241425"/>
          </a:xfrm>
          <a:prstGeom prst="rect">
            <a:avLst/>
          </a:prstGeom>
        </p:spPr>
        <p:txBody>
          <a:bodyPr/>
          <a:lstStyle>
            <a:lvl1pPr marL="0" indent="0" algn="l">
              <a:spcBef>
                <a:spcPts val="0"/>
              </a:spcBef>
              <a:buNone/>
              <a:defRPr sz="4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TextBox 6"/>
          <p:cNvSpPr txBox="1"/>
          <p:nvPr userDrawn="1"/>
        </p:nvSpPr>
        <p:spPr>
          <a:xfrm>
            <a:off x="227012" y="4981917"/>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 2021</a:t>
            </a:r>
            <a:endParaRPr kumimoji="0" lang="en-US" sz="450" b="0" i="0" u="none" strike="noStrike" kern="1200" cap="none" spc="0" normalizeH="0" baseline="0" noProof="0">
              <a:ln>
                <a:noFill/>
              </a:ln>
              <a:solidFill>
                <a:srgbClr val="7F7F7F"/>
              </a:solidFill>
              <a:effectLst/>
              <a:uLnTx/>
              <a:uFillTx/>
              <a:latin typeface="+mn-lt"/>
              <a:ea typeface="+mn-ea"/>
              <a:cs typeface="+mn-cs"/>
            </a:endParaRPr>
          </a:p>
        </p:txBody>
      </p:sp>
      <p:sp>
        <p:nvSpPr>
          <p:cNvPr id="5" name="Picture Placeholder 4"/>
          <p:cNvSpPr>
            <a:spLocks noGrp="1"/>
          </p:cNvSpPr>
          <p:nvPr>
            <p:ph type="pic" sz="quarter" idx="10"/>
          </p:nvPr>
        </p:nvSpPr>
        <p:spPr>
          <a:xfrm>
            <a:off x="4933950" y="0"/>
            <a:ext cx="4210050" cy="5143500"/>
          </a:xfrm>
          <a:prstGeom prst="rect">
            <a:avLst/>
          </a:prstGeom>
        </p:spPr>
        <p:txBody>
          <a:bodyPr/>
          <a:lstStyle/>
          <a:p>
            <a:endParaRPr lang="en-US"/>
          </a:p>
        </p:txBody>
      </p:sp>
      <p:pic>
        <p:nvPicPr>
          <p:cNvPr id="9" name="Picture 8">
            <a:extLst>
              <a:ext uri="{FF2B5EF4-FFF2-40B4-BE49-F238E27FC236}">
                <a16:creationId xmlns:a16="http://schemas.microsoft.com/office/drawing/2014/main" id="{8DFC5EEE-089F-1543-906A-465D212954A8}"/>
              </a:ext>
            </a:extLst>
          </p:cNvPr>
          <p:cNvPicPr>
            <a:picLocks noChangeAspect="1"/>
          </p:cNvPicPr>
          <p:nvPr userDrawn="1"/>
        </p:nvPicPr>
        <p:blipFill>
          <a:blip r:embed="rId2"/>
          <a:stretch>
            <a:fillRect/>
          </a:stretch>
        </p:blipFill>
        <p:spPr>
          <a:xfrm>
            <a:off x="227013" y="253927"/>
            <a:ext cx="3751864" cy="464313"/>
          </a:xfrm>
          <a:prstGeom prst="rect">
            <a:avLst/>
          </a:prstGeom>
        </p:spPr>
      </p:pic>
    </p:spTree>
    <p:extLst>
      <p:ext uri="{BB962C8B-B14F-4D97-AF65-F5344CB8AC3E}">
        <p14:creationId xmlns:p14="http://schemas.microsoft.com/office/powerpoint/2010/main" val="3880356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227013" y="4936258"/>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2021</a:t>
            </a:r>
          </a:p>
        </p:txBody>
      </p:sp>
      <p:sp>
        <p:nvSpPr>
          <p:cNvPr id="6" name="TextBox 5"/>
          <p:cNvSpPr txBox="1"/>
          <p:nvPr userDrawn="1"/>
        </p:nvSpPr>
        <p:spPr>
          <a:xfrm>
            <a:off x="8556980" y="4735189"/>
            <a:ext cx="69991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000" b="1" i="0" u="none" strike="noStrike" kern="0" cap="none" spc="0" normalizeH="0" baseline="0" noProof="0" smtClean="0">
                <a:ln>
                  <a:noFill/>
                </a:ln>
                <a:solidFill>
                  <a:srgbClr val="FFFFFF"/>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8798889" y="233363"/>
            <a:ext cx="221779" cy="228600"/>
          </a:xfrm>
          <a:prstGeom prst="rect">
            <a:avLst/>
          </a:prstGeom>
        </p:spPr>
      </p:pic>
      <p:sp>
        <p:nvSpPr>
          <p:cNvPr id="12" name="Title 1"/>
          <p:cNvSpPr>
            <a:spLocks noGrp="1"/>
          </p:cNvSpPr>
          <p:nvPr>
            <p:ph type="ctrTitle" hasCustomPrompt="1"/>
          </p:nvPr>
        </p:nvSpPr>
        <p:spPr>
          <a:xfrm>
            <a:off x="1126671" y="2194719"/>
            <a:ext cx="6890658" cy="754063"/>
          </a:xfrm>
          <a:prstGeom prst="rect">
            <a:avLst/>
          </a:prstGeom>
        </p:spPr>
        <p:txBody>
          <a:bodyPr anchor="b"/>
          <a:lstStyle>
            <a:lvl1pPr algn="ctr">
              <a:defRPr sz="4200" b="1">
                <a:solidFill>
                  <a:schemeClr val="bg1"/>
                </a:solidFill>
                <a:latin typeface="+mj-lt"/>
              </a:defRPr>
            </a:lvl1pPr>
          </a:lstStyle>
          <a:p>
            <a:r>
              <a:rPr lang="en-US"/>
              <a:t>Section Divider</a:t>
            </a:r>
          </a:p>
        </p:txBody>
      </p:sp>
      <p:sp>
        <p:nvSpPr>
          <p:cNvPr id="3" name="Rectangle 2"/>
          <p:cNvSpPr/>
          <p:nvPr userDrawn="1"/>
        </p:nvSpPr>
        <p:spPr>
          <a:xfrm>
            <a:off x="8553960" y="80963"/>
            <a:ext cx="489857" cy="533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98889" y="238126"/>
            <a:ext cx="225458" cy="228600"/>
          </a:xfrm>
          <a:prstGeom prst="rect">
            <a:avLst/>
          </a:prstGeom>
        </p:spPr>
      </p:pic>
    </p:spTree>
    <p:extLst>
      <p:ext uri="{BB962C8B-B14F-4D97-AF65-F5344CB8AC3E}">
        <p14:creationId xmlns:p14="http://schemas.microsoft.com/office/powerpoint/2010/main" val="3527357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8567419" y="211591"/>
            <a:ext cx="455612" cy="50074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227013" y="4936258"/>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2021</a:t>
            </a:r>
          </a:p>
        </p:txBody>
      </p:sp>
      <p:sp>
        <p:nvSpPr>
          <p:cNvPr id="6" name="TextBox 5"/>
          <p:cNvSpPr txBox="1"/>
          <p:nvPr userDrawn="1"/>
        </p:nvSpPr>
        <p:spPr>
          <a:xfrm>
            <a:off x="8556980" y="4735189"/>
            <a:ext cx="69991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000" b="1" i="0" u="none" strike="noStrike" kern="0" cap="none" spc="0" normalizeH="0" baseline="0" noProof="0" smtClean="0">
                <a:ln>
                  <a:noFill/>
                </a:ln>
                <a:solidFill>
                  <a:srgbClr val="FFFFFF"/>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8798889" y="233363"/>
            <a:ext cx="221779" cy="228600"/>
          </a:xfrm>
          <a:prstGeom prst="rect">
            <a:avLst/>
          </a:prstGeom>
        </p:spPr>
      </p:pic>
      <p:sp>
        <p:nvSpPr>
          <p:cNvPr id="8" name="Title 1"/>
          <p:cNvSpPr>
            <a:spLocks noGrp="1"/>
          </p:cNvSpPr>
          <p:nvPr>
            <p:ph type="ctrTitle" hasCustomPrompt="1"/>
          </p:nvPr>
        </p:nvSpPr>
        <p:spPr>
          <a:xfrm>
            <a:off x="1126671" y="2194719"/>
            <a:ext cx="6890658" cy="754063"/>
          </a:xfrm>
          <a:prstGeom prst="rect">
            <a:avLst/>
          </a:prstGeom>
        </p:spPr>
        <p:txBody>
          <a:bodyPr anchor="b"/>
          <a:lstStyle>
            <a:lvl1pPr algn="ctr">
              <a:defRPr sz="4200" b="1">
                <a:solidFill>
                  <a:schemeClr val="bg1"/>
                </a:solidFill>
                <a:latin typeface="+mj-lt"/>
              </a:defRPr>
            </a:lvl1pPr>
          </a:lstStyle>
          <a:p>
            <a:r>
              <a:rPr lang="en-US"/>
              <a:t>Section Divider</a:t>
            </a:r>
          </a:p>
        </p:txBody>
      </p:sp>
      <p:sp>
        <p:nvSpPr>
          <p:cNvPr id="3" name="Rectangle 2"/>
          <p:cNvSpPr/>
          <p:nvPr userDrawn="1"/>
        </p:nvSpPr>
        <p:spPr>
          <a:xfrm>
            <a:off x="8672057" y="97291"/>
            <a:ext cx="455612" cy="50074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87134" y="233364"/>
            <a:ext cx="225458" cy="228600"/>
          </a:xfrm>
          <a:prstGeom prst="rect">
            <a:avLst/>
          </a:prstGeom>
        </p:spPr>
      </p:pic>
    </p:spTree>
    <p:extLst>
      <p:ext uri="{BB962C8B-B14F-4D97-AF65-F5344CB8AC3E}">
        <p14:creationId xmlns:p14="http://schemas.microsoft.com/office/powerpoint/2010/main" val="1147423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227013" y="4936258"/>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2021</a:t>
            </a:r>
          </a:p>
        </p:txBody>
      </p:sp>
      <p:sp>
        <p:nvSpPr>
          <p:cNvPr id="6" name="TextBox 5"/>
          <p:cNvSpPr txBox="1"/>
          <p:nvPr userDrawn="1"/>
        </p:nvSpPr>
        <p:spPr>
          <a:xfrm>
            <a:off x="8556980" y="4735189"/>
            <a:ext cx="69991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000" b="1" i="0" u="none" strike="noStrike" kern="0" cap="none" spc="0" normalizeH="0" baseline="0" noProof="0" smtClean="0">
                <a:ln>
                  <a:noFill/>
                </a:ln>
                <a:solidFill>
                  <a:srgbClr val="FFFFFF"/>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8798889" y="233363"/>
            <a:ext cx="221779" cy="228600"/>
          </a:xfrm>
          <a:prstGeom prst="rect">
            <a:avLst/>
          </a:prstGeom>
        </p:spPr>
      </p:pic>
      <p:sp>
        <p:nvSpPr>
          <p:cNvPr id="8" name="Title 1"/>
          <p:cNvSpPr>
            <a:spLocks noGrp="1"/>
          </p:cNvSpPr>
          <p:nvPr>
            <p:ph type="ctrTitle" hasCustomPrompt="1"/>
          </p:nvPr>
        </p:nvSpPr>
        <p:spPr>
          <a:xfrm>
            <a:off x="1126671" y="2194719"/>
            <a:ext cx="6890658" cy="754063"/>
          </a:xfrm>
          <a:prstGeom prst="rect">
            <a:avLst/>
          </a:prstGeom>
        </p:spPr>
        <p:txBody>
          <a:bodyPr anchor="b"/>
          <a:lstStyle>
            <a:lvl1pPr algn="ctr">
              <a:defRPr sz="4200" b="1">
                <a:solidFill>
                  <a:schemeClr val="bg1"/>
                </a:solidFill>
                <a:latin typeface="+mj-lt"/>
              </a:defRPr>
            </a:lvl1pPr>
          </a:lstStyle>
          <a:p>
            <a:r>
              <a:rPr lang="en-US"/>
              <a:t>Section Divider</a:t>
            </a:r>
          </a:p>
        </p:txBody>
      </p:sp>
      <p:sp>
        <p:nvSpPr>
          <p:cNvPr id="9" name="Rectangle 8"/>
          <p:cNvSpPr/>
          <p:nvPr userDrawn="1"/>
        </p:nvSpPr>
        <p:spPr>
          <a:xfrm>
            <a:off x="8689974" y="233363"/>
            <a:ext cx="446371" cy="343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98889" y="233363"/>
            <a:ext cx="225458" cy="228600"/>
          </a:xfrm>
          <a:prstGeom prst="rect">
            <a:avLst/>
          </a:prstGeom>
        </p:spPr>
      </p:pic>
    </p:spTree>
    <p:extLst>
      <p:ext uri="{BB962C8B-B14F-4D97-AF65-F5344CB8AC3E}">
        <p14:creationId xmlns:p14="http://schemas.microsoft.com/office/powerpoint/2010/main" val="3863898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8567419" y="211591"/>
            <a:ext cx="455612" cy="50074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227013" y="4936258"/>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2021</a:t>
            </a:r>
          </a:p>
        </p:txBody>
      </p:sp>
      <p:sp>
        <p:nvSpPr>
          <p:cNvPr id="6" name="TextBox 5"/>
          <p:cNvSpPr txBox="1"/>
          <p:nvPr userDrawn="1"/>
        </p:nvSpPr>
        <p:spPr>
          <a:xfrm>
            <a:off x="8556980" y="4735189"/>
            <a:ext cx="69991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000" b="1" i="0" u="none" strike="noStrike" kern="0" cap="none" spc="0" normalizeH="0" baseline="0" noProof="0" smtClean="0">
                <a:ln>
                  <a:noFill/>
                </a:ln>
                <a:solidFill>
                  <a:srgbClr val="FFFFFF"/>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8798889" y="233363"/>
            <a:ext cx="221779" cy="228600"/>
          </a:xfrm>
          <a:prstGeom prst="rect">
            <a:avLst/>
          </a:prstGeom>
        </p:spPr>
      </p:pic>
      <p:sp>
        <p:nvSpPr>
          <p:cNvPr id="3" name="Rectangle 2"/>
          <p:cNvSpPr/>
          <p:nvPr userDrawn="1"/>
        </p:nvSpPr>
        <p:spPr>
          <a:xfrm>
            <a:off x="8672057" y="97291"/>
            <a:ext cx="455612" cy="50074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87134" y="233364"/>
            <a:ext cx="225458" cy="228600"/>
          </a:xfrm>
          <a:prstGeom prst="rect">
            <a:avLst/>
          </a:prstGeom>
        </p:spPr>
      </p:pic>
      <p:cxnSp>
        <p:nvCxnSpPr>
          <p:cNvPr id="10" name="Straight Connector 9"/>
          <p:cNvCxnSpPr/>
          <p:nvPr userDrawn="1"/>
        </p:nvCxnSpPr>
        <p:spPr>
          <a:xfrm>
            <a:off x="231296" y="148691"/>
            <a:ext cx="845867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8259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8689974" y="233363"/>
            <a:ext cx="446371" cy="343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227013" y="4936258"/>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2021</a:t>
            </a:r>
          </a:p>
        </p:txBody>
      </p:sp>
      <p:sp>
        <p:nvSpPr>
          <p:cNvPr id="6" name="TextBox 5"/>
          <p:cNvSpPr txBox="1"/>
          <p:nvPr userDrawn="1"/>
        </p:nvSpPr>
        <p:spPr>
          <a:xfrm>
            <a:off x="8556980" y="4735189"/>
            <a:ext cx="69991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000" b="1" i="0" u="none" strike="noStrike" kern="0" cap="none" spc="0" normalizeH="0" baseline="0" noProof="0" smtClean="0">
                <a:ln>
                  <a:noFill/>
                </a:ln>
                <a:solidFill>
                  <a:srgbClr val="FFFFFF"/>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231296" y="148691"/>
            <a:ext cx="845867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7135" y="233364"/>
            <a:ext cx="225458" cy="228600"/>
          </a:xfrm>
          <a:prstGeom prst="rect">
            <a:avLst/>
          </a:prstGeom>
        </p:spPr>
      </p:pic>
    </p:spTree>
    <p:extLst>
      <p:ext uri="{BB962C8B-B14F-4D97-AF65-F5344CB8AC3E}">
        <p14:creationId xmlns:p14="http://schemas.microsoft.com/office/powerpoint/2010/main" val="4161280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212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405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6905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994834"/>
            <a:ext cx="8229600" cy="3599789"/>
          </a:xfrm>
          <a:prstGeom prst="rect">
            <a:avLst/>
          </a:prstGeom>
        </p:spPr>
        <p:txBody>
          <a:bodyPr tIns="0">
            <a:noAutofit/>
          </a:bodyPr>
          <a:lstStyle>
            <a:lvl1pPr>
              <a:lnSpc>
                <a:spcPct val="100000"/>
              </a:lnSpc>
              <a:spcBef>
                <a:spcPts val="0"/>
              </a:spcBef>
              <a:spcAft>
                <a:spcPts val="900"/>
              </a:spcAft>
              <a:defRPr sz="1800"/>
            </a:lvl1pPr>
            <a:lvl2pPr>
              <a:lnSpc>
                <a:spcPct val="100000"/>
              </a:lnSpc>
              <a:spcBef>
                <a:spcPts val="0"/>
              </a:spcBef>
              <a:spcAft>
                <a:spcPts val="900"/>
              </a:spcAft>
              <a:defRPr sz="1500"/>
            </a:lvl2pPr>
            <a:lvl3pPr>
              <a:lnSpc>
                <a:spcPct val="100000"/>
              </a:lnSpc>
              <a:spcBef>
                <a:spcPts val="0"/>
              </a:spcBef>
              <a:spcAft>
                <a:spcPts val="900"/>
              </a:spcAft>
              <a:defRPr sz="1350"/>
            </a:lvl3pPr>
            <a:lvl4pPr>
              <a:lnSpc>
                <a:spcPct val="100000"/>
              </a:lnSpc>
              <a:spcBef>
                <a:spcPts val="0"/>
              </a:spcBef>
              <a:spcAft>
                <a:spcPts val="900"/>
              </a:spcAft>
              <a:defRPr sz="1200"/>
            </a:lvl4pPr>
            <a:lvl5pPr>
              <a:lnSpc>
                <a:spcPct val="100000"/>
              </a:lnSpc>
              <a:spcBef>
                <a:spcPts val="0"/>
              </a:spcBef>
              <a:spcAft>
                <a:spcPts val="9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pPr defTabSz="342900"/>
            <a:fld id="{A49C0AB0-C927-0348-924C-BFCE5216DBA1}" type="datetimeFigureOut">
              <a:rPr lang="en-US" smtClean="0">
                <a:solidFill>
                  <a:srgbClr val="55565A"/>
                </a:solidFill>
              </a:rPr>
              <a:pPr defTabSz="342900"/>
              <a:t>6/30/23</a:t>
            </a:fld>
            <a:endParaRPr lang="en-US">
              <a:solidFill>
                <a:srgbClr val="55565A"/>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pPr defTabSz="342900"/>
            <a:endParaRPr lang="en-US">
              <a:solidFill>
                <a:srgbClr val="55565A"/>
              </a:solidFill>
            </a:endParaRPr>
          </a:p>
        </p:txBody>
      </p:sp>
      <p:sp>
        <p:nvSpPr>
          <p:cNvPr id="6" name="Slide Number Placeholder 5"/>
          <p:cNvSpPr>
            <a:spLocks noGrp="1"/>
          </p:cNvSpPr>
          <p:nvPr>
            <p:ph type="sldNum" sz="quarter" idx="12"/>
          </p:nvPr>
        </p:nvSpPr>
        <p:spPr>
          <a:xfrm>
            <a:off x="8113889" y="4869657"/>
            <a:ext cx="1030111" cy="273844"/>
          </a:xfrm>
          <a:prstGeom prst="rect">
            <a:avLst/>
          </a:prstGeom>
        </p:spPr>
        <p:txBody>
          <a:bodyPr/>
          <a:lstStyle/>
          <a:p>
            <a:fld id="{8208CE2D-D5CF-1D41-B8E0-9DA32273A40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734565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EAB7-9638-40F4-A118-ECF89CB8395C}"/>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hart Placeholder 2">
            <a:extLst>
              <a:ext uri="{FF2B5EF4-FFF2-40B4-BE49-F238E27FC236}">
                <a16:creationId xmlns:a16="http://schemas.microsoft.com/office/drawing/2014/main" id="{787E240E-C48C-4647-BD26-6016CC68C7A2}"/>
              </a:ext>
            </a:extLst>
          </p:cNvPr>
          <p:cNvSpPr>
            <a:spLocks noGrp="1"/>
          </p:cNvSpPr>
          <p:nvPr>
            <p:ph type="chart" idx="1"/>
          </p:nvPr>
        </p:nvSpPr>
        <p:spPr>
          <a:xfrm>
            <a:off x="628650" y="1370013"/>
            <a:ext cx="7886700" cy="3262312"/>
          </a:xfrm>
          <a:prstGeom prst="rect">
            <a:avLst/>
          </a:prstGeom>
        </p:spPr>
        <p:txBody>
          <a:bodyPr/>
          <a:lstStyle/>
          <a:p>
            <a:endParaRPr lang="en-US"/>
          </a:p>
        </p:txBody>
      </p:sp>
    </p:spTree>
    <p:extLst>
      <p:ext uri="{BB962C8B-B14F-4D97-AF65-F5344CB8AC3E}">
        <p14:creationId xmlns:p14="http://schemas.microsoft.com/office/powerpoint/2010/main" val="159611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33086" y="1225550"/>
            <a:ext cx="8552127"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6" name="Text Placeholder 2"/>
          <p:cNvSpPr>
            <a:spLocks noGrp="1"/>
          </p:cNvSpPr>
          <p:nvPr>
            <p:ph type="body" sz="quarter" idx="13"/>
          </p:nvPr>
        </p:nvSpPr>
        <p:spPr>
          <a:xfrm>
            <a:off x="133085" y="1588942"/>
            <a:ext cx="8552127"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33085" y="2371310"/>
            <a:ext cx="8552127"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8" name="Text Placeholder 2"/>
          <p:cNvSpPr>
            <a:spLocks noGrp="1"/>
          </p:cNvSpPr>
          <p:nvPr>
            <p:ph type="body" sz="quarter" idx="15"/>
          </p:nvPr>
        </p:nvSpPr>
        <p:spPr>
          <a:xfrm>
            <a:off x="133084" y="2734702"/>
            <a:ext cx="8552127"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76286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33086" y="1225550"/>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6" name="Text Placeholder 2"/>
          <p:cNvSpPr>
            <a:spLocks noGrp="1"/>
          </p:cNvSpPr>
          <p:nvPr>
            <p:ph type="body" sz="quarter" idx="13"/>
          </p:nvPr>
        </p:nvSpPr>
        <p:spPr>
          <a:xfrm>
            <a:off x="133086" y="1588942"/>
            <a:ext cx="4114800" cy="3200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555129" y="1225550"/>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14" name="Text Placeholder 2"/>
          <p:cNvSpPr>
            <a:spLocks noGrp="1"/>
          </p:cNvSpPr>
          <p:nvPr>
            <p:ph type="body" sz="quarter" idx="15"/>
          </p:nvPr>
        </p:nvSpPr>
        <p:spPr>
          <a:xfrm>
            <a:off x="4555128" y="1588942"/>
            <a:ext cx="4114800" cy="3200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2230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33086" y="1225550"/>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6" name="Text Placeholder 2"/>
          <p:cNvSpPr>
            <a:spLocks noGrp="1"/>
          </p:cNvSpPr>
          <p:nvPr>
            <p:ph type="body" sz="quarter" idx="13"/>
          </p:nvPr>
        </p:nvSpPr>
        <p:spPr>
          <a:xfrm>
            <a:off x="133086" y="1588942"/>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555129" y="1225550"/>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14" name="Text Placeholder 2"/>
          <p:cNvSpPr>
            <a:spLocks noGrp="1"/>
          </p:cNvSpPr>
          <p:nvPr>
            <p:ph type="body" sz="quarter" idx="15"/>
          </p:nvPr>
        </p:nvSpPr>
        <p:spPr>
          <a:xfrm>
            <a:off x="4555128" y="1588942"/>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33085" y="2508252"/>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11" name="Text Placeholder 2"/>
          <p:cNvSpPr>
            <a:spLocks noGrp="1"/>
          </p:cNvSpPr>
          <p:nvPr>
            <p:ph type="body" sz="quarter" idx="17"/>
          </p:nvPr>
        </p:nvSpPr>
        <p:spPr>
          <a:xfrm>
            <a:off x="133085" y="2871644"/>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4555128" y="2508252"/>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17" name="Text Placeholder 2"/>
          <p:cNvSpPr>
            <a:spLocks noGrp="1"/>
          </p:cNvSpPr>
          <p:nvPr>
            <p:ph type="body" sz="quarter" idx="19"/>
          </p:nvPr>
        </p:nvSpPr>
        <p:spPr>
          <a:xfrm>
            <a:off x="4555127" y="2871644"/>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73239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4557713" y="1225550"/>
            <a:ext cx="4127500" cy="3675063"/>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33086"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33086" y="1225550"/>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6" name="Text Placeholder 2"/>
          <p:cNvSpPr>
            <a:spLocks noGrp="1"/>
          </p:cNvSpPr>
          <p:nvPr>
            <p:ph type="body" sz="quarter" idx="13"/>
          </p:nvPr>
        </p:nvSpPr>
        <p:spPr>
          <a:xfrm>
            <a:off x="133086" y="1588942"/>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33085" y="2508252"/>
            <a:ext cx="411480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11" name="Text Placeholder 2"/>
          <p:cNvSpPr>
            <a:spLocks noGrp="1"/>
          </p:cNvSpPr>
          <p:nvPr>
            <p:ph type="body" sz="quarter" idx="17"/>
          </p:nvPr>
        </p:nvSpPr>
        <p:spPr>
          <a:xfrm>
            <a:off x="133085" y="2871644"/>
            <a:ext cx="4114800"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12298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33086" y="1225550"/>
            <a:ext cx="8552127"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6" name="Text Placeholder 2"/>
          <p:cNvSpPr>
            <a:spLocks noGrp="1"/>
          </p:cNvSpPr>
          <p:nvPr>
            <p:ph type="body" sz="quarter" idx="13"/>
          </p:nvPr>
        </p:nvSpPr>
        <p:spPr>
          <a:xfrm>
            <a:off x="133085" y="1588942"/>
            <a:ext cx="8552127"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33085" y="2371310"/>
            <a:ext cx="8552127"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8" name="Text Placeholder 2"/>
          <p:cNvSpPr>
            <a:spLocks noGrp="1"/>
          </p:cNvSpPr>
          <p:nvPr>
            <p:ph type="body" sz="quarter" idx="15"/>
          </p:nvPr>
        </p:nvSpPr>
        <p:spPr>
          <a:xfrm>
            <a:off x="133084" y="2734702"/>
            <a:ext cx="8552127"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33084" y="3478981"/>
            <a:ext cx="8552127"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p:txBody>
      </p:sp>
      <p:sp>
        <p:nvSpPr>
          <p:cNvPr id="11" name="Text Placeholder 2"/>
          <p:cNvSpPr>
            <a:spLocks noGrp="1"/>
          </p:cNvSpPr>
          <p:nvPr>
            <p:ph type="body" sz="quarter" idx="17"/>
          </p:nvPr>
        </p:nvSpPr>
        <p:spPr>
          <a:xfrm>
            <a:off x="133083" y="3842373"/>
            <a:ext cx="8552127" cy="6858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6483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33085" y="199190"/>
            <a:ext cx="4572000" cy="189430"/>
          </a:xfrm>
          <a:prstGeom prst="rect">
            <a:avLst/>
          </a:prstGeom>
        </p:spPr>
        <p:txBody>
          <a:bodyPr/>
          <a:lstStyle>
            <a:lvl1pPr marL="0" indent="0">
              <a:buNone/>
              <a:defRPr sz="800" b="1">
                <a:solidFill>
                  <a:schemeClr val="accent1"/>
                </a:solidFill>
              </a:defRPr>
            </a:lvl1pPr>
            <a:lvl2pPr>
              <a:defRPr sz="800" b="1">
                <a:solidFill>
                  <a:schemeClr val="accent1"/>
                </a:solidFill>
              </a:defRPr>
            </a:lvl2pPr>
            <a:lvl3pPr>
              <a:defRPr sz="800" b="1">
                <a:solidFill>
                  <a:schemeClr val="accent1"/>
                </a:solidFill>
              </a:defRPr>
            </a:lvl3pPr>
            <a:lvl4pPr>
              <a:defRPr sz="800" b="1">
                <a:solidFill>
                  <a:schemeClr val="accent1"/>
                </a:solidFill>
              </a:defRPr>
            </a:lvl4pPr>
            <a:lvl5pPr>
              <a:defRPr sz="800"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33086" y="388620"/>
            <a:ext cx="8552603" cy="325304"/>
          </a:xfrm>
          <a:prstGeom prst="rect">
            <a:avLst/>
          </a:prstGeom>
        </p:spPr>
        <p:txBody>
          <a:bodyPr/>
          <a:lstStyle>
            <a:lvl1pPr>
              <a:defRPr sz="18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33086" y="713924"/>
            <a:ext cx="8552603" cy="283603"/>
          </a:xfrm>
          <a:prstGeom prst="rect">
            <a:avLst/>
          </a:prstGeom>
        </p:spPr>
        <p:txBody>
          <a:bodyPr/>
          <a:lstStyle>
            <a:lvl1pPr marL="0" indent="0">
              <a:buNone/>
              <a:defRPr sz="1050">
                <a:solidFill>
                  <a:schemeClr val="tx2"/>
                </a:solidFill>
              </a:defRPr>
            </a:lvl1pPr>
            <a:lvl2pPr marL="457200" indent="0">
              <a:buNone/>
              <a:defRPr sz="1000">
                <a:solidFill>
                  <a:schemeClr val="tx2"/>
                </a:solidFill>
              </a:defRPr>
            </a:lvl2pPr>
            <a:lvl3pPr marL="914400" indent="0">
              <a:buNone/>
              <a:defRPr sz="1000">
                <a:solidFill>
                  <a:schemeClr val="tx2"/>
                </a:solidFill>
              </a:defRPr>
            </a:lvl3pPr>
            <a:lvl4pPr marL="1371600" indent="0">
              <a:buNone/>
              <a:defRPr sz="1000">
                <a:solidFill>
                  <a:schemeClr val="tx2"/>
                </a:solidFill>
              </a:defRPr>
            </a:lvl4pPr>
            <a:lvl5pPr marL="1828800" indent="0">
              <a:buNone/>
              <a:defRPr sz="1000">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33086" y="1225550"/>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6" name="Text Placeholder 2"/>
          <p:cNvSpPr>
            <a:spLocks noGrp="1"/>
          </p:cNvSpPr>
          <p:nvPr>
            <p:ph type="body" sz="quarter" idx="13"/>
          </p:nvPr>
        </p:nvSpPr>
        <p:spPr>
          <a:xfrm>
            <a:off x="133085" y="1588942"/>
            <a:ext cx="2651760" cy="3200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3083507" y="1225550"/>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4" name="Text Placeholder 2"/>
          <p:cNvSpPr>
            <a:spLocks noGrp="1"/>
          </p:cNvSpPr>
          <p:nvPr>
            <p:ph type="body" sz="quarter" idx="15"/>
          </p:nvPr>
        </p:nvSpPr>
        <p:spPr>
          <a:xfrm>
            <a:off x="3083506" y="1588942"/>
            <a:ext cx="2651760" cy="3200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6033930" y="1225550"/>
            <a:ext cx="2651760" cy="270741"/>
          </a:xfrm>
          <a:prstGeom prst="rect">
            <a:avLst/>
          </a:prstGeom>
        </p:spPr>
        <p:txBody>
          <a:bodyPr/>
          <a:lstStyle>
            <a:lvl1pPr marL="0" indent="0">
              <a:buClr>
                <a:schemeClr val="accent1"/>
              </a:buClr>
              <a:buFont typeface="Arial" charset="0"/>
              <a:buNone/>
              <a:defRPr sz="1050" b="1">
                <a:solidFill>
                  <a:schemeClr val="accent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a:t>
            </a:r>
          </a:p>
        </p:txBody>
      </p:sp>
      <p:sp>
        <p:nvSpPr>
          <p:cNvPr id="17" name="Text Placeholder 2"/>
          <p:cNvSpPr>
            <a:spLocks noGrp="1"/>
          </p:cNvSpPr>
          <p:nvPr>
            <p:ph type="body" sz="quarter" idx="17"/>
          </p:nvPr>
        </p:nvSpPr>
        <p:spPr>
          <a:xfrm>
            <a:off x="6033929" y="1588942"/>
            <a:ext cx="2651760" cy="3200400"/>
          </a:xfrm>
          <a:prstGeom prst="rect">
            <a:avLst/>
          </a:prstGeom>
        </p:spPr>
        <p:txBody>
          <a:bodyPr/>
          <a:lstStyle>
            <a:lvl1pPr marL="0" marR="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sz="1050" b="0">
                <a:solidFill>
                  <a:schemeClr val="tx1"/>
                </a:solidFill>
              </a:defRPr>
            </a:lvl1pPr>
            <a:lvl2pPr marL="742950" indent="-285750">
              <a:buClr>
                <a:schemeClr val="accent1"/>
              </a:buClr>
              <a:buFont typeface="Arial" charset="0"/>
              <a:buChar char="•"/>
              <a:defRPr sz="1050"/>
            </a:lvl2pPr>
            <a:lvl3pPr marL="1143000" indent="-228600">
              <a:buClr>
                <a:schemeClr val="accent1"/>
              </a:buClr>
              <a:buFont typeface="Arial" charset="0"/>
              <a:buChar char="•"/>
              <a:defRPr sz="1050"/>
            </a:lvl3pPr>
            <a:lvl4pPr marL="1600200" indent="-228600">
              <a:buClr>
                <a:schemeClr val="accent1"/>
              </a:buClr>
              <a:buFont typeface="Arial" charset="0"/>
              <a:buChar char="•"/>
              <a:defRPr sz="1050"/>
            </a:lvl4pPr>
            <a:lvl5pPr marL="2057400" indent="-228600">
              <a:buClr>
                <a:schemeClr val="accent1"/>
              </a:buClr>
              <a:buFont typeface="Arial" charset="0"/>
              <a:buChar char="•"/>
              <a:defRPr sz="1050"/>
            </a:lvl5pPr>
          </a:lstStyle>
          <a:p>
            <a:pPr lvl="0"/>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283464" algn="l" defTabSz="45720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6153493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8556980" y="4735189"/>
            <a:ext cx="69991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000" b="1" i="0" u="none" strike="noStrike" kern="0" cap="none" spc="0" normalizeH="0" baseline="0" noProof="0" smtClean="0">
                <a:ln>
                  <a:noFill/>
                </a:ln>
                <a:solidFill>
                  <a:srgbClr val="000000"/>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227013" y="4936258"/>
            <a:ext cx="1655261" cy="161583"/>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Harris Insights &amp; </a:t>
            </a:r>
            <a:r>
              <a:rPr kumimoji="0" lang="en-US" sz="450" b="0" i="0" u="none" strike="noStrike" kern="1200" cap="none" spc="0" normalizeH="0" baseline="0" noProof="0">
                <a:ln>
                  <a:noFill/>
                </a:ln>
                <a:solidFill>
                  <a:srgbClr val="7F7F7F"/>
                </a:solidFill>
                <a:effectLst/>
                <a:uLnTx/>
                <a:uFillTx/>
                <a:latin typeface="+mn-lt"/>
                <a:ea typeface="+mn-ea"/>
                <a:cs typeface="+mn-cs"/>
              </a:rPr>
              <a:t>Analytics LLC, </a:t>
            </a:r>
            <a:r>
              <a:rPr kumimoji="0" lang="en-US" sz="450" b="0" i="0" u="none" strike="noStrike" kern="1200" cap="none" spc="0" normalizeH="0" baseline="0" noProof="0">
                <a:ln>
                  <a:noFill/>
                </a:ln>
                <a:solidFill>
                  <a:srgbClr val="7F7F7F"/>
                </a:solidFill>
                <a:effectLst/>
                <a:uLnTx/>
                <a:uFillTx/>
                <a:latin typeface="Arial" panose="020B0604020202020204"/>
                <a:ea typeface="+mn-ea"/>
                <a:cs typeface="+mn-cs"/>
              </a:rPr>
              <a:t>A Stagwell Company © 2021</a:t>
            </a:r>
          </a:p>
        </p:txBody>
      </p:sp>
      <p:cxnSp>
        <p:nvCxnSpPr>
          <p:cNvPr id="5" name="Straight Connector 4"/>
          <p:cNvCxnSpPr/>
          <p:nvPr userDrawn="1"/>
        </p:nvCxnSpPr>
        <p:spPr>
          <a:xfrm>
            <a:off x="231296" y="148691"/>
            <a:ext cx="845867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41" r:link="rId42">
            <a:extLst>
              <a:ext uri="{28A0092B-C50C-407E-A947-70E740481C1C}">
                <a14:useLocalDpi xmlns:a14="http://schemas.microsoft.com/office/drawing/2010/main" val="0"/>
              </a:ext>
            </a:extLst>
          </a:blip>
          <a:srcRect l="6149" t="-1" r="6730" b="5018"/>
          <a:stretch>
            <a:fillRect/>
          </a:stretch>
        </p:blipFill>
        <p:spPr>
          <a:xfrm>
            <a:off x="8798889" y="233363"/>
            <a:ext cx="221779" cy="228600"/>
          </a:xfrm>
          <a:prstGeom prst="rect">
            <a:avLst/>
          </a:prstGeom>
        </p:spPr>
      </p:pic>
    </p:spTree>
    <p:extLst>
      <p:ext uri="{BB962C8B-B14F-4D97-AF65-F5344CB8AC3E}">
        <p14:creationId xmlns:p14="http://schemas.microsoft.com/office/powerpoint/2010/main" val="83949382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21" r:id="rId13"/>
    <p:sldLayoutId id="2147483700" r:id="rId14"/>
    <p:sldLayoutId id="2147483701" r:id="rId15"/>
    <p:sldLayoutId id="2147483722" r:id="rId16"/>
    <p:sldLayoutId id="2147483702" r:id="rId17"/>
    <p:sldLayoutId id="2147483703" r:id="rId18"/>
    <p:sldLayoutId id="2147483718" r:id="rId19"/>
    <p:sldLayoutId id="2147483705" r:id="rId20"/>
    <p:sldLayoutId id="2147483706" r:id="rId21"/>
    <p:sldLayoutId id="2147483719" r:id="rId22"/>
    <p:sldLayoutId id="2147483720" r:id="rId23"/>
    <p:sldLayoutId id="2147483707" r:id="rId24"/>
    <p:sldLayoutId id="2147483708" r:id="rId25"/>
    <p:sldLayoutId id="2147483709" r:id="rId26"/>
    <p:sldLayoutId id="2147483710" r:id="rId27"/>
    <p:sldLayoutId id="2147483723" r:id="rId28"/>
    <p:sldLayoutId id="2147483724" r:id="rId29"/>
    <p:sldLayoutId id="2147483725" r:id="rId30"/>
    <p:sldLayoutId id="2147483711" r:id="rId31"/>
    <p:sldLayoutId id="2147483712" r:id="rId32"/>
    <p:sldLayoutId id="2147483713" r:id="rId33"/>
    <p:sldLayoutId id="2147483714" r:id="rId34"/>
    <p:sldLayoutId id="2147483715" r:id="rId35"/>
    <p:sldLayoutId id="2147483704" r:id="rId36"/>
    <p:sldLayoutId id="2147483716" r:id="rId37"/>
    <p:sldLayoutId id="2147483727" r:id="rId38"/>
    <p:sldLayoutId id="2147483729" r:id="rId39"/>
  </p:sldLayoutIdLst>
  <p:hf hdr="0"/>
  <p:txStyles>
    <p:titleStyle>
      <a:lvl1pPr algn="l" defTabSz="457200" rtl="0" eaLnBrk="1" latinLnBrk="0" hangingPunct="1">
        <a:spcBef>
          <a:spcPct val="0"/>
        </a:spcBef>
        <a:buNone/>
        <a:defRPr sz="1800" kern="1200">
          <a:solidFill>
            <a:schemeClr val="tx1"/>
          </a:solidFill>
          <a:latin typeface="Arial" charset="0"/>
          <a:ea typeface="Arial" charset="0"/>
          <a:cs typeface="Arial"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b="0" kern="1200" cap="none" spc="0">
          <a:ln>
            <a:noFill/>
          </a:ln>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11.emf"/><Relationship Id="rId4" Type="http://schemas.openxmlformats.org/officeDocument/2006/relationships/hyperlink" Target="http://nationwide.com/SocialSecurit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1.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7.png"/><Relationship Id="rId7" Type="http://schemas.openxmlformats.org/officeDocument/2006/relationships/image" Target="../media/image23.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8.png"/><Relationship Id="rId7" Type="http://schemas.openxmlformats.org/officeDocument/2006/relationships/image" Target="../media/image23.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9.png"/><Relationship Id="rId7" Type="http://schemas.openxmlformats.org/officeDocument/2006/relationships/image" Target="../media/image21.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41.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5.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6.png"/><Relationship Id="rId7" Type="http://schemas.openxmlformats.org/officeDocument/2006/relationships/image" Target="../media/image23.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25.sv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9.png"/><Relationship Id="rId7" Type="http://schemas.openxmlformats.org/officeDocument/2006/relationships/image" Target="../media/image23.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23.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23.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7.sv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8.png"/><Relationship Id="rId7" Type="http://schemas.openxmlformats.org/officeDocument/2006/relationships/image" Target="../media/image21.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21.sv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nationwide.com/SocialSecurity"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31.sv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2.png"/><Relationship Id="rId7" Type="http://schemas.openxmlformats.org/officeDocument/2006/relationships/image" Target="../media/image2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Background image">
            <a:extLst>
              <a:ext uri="{FF2B5EF4-FFF2-40B4-BE49-F238E27FC236}">
                <a16:creationId xmlns:a16="http://schemas.microsoft.com/office/drawing/2014/main" id="{2A383D0D-2035-B1D6-D068-A7E03B037B8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576" y="0"/>
            <a:ext cx="9323151" cy="5244272"/>
          </a:xfrm>
          <a:prstGeom prst="rect">
            <a:avLst/>
          </a:prstGeom>
        </p:spPr>
      </p:pic>
      <p:sp>
        <p:nvSpPr>
          <p:cNvPr id="54" name="Title ">
            <a:extLst>
              <a:ext uri="{FF2B5EF4-FFF2-40B4-BE49-F238E27FC236}">
                <a16:creationId xmlns:a16="http://schemas.microsoft.com/office/drawing/2014/main" id="{573B0AF1-D401-BDDE-0C4D-7084945B7781}"/>
              </a:ext>
            </a:extLst>
          </p:cNvPr>
          <p:cNvSpPr txBox="1">
            <a:spLocks noGrp="1"/>
          </p:cNvSpPr>
          <p:nvPr>
            <p:ph type="title" idx="4294967295"/>
          </p:nvPr>
        </p:nvSpPr>
        <p:spPr>
          <a:xfrm>
            <a:off x="308376" y="1666538"/>
            <a:ext cx="8007958" cy="1722465"/>
          </a:xfrm>
          <a:prstGeom prst="rect">
            <a:avLst/>
          </a:prstGeom>
          <a:noFill/>
          <a:ln>
            <a:noFill/>
            <a:prstDash/>
          </a:ln>
          <a:effectLst/>
        </p:spPr>
        <p:txBody>
          <a:bodyPr rot="0" spcFirstLastPara="0" vertOverflow="overflow" horzOverflow="overflow" vert="horz" wrap="square" lIns="9144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lang="en-US" sz="2400" b="1" kern="1200" baseline="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200"/>
              </a:spcAft>
              <a:buClrTx/>
              <a:buSzTx/>
              <a:buFontTx/>
              <a:buNone/>
              <a:tabLst/>
              <a:defRPr/>
            </a:pPr>
            <a:r>
              <a:rPr kumimoji="0" lang="en-US" sz="3000" b="1" i="0" u="none" strike="noStrike" kern="1200" cap="none" spc="20" normalizeH="0" baseline="0" noProof="0" dirty="0">
                <a:ln>
                  <a:noFill/>
                </a:ln>
                <a:solidFill>
                  <a:schemeClr val="bg1"/>
                </a:solidFill>
                <a:effectLst/>
                <a:uLnTx/>
                <a:uFillTx/>
                <a:latin typeface="Georgia" panose="02040502050405020303" pitchFamily="18" charset="0"/>
                <a:ea typeface="+mj-ea"/>
                <a:cs typeface="+mj-cs"/>
              </a:rPr>
              <a:t>The Nationwide Retirement Institute</a:t>
            </a:r>
            <a:r>
              <a:rPr kumimoji="0" lang="en-US" sz="3000" b="0" i="0" u="none" strike="noStrike" kern="1200" cap="none" spc="20" normalizeH="0" baseline="30000" noProof="0" dirty="0">
                <a:ln>
                  <a:noFill/>
                </a:ln>
                <a:solidFill>
                  <a:schemeClr val="bg1"/>
                </a:solidFill>
                <a:effectLst/>
                <a:uLnTx/>
                <a:uFillTx/>
                <a:latin typeface="+mn-lt"/>
                <a:ea typeface="+mj-ea"/>
                <a:cs typeface="+mj-cs"/>
              </a:rPr>
              <a:t>®</a:t>
            </a:r>
            <a:r>
              <a:rPr kumimoji="0" lang="en-US" sz="3000" b="1" i="0" u="none" strike="noStrike" kern="1200" cap="none" spc="20" normalizeH="0" baseline="0" noProof="0" dirty="0">
                <a:ln>
                  <a:noFill/>
                </a:ln>
                <a:solidFill>
                  <a:schemeClr val="bg1"/>
                </a:solidFill>
                <a:effectLst/>
                <a:uLnTx/>
                <a:uFillTx/>
                <a:latin typeface="Georgia" panose="02040502050405020303" pitchFamily="18" charset="0"/>
                <a:ea typeface="+mj-ea"/>
                <a:cs typeface="+mj-cs"/>
              </a:rPr>
              <a:t> </a:t>
            </a:r>
            <a:br>
              <a:rPr kumimoji="0" lang="en-US" sz="3000" b="1" i="0" u="none" strike="noStrike" kern="1200" cap="none" spc="20" normalizeH="0" baseline="0" noProof="0" dirty="0">
                <a:ln>
                  <a:noFill/>
                </a:ln>
                <a:solidFill>
                  <a:schemeClr val="bg1"/>
                </a:solidFill>
                <a:effectLst/>
                <a:uLnTx/>
                <a:uFillTx/>
                <a:latin typeface="Georgia" panose="02040502050405020303" pitchFamily="18" charset="0"/>
                <a:ea typeface="+mj-ea"/>
                <a:cs typeface="+mj-cs"/>
              </a:rPr>
            </a:br>
            <a:r>
              <a:rPr kumimoji="0" lang="en-US" sz="3000" b="1" i="0" u="none" strike="noStrike" kern="1200" cap="none" spc="20" normalizeH="0" baseline="0" noProof="0" dirty="0">
                <a:ln>
                  <a:noFill/>
                </a:ln>
                <a:solidFill>
                  <a:schemeClr val="bg1"/>
                </a:solidFill>
                <a:effectLst/>
                <a:uLnTx/>
                <a:uFillTx/>
                <a:latin typeface="Georgia" panose="02040502050405020303" pitchFamily="18" charset="0"/>
                <a:ea typeface="+mj-ea"/>
                <a:cs typeface="+mj-cs"/>
              </a:rPr>
              <a:t>2022 Social Security Survey</a:t>
            </a:r>
          </a:p>
        </p:txBody>
      </p:sp>
      <p:sp>
        <p:nvSpPr>
          <p:cNvPr id="3" name="Subtitle or Presenter">
            <a:extLst>
              <a:ext uri="{FF2B5EF4-FFF2-40B4-BE49-F238E27FC236}">
                <a16:creationId xmlns:a16="http://schemas.microsoft.com/office/drawing/2014/main" id="{E49CE23E-D3C5-4029-5356-D35EC0BDD9AA}"/>
              </a:ext>
            </a:extLst>
          </p:cNvPr>
          <p:cNvSpPr txBox="1">
            <a:spLocks/>
          </p:cNvSpPr>
          <p:nvPr/>
        </p:nvSpPr>
        <p:spPr>
          <a:xfrm>
            <a:off x="308376" y="2649686"/>
            <a:ext cx="2726056" cy="360516"/>
          </a:xfrm>
          <a:prstGeom prst="rect">
            <a:avLst/>
          </a:prstGeom>
        </p:spPr>
        <p:txBody>
          <a:bodyPr vert="horz" lIns="91440" tIns="45720" rIns="91440" bIns="45720" rtlCol="0" anchor="t"/>
          <a:lstStyle>
            <a:defPPr>
              <a:defRPr lang="en-US"/>
            </a:defPPr>
            <a:lvl1pPr marL="0" algn="r" defTabSz="914400" rtl="0" eaLnBrk="1" latinLnBrk="0" hangingPunct="1">
              <a:lnSpc>
                <a:spcPct val="112000"/>
              </a:lnSpc>
              <a:spcAft>
                <a:spcPts val="0"/>
              </a:spcAft>
              <a:defRPr sz="1200" kern="1200">
                <a:solidFill>
                  <a:schemeClr val="bg1"/>
                </a:solidFill>
                <a:latin typeface="+mn-lt"/>
                <a:ea typeface="+mn-ea"/>
                <a:cs typeface="+mn-cs"/>
              </a:defRPr>
            </a:lvl1pPr>
            <a:lvl2pPr marL="457200" algn="l" defTabSz="914400" rtl="0" eaLnBrk="1" latinLnBrk="0" hangingPunct="1">
              <a:defRPr sz="1800" kern="1200">
                <a:solidFill>
                  <a:schemeClr val="bg1"/>
                </a:solidFill>
                <a:latin typeface="+mn-lt"/>
                <a:ea typeface="+mn-ea"/>
                <a:cs typeface="+mn-cs"/>
              </a:defRPr>
            </a:lvl2pPr>
            <a:lvl3pPr marL="914400" algn="l" defTabSz="914400" rtl="0" eaLnBrk="1" latinLnBrk="0" hangingPunct="1">
              <a:defRPr sz="1800" kern="1200">
                <a:solidFill>
                  <a:schemeClr val="bg1"/>
                </a:solidFill>
                <a:latin typeface="+mn-lt"/>
                <a:ea typeface="+mn-ea"/>
                <a:cs typeface="+mn-cs"/>
              </a:defRPr>
            </a:lvl3pPr>
            <a:lvl4pPr marL="1371600" algn="l" defTabSz="914400" rtl="0" eaLnBrk="1" latinLnBrk="0" hangingPunct="1">
              <a:defRPr sz="1800" kern="1200">
                <a:solidFill>
                  <a:schemeClr val="bg1"/>
                </a:solidFill>
                <a:latin typeface="+mn-lt"/>
                <a:ea typeface="+mn-ea"/>
                <a:cs typeface="+mn-cs"/>
              </a:defRPr>
            </a:lvl4pPr>
            <a:lvl5pPr marL="1828800" algn="l" defTabSz="914400" rtl="0" eaLnBrk="1" latinLnBrk="0" hangingPunct="1">
              <a:defRPr sz="18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latin typeface="Arial" panose="020B0604020202020204" pitchFamily="34" charset="0"/>
                <a:cs typeface="Arial" panose="020B0604020202020204" pitchFamily="34" charset="0"/>
              </a:rPr>
              <a:t>July 2022</a:t>
            </a:r>
          </a:p>
          <a:p>
            <a:pPr algn="l"/>
            <a:endParaRPr lang="en-US" sz="140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064809F-F8DE-69C2-D596-D54E2F2FA4C9}"/>
              </a:ext>
            </a:extLst>
          </p:cNvPr>
          <p:cNvSpPr txBox="1"/>
          <p:nvPr/>
        </p:nvSpPr>
        <p:spPr>
          <a:xfrm>
            <a:off x="401481" y="3659622"/>
            <a:ext cx="3361818" cy="523220"/>
          </a:xfrm>
          <a:prstGeom prst="rect">
            <a:avLst/>
          </a:prstGeom>
          <a:noFill/>
        </p:spPr>
        <p:txBody>
          <a:bodyPr wrap="none" rtlCol="0">
            <a:spAutoFit/>
          </a:bodyPr>
          <a:lstStyle/>
          <a:p>
            <a:r>
              <a:rPr lang="en-US" sz="1400" dirty="0">
                <a:solidFill>
                  <a:schemeClr val="bg1"/>
                </a:solidFill>
                <a:effectLst/>
                <a:latin typeface="+mj-lt"/>
                <a:ea typeface="Calibri" panose="020F0502020204030204" pitchFamily="34" charset="0"/>
              </a:rPr>
              <a:t>Access more Social Security insights at </a:t>
            </a:r>
            <a:br>
              <a:rPr lang="en-US" sz="1400" dirty="0">
                <a:solidFill>
                  <a:schemeClr val="bg1"/>
                </a:solidFill>
                <a:effectLst/>
                <a:latin typeface="+mj-lt"/>
                <a:ea typeface="Calibri" panose="020F0502020204030204" pitchFamily="34" charset="0"/>
              </a:rPr>
            </a:br>
            <a:r>
              <a:rPr lang="en-US" sz="1400" b="1" dirty="0">
                <a:solidFill>
                  <a:schemeClr val="bg1"/>
                </a:solidFill>
                <a:effectLst/>
                <a:latin typeface="+mj-lt"/>
                <a:ea typeface="Calibri" panose="020F0502020204030204" pitchFamily="34" charset="0"/>
                <a:hlinkClick r:id="rId4">
                  <a:extLst>
                    <a:ext uri="{A12FA001-AC4F-418D-AE19-62706E023703}">
                      <ahyp:hlinkClr xmlns:ahyp="http://schemas.microsoft.com/office/drawing/2018/hyperlinkcolor" val="tx"/>
                    </a:ext>
                  </a:extLst>
                </a:hlinkClick>
              </a:rPr>
              <a:t>Nationwide.com/SocialSecurity</a:t>
            </a:r>
            <a:endParaRPr lang="en-US" sz="1400" b="1" dirty="0">
              <a:solidFill>
                <a:schemeClr val="bg1"/>
              </a:solidFill>
              <a:latin typeface="+mj-lt"/>
            </a:endParaRPr>
          </a:p>
        </p:txBody>
      </p:sp>
      <p:sp>
        <p:nvSpPr>
          <p:cNvPr id="7" name="TextBox 6">
            <a:extLst>
              <a:ext uri="{FF2B5EF4-FFF2-40B4-BE49-F238E27FC236}">
                <a16:creationId xmlns:a16="http://schemas.microsoft.com/office/drawing/2014/main" id="{11D85455-40BC-4B4E-8FD4-1759B1DBA591}"/>
              </a:ext>
            </a:extLst>
          </p:cNvPr>
          <p:cNvSpPr txBox="1"/>
          <p:nvPr/>
        </p:nvSpPr>
        <p:spPr>
          <a:xfrm>
            <a:off x="401481" y="4320316"/>
            <a:ext cx="3849045" cy="523220"/>
          </a:xfrm>
          <a:prstGeom prst="rect">
            <a:avLst/>
          </a:prstGeom>
          <a:noFill/>
        </p:spPr>
        <p:txBody>
          <a:bodyPr wrap="square">
            <a:spAutoFit/>
          </a:bodyPr>
          <a:lstStyle/>
          <a:p>
            <a:r>
              <a:rPr lang="en-US" sz="700" dirty="0">
                <a:solidFill>
                  <a:schemeClr val="bg1"/>
                </a:solidFill>
                <a:effectLst/>
                <a:ea typeface="Calibri" panose="020F0502020204030204" pitchFamily="34" charset="0"/>
                <a:cs typeface="Calibri" panose="020F0502020204030204" pitchFamily="34" charset="0"/>
              </a:rPr>
              <a:t>This material should be regarded as general information on Social Security and is not intended to provide specific advice. If you have questions regarding your particular situation, you should contact the Social Security Administration and/or your legal or tax advisors.</a:t>
            </a:r>
            <a:br>
              <a:rPr lang="en-US" sz="700" dirty="0">
                <a:solidFill>
                  <a:schemeClr val="bg1"/>
                </a:solidFill>
                <a:effectLst/>
                <a:ea typeface="Calibri" panose="020F0502020204030204" pitchFamily="34" charset="0"/>
                <a:cs typeface="Calibri" panose="020F0502020204030204" pitchFamily="34" charset="0"/>
              </a:rPr>
            </a:br>
            <a:endParaRPr lang="en-US" sz="700" dirty="0">
              <a:solidFill>
                <a:schemeClr val="bg1"/>
              </a:solidFill>
              <a:cs typeface="Calibri" panose="020F0502020204030204" pitchFamily="34" charset="0"/>
            </a:endParaRPr>
          </a:p>
        </p:txBody>
      </p:sp>
      <p:grpSp>
        <p:nvGrpSpPr>
          <p:cNvPr id="5" name="Nationwide logo" descr="Nationwide is on your side">
            <a:extLst>
              <a:ext uri="{FF2B5EF4-FFF2-40B4-BE49-F238E27FC236}">
                <a16:creationId xmlns:a16="http://schemas.microsoft.com/office/drawing/2014/main" id="{C23855F5-F5DE-7BA3-3BC2-C2A63866B86E}"/>
              </a:ext>
            </a:extLst>
          </p:cNvPr>
          <p:cNvGrpSpPr>
            <a:grpSpLocks noChangeAspect="1"/>
          </p:cNvGrpSpPr>
          <p:nvPr/>
        </p:nvGrpSpPr>
        <p:grpSpPr bwMode="auto">
          <a:xfrm>
            <a:off x="4962050" y="3735195"/>
            <a:ext cx="998568" cy="996366"/>
            <a:chOff x="2464" y="1494"/>
            <a:chExt cx="2267" cy="2262"/>
          </a:xfrm>
          <a:solidFill>
            <a:schemeClr val="bg1"/>
          </a:solidFill>
        </p:grpSpPr>
        <p:sp>
          <p:nvSpPr>
            <p:cNvPr id="6" name="Oval 5">
              <a:extLst>
                <a:ext uri="{FF2B5EF4-FFF2-40B4-BE49-F238E27FC236}">
                  <a16:creationId xmlns:a16="http://schemas.microsoft.com/office/drawing/2014/main" id="{180AFDA9-4D64-3FCD-A2CE-6605B7A15276}"/>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Oval 7">
              <a:extLst>
                <a:ext uri="{FF2B5EF4-FFF2-40B4-BE49-F238E27FC236}">
                  <a16:creationId xmlns:a16="http://schemas.microsoft.com/office/drawing/2014/main" id="{FFB75FA3-1EAB-42A7-1263-8E32A769BC57}"/>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8">
              <a:extLst>
                <a:ext uri="{FF2B5EF4-FFF2-40B4-BE49-F238E27FC236}">
                  <a16:creationId xmlns:a16="http://schemas.microsoft.com/office/drawing/2014/main" id="{D2A4A6F7-0D75-7198-A4D3-B41CD1D0C2CA}"/>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a:extLst>
                <a:ext uri="{FF2B5EF4-FFF2-40B4-BE49-F238E27FC236}">
                  <a16:creationId xmlns:a16="http://schemas.microsoft.com/office/drawing/2014/main" id="{9819FEB3-2F6E-B4CD-8906-7165D829F40B}"/>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6">
              <a:extLst>
                <a:ext uri="{FF2B5EF4-FFF2-40B4-BE49-F238E27FC236}">
                  <a16:creationId xmlns:a16="http://schemas.microsoft.com/office/drawing/2014/main" id="{0656F2C4-3B5D-77C8-61C2-19BA76B1BB9A}"/>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7">
              <a:extLst>
                <a:ext uri="{FF2B5EF4-FFF2-40B4-BE49-F238E27FC236}">
                  <a16:creationId xmlns:a16="http://schemas.microsoft.com/office/drawing/2014/main" id="{434867F5-5748-AAF6-8129-6AC224712FED}"/>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8">
              <a:extLst>
                <a:ext uri="{FF2B5EF4-FFF2-40B4-BE49-F238E27FC236}">
                  <a16:creationId xmlns:a16="http://schemas.microsoft.com/office/drawing/2014/main" id="{14E1A37D-9D7B-A729-0984-235C448510DD}"/>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9">
              <a:extLst>
                <a:ext uri="{FF2B5EF4-FFF2-40B4-BE49-F238E27FC236}">
                  <a16:creationId xmlns:a16="http://schemas.microsoft.com/office/drawing/2014/main" id="{00248B1B-4E28-B449-BAA0-621B58C9D32E}"/>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40">
              <a:extLst>
                <a:ext uri="{FF2B5EF4-FFF2-40B4-BE49-F238E27FC236}">
                  <a16:creationId xmlns:a16="http://schemas.microsoft.com/office/drawing/2014/main" id="{B1D10E31-EFBB-A167-0FA6-3A25ACD8AF85}"/>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41">
              <a:extLst>
                <a:ext uri="{FF2B5EF4-FFF2-40B4-BE49-F238E27FC236}">
                  <a16:creationId xmlns:a16="http://schemas.microsoft.com/office/drawing/2014/main" id="{3CFC84DF-26CA-5A89-EFD2-E542BB82CE6D}"/>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42">
              <a:extLst>
                <a:ext uri="{FF2B5EF4-FFF2-40B4-BE49-F238E27FC236}">
                  <a16:creationId xmlns:a16="http://schemas.microsoft.com/office/drawing/2014/main" id="{2D3BFA74-A400-1CDD-D6BC-D9EA7A0F7E9C}"/>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43">
              <a:extLst>
                <a:ext uri="{FF2B5EF4-FFF2-40B4-BE49-F238E27FC236}">
                  <a16:creationId xmlns:a16="http://schemas.microsoft.com/office/drawing/2014/main" id="{8E5A87F9-6F9F-CA9E-5B0B-D596068CA814}"/>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44">
              <a:extLst>
                <a:ext uri="{FF2B5EF4-FFF2-40B4-BE49-F238E27FC236}">
                  <a16:creationId xmlns:a16="http://schemas.microsoft.com/office/drawing/2014/main" id="{BF63F2A3-D08D-5AD5-6290-701C53ACB8E9}"/>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5">
              <a:extLst>
                <a:ext uri="{FF2B5EF4-FFF2-40B4-BE49-F238E27FC236}">
                  <a16:creationId xmlns:a16="http://schemas.microsoft.com/office/drawing/2014/main" id="{75D52205-28FD-0D22-16BE-AC766BD1971D}"/>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6">
              <a:extLst>
                <a:ext uri="{FF2B5EF4-FFF2-40B4-BE49-F238E27FC236}">
                  <a16:creationId xmlns:a16="http://schemas.microsoft.com/office/drawing/2014/main" id="{B54216A6-2AE9-1E4D-3971-C6EDBB8A5A97}"/>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7">
              <a:extLst>
                <a:ext uri="{FF2B5EF4-FFF2-40B4-BE49-F238E27FC236}">
                  <a16:creationId xmlns:a16="http://schemas.microsoft.com/office/drawing/2014/main" id="{1568CA1E-CAB8-311F-AD46-A6B1612C6440}"/>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8">
              <a:extLst>
                <a:ext uri="{FF2B5EF4-FFF2-40B4-BE49-F238E27FC236}">
                  <a16:creationId xmlns:a16="http://schemas.microsoft.com/office/drawing/2014/main" id="{F6DDD078-0874-A641-8498-37B85FB4C146}"/>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9">
              <a:extLst>
                <a:ext uri="{FF2B5EF4-FFF2-40B4-BE49-F238E27FC236}">
                  <a16:creationId xmlns:a16="http://schemas.microsoft.com/office/drawing/2014/main" id="{79EFA6E4-7778-DE80-DB5F-6AFE3C8EDF5E}"/>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51" name="Straight Connector 50">
            <a:extLst>
              <a:ext uri="{FF2B5EF4-FFF2-40B4-BE49-F238E27FC236}">
                <a16:creationId xmlns:a16="http://schemas.microsoft.com/office/drawing/2014/main" id="{9E62D303-520A-8B5D-2FF2-E692060A4F39}"/>
              </a:ext>
              <a:ext uri="{C183D7F6-B498-43B3-948B-1728B52AA6E4}">
                <adec:decorative xmlns:adec="http://schemas.microsoft.com/office/drawing/2017/decorative" val="1"/>
              </a:ext>
            </a:extLst>
          </p:cNvPr>
          <p:cNvCxnSpPr/>
          <p:nvPr/>
        </p:nvCxnSpPr>
        <p:spPr>
          <a:xfrm flipH="1">
            <a:off x="6164581" y="3734269"/>
            <a:ext cx="1" cy="9937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2" name="Picture 51" descr="The Harris Poll">
            <a:extLst>
              <a:ext uri="{FF2B5EF4-FFF2-40B4-BE49-F238E27FC236}">
                <a16:creationId xmlns:a16="http://schemas.microsoft.com/office/drawing/2014/main" id="{5747D9C8-A307-1D41-BF44-FEA350A90C59}"/>
              </a:ext>
            </a:extLst>
          </p:cNvPr>
          <p:cNvPicPr>
            <a:picLocks noChangeAspect="1"/>
          </p:cNvPicPr>
          <p:nvPr/>
        </p:nvPicPr>
        <p:blipFill>
          <a:blip r:embed="rId5"/>
          <a:stretch>
            <a:fillRect/>
          </a:stretch>
        </p:blipFill>
        <p:spPr>
          <a:xfrm>
            <a:off x="6423820" y="4060954"/>
            <a:ext cx="2154096" cy="373723"/>
          </a:xfrm>
          <a:prstGeom prst="rect">
            <a:avLst/>
          </a:prstGeom>
        </p:spPr>
      </p:pic>
      <p:sp>
        <p:nvSpPr>
          <p:cNvPr id="4" name="Date">
            <a:extLst>
              <a:ext uri="{FF2B5EF4-FFF2-40B4-BE49-F238E27FC236}">
                <a16:creationId xmlns:a16="http://schemas.microsoft.com/office/drawing/2014/main" id="{59C91D5F-CED0-3FC7-B9D5-EB7E9160E76B}"/>
              </a:ext>
            </a:extLst>
          </p:cNvPr>
          <p:cNvSpPr txBox="1">
            <a:spLocks/>
          </p:cNvSpPr>
          <p:nvPr/>
        </p:nvSpPr>
        <p:spPr>
          <a:xfrm>
            <a:off x="403963" y="4769651"/>
            <a:ext cx="2534882" cy="296042"/>
          </a:xfrm>
          <a:prstGeom prst="rect">
            <a:avLst/>
          </a:prstGeom>
        </p:spPr>
        <p:txBody>
          <a:bodyPr anchor="t"/>
          <a:lstStyle>
            <a:lvl1pPr marL="228600" indent="-228600" algn="l" defTabSz="914400" rtl="0" eaLnBrk="1" latinLnBrk="0" hangingPunct="1">
              <a:lnSpc>
                <a:spcPct val="112000"/>
              </a:lnSpc>
              <a:spcBef>
                <a:spcPts val="1000"/>
              </a:spcBef>
              <a:spcAft>
                <a:spcPts val="0"/>
              </a:spcAft>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latin typeface="Arial" panose="020B0604020202020204" pitchFamily="34" charset="0"/>
                <a:cs typeface="Arial" panose="020B0604020202020204" pitchFamily="34" charset="0"/>
              </a:rPr>
              <a:t>NFM-20936AO.3 (06/23)</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7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sz="800" i="1" cap="all" dirty="0"/>
              <a:t>Social Security and Retirement Planning Changes Due to COVID</a:t>
            </a:r>
            <a:endParaRPr lang="en-US" cap="all" dirty="0"/>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About One Fifth Report COVID Has Impacted Their SS Filing Plans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Majorities across generations agree that the government shouldn’t penalize people who claim early by reducing SS benefits because COVID has forced so many people into retirement, especially younger generations</a:t>
            </a:r>
          </a:p>
        </p:txBody>
      </p:sp>
      <p:sp>
        <p:nvSpPr>
          <p:cNvPr id="6" name="TextBox 5">
            <a:extLst>
              <a:ext uri="{FF2B5EF4-FFF2-40B4-BE49-F238E27FC236}">
                <a16:creationId xmlns:a16="http://schemas.microsoft.com/office/drawing/2014/main" id="{98A995A3-A2CF-4435-941C-8CCD5A457869}"/>
              </a:ext>
              <a:ext uri="{C183D7F6-B498-43B3-948B-1728B52AA6E4}">
                <adec:decorative xmlns:adec="http://schemas.microsoft.com/office/drawing/2017/decorative" val="1"/>
              </a:ext>
            </a:extLst>
          </p:cNvPr>
          <p:cNvSpPr txBox="1"/>
          <p:nvPr/>
        </p:nvSpPr>
        <p:spPr>
          <a:xfrm>
            <a:off x="2445745" y="1454255"/>
            <a:ext cx="3639707" cy="276999"/>
          </a:xfrm>
          <a:prstGeom prst="rect">
            <a:avLst/>
          </a:prstGeom>
          <a:noFill/>
        </p:spPr>
        <p:txBody>
          <a:bodyPr wrap="square" rtlCol="0">
            <a:spAutoFit/>
          </a:bodyPr>
          <a:lstStyle/>
          <a:p>
            <a:pPr algn="ctr"/>
            <a:r>
              <a:rPr lang="en-US" sz="1200" b="1" u="sng" dirty="0"/>
              <a:t>COVID-19 Impact on Social Security Filing</a:t>
            </a:r>
          </a:p>
        </p:txBody>
      </p:sp>
      <p:pic>
        <p:nvPicPr>
          <p:cNvPr id="7" name="Picture 6">
            <a:extLst>
              <a:ext uri="{FF2B5EF4-FFF2-40B4-BE49-F238E27FC236}">
                <a16:creationId xmlns:a16="http://schemas.microsoft.com/office/drawing/2014/main" id="{07ABCC84-5117-519B-6716-92DAABA67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26664" y="1856050"/>
            <a:ext cx="3344960" cy="2898493"/>
          </a:xfrm>
          <a:prstGeom prst="rect">
            <a:avLst/>
          </a:prstGeom>
        </p:spPr>
      </p:pic>
      <p:sp>
        <p:nvSpPr>
          <p:cNvPr id="11" name="Rectangle 10">
            <a:extLst>
              <a:ext uri="{FF2B5EF4-FFF2-40B4-BE49-F238E27FC236}">
                <a16:creationId xmlns:a16="http://schemas.microsoft.com/office/drawing/2014/main" id="{1DBB135C-D199-4C81-B629-B7DB0C326622}"/>
              </a:ext>
              <a:ext uri="{C183D7F6-B498-43B3-948B-1728B52AA6E4}">
                <adec:decorative xmlns:adec="http://schemas.microsoft.com/office/drawing/2017/decorative" val="1"/>
              </a:ext>
            </a:extLst>
          </p:cNvPr>
          <p:cNvSpPr/>
          <p:nvPr/>
        </p:nvSpPr>
        <p:spPr>
          <a:xfrm>
            <a:off x="5646388" y="2187982"/>
            <a:ext cx="2644509" cy="1877985"/>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DB36E899-1BA5-4052-A39E-EC0590434DE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85148" y="2387374"/>
            <a:ext cx="457200" cy="457200"/>
          </a:xfrm>
          <a:prstGeom prst="rect">
            <a:avLst/>
          </a:prstGeom>
        </p:spPr>
      </p:pic>
      <p:sp>
        <p:nvSpPr>
          <p:cNvPr id="12" name="Rectangle 11">
            <a:extLst>
              <a:ext uri="{FF2B5EF4-FFF2-40B4-BE49-F238E27FC236}">
                <a16:creationId xmlns:a16="http://schemas.microsoft.com/office/drawing/2014/main" id="{605C5036-19DD-44A0-A9E9-210809829EB5}"/>
              </a:ext>
              <a:ext uri="{C183D7F6-B498-43B3-948B-1728B52AA6E4}">
                <adec:decorative xmlns:adec="http://schemas.microsoft.com/office/drawing/2017/decorative" val="0"/>
              </a:ext>
            </a:extLst>
          </p:cNvPr>
          <p:cNvSpPr/>
          <p:nvPr/>
        </p:nvSpPr>
        <p:spPr>
          <a:xfrm>
            <a:off x="6181109" y="2263503"/>
            <a:ext cx="1976348" cy="778261"/>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Compared to the 2021, significantly more report that plan to file/filed earlier than planned for Social Security</a:t>
            </a:r>
          </a:p>
          <a:p>
            <a:pPr algn="ctr" defTabSz="609585">
              <a:defRPr/>
            </a:pPr>
            <a:r>
              <a:rPr lang="en-US" sz="800" kern="0" dirty="0">
                <a:latin typeface="Arial"/>
              </a:rPr>
              <a:t>(14% vs. 9% in 2021)</a:t>
            </a:r>
          </a:p>
        </p:txBody>
      </p:sp>
      <p:pic>
        <p:nvPicPr>
          <p:cNvPr id="24" name="Graphic 23">
            <a:extLst>
              <a:ext uri="{FF2B5EF4-FFF2-40B4-BE49-F238E27FC236}">
                <a16:creationId xmlns:a16="http://schemas.microsoft.com/office/drawing/2014/main" id="{9667A60B-D0BC-229D-CAA4-2A3BEE9E2D1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43430" y="3322086"/>
            <a:ext cx="371130" cy="371130"/>
          </a:xfrm>
          <a:prstGeom prst="rect">
            <a:avLst/>
          </a:prstGeom>
        </p:spPr>
      </p:pic>
      <p:sp>
        <p:nvSpPr>
          <p:cNvPr id="23" name="Rectangle 22">
            <a:extLst>
              <a:ext uri="{FF2B5EF4-FFF2-40B4-BE49-F238E27FC236}">
                <a16:creationId xmlns:a16="http://schemas.microsoft.com/office/drawing/2014/main" id="{651EC2C1-38CD-0C28-CF5F-0F330EF7E215}"/>
              </a:ext>
              <a:ext uri="{C183D7F6-B498-43B3-948B-1728B52AA6E4}">
                <adec:decorative xmlns:adec="http://schemas.microsoft.com/office/drawing/2017/decorative" val="0"/>
              </a:ext>
            </a:extLst>
          </p:cNvPr>
          <p:cNvSpPr/>
          <p:nvPr/>
        </p:nvSpPr>
        <p:spPr>
          <a:xfrm>
            <a:off x="6181214" y="3170172"/>
            <a:ext cx="1976243" cy="827492"/>
          </a:xfrm>
          <a:prstGeom prst="rect">
            <a:avLst/>
          </a:prstGeom>
          <a:noFill/>
          <a:ln w="12700" cap="flat" cmpd="sng" algn="ctr">
            <a:solidFill>
              <a:srgbClr val="0047BB"/>
            </a:solidFill>
            <a:prstDash val="solid"/>
          </a:ln>
          <a:effectLst/>
        </p:spPr>
        <p:txBody>
          <a:bodyPr rtlCol="0" anchor="ctr"/>
          <a:lstStyle/>
          <a:p>
            <a:pPr lvl="0" algn="ctr" defTabSz="609585">
              <a:defRPr/>
            </a:pPr>
            <a:r>
              <a:rPr lang="en-US" sz="800" kern="0" dirty="0"/>
              <a:t>Millennials and Gen </a:t>
            </a:r>
            <a:r>
              <a:rPr lang="en-US" sz="800" kern="0" dirty="0">
                <a:latin typeface="Arial"/>
              </a:rPr>
              <a:t>Xers are more likely than Boomers+ to be filing/planning to file for Social Security earlier than expected (25% and 15% vs. 7%)</a:t>
            </a:r>
          </a:p>
        </p:txBody>
      </p:sp>
    </p:spTree>
    <p:extLst>
      <p:ext uri="{BB962C8B-B14F-4D97-AF65-F5344CB8AC3E}">
        <p14:creationId xmlns:p14="http://schemas.microsoft.com/office/powerpoint/2010/main" val="631220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sz="800" i="1" cap="all" dirty="0"/>
              <a:t>Social Security and Retirement Planning Changes Due to COVID</a:t>
            </a:r>
            <a:endParaRPr lang="en-US" cap="all" dirty="0"/>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COVID Heightens Worries About SS Funding, Market Volatility Impact</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Younger generations and women are more likely to agree with these statements about the impact of COVID-19</a:t>
            </a:r>
          </a:p>
        </p:txBody>
      </p:sp>
      <p:sp>
        <p:nvSpPr>
          <p:cNvPr id="29" name="TextBox 28">
            <a:extLst>
              <a:ext uri="{FF2B5EF4-FFF2-40B4-BE49-F238E27FC236}">
                <a16:creationId xmlns:a16="http://schemas.microsoft.com/office/drawing/2014/main" id="{5E3470EE-348B-42EE-9113-A85A2C36CF32}"/>
              </a:ext>
              <a:ext uri="{C183D7F6-B498-43B3-948B-1728B52AA6E4}">
                <adec:decorative xmlns:adec="http://schemas.microsoft.com/office/drawing/2017/decorative" val="1"/>
              </a:ext>
            </a:extLst>
          </p:cNvPr>
          <p:cNvSpPr txBox="1"/>
          <p:nvPr/>
        </p:nvSpPr>
        <p:spPr>
          <a:xfrm>
            <a:off x="749655" y="1264047"/>
            <a:ext cx="4200525" cy="461665"/>
          </a:xfrm>
          <a:prstGeom prst="rect">
            <a:avLst/>
          </a:prstGeom>
          <a:noFill/>
        </p:spPr>
        <p:txBody>
          <a:bodyPr wrap="square" rtlCol="0">
            <a:spAutoFit/>
          </a:bodyPr>
          <a:lstStyle/>
          <a:p>
            <a:pPr algn="ctr"/>
            <a:r>
              <a:rPr lang="en-US" sz="1200" b="1" u="sng" dirty="0"/>
              <a:t>Agreement with Statements about COVID Impacts on Social Security and Retirement </a:t>
            </a:r>
          </a:p>
        </p:txBody>
      </p:sp>
      <p:pic>
        <p:nvPicPr>
          <p:cNvPr id="7" name="Picture 6">
            <a:extLst>
              <a:ext uri="{FF2B5EF4-FFF2-40B4-BE49-F238E27FC236}">
                <a16:creationId xmlns:a16="http://schemas.microsoft.com/office/drawing/2014/main" id="{AE2D2F1E-5C83-A2D3-3FC7-72C7F3FF79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9789" y="1725712"/>
            <a:ext cx="5218779" cy="3218599"/>
          </a:xfrm>
          <a:prstGeom prst="rect">
            <a:avLst/>
          </a:prstGeom>
        </p:spPr>
      </p:pic>
      <p:sp>
        <p:nvSpPr>
          <p:cNvPr id="8" name="Rectangle 7">
            <a:extLst>
              <a:ext uri="{FF2B5EF4-FFF2-40B4-BE49-F238E27FC236}">
                <a16:creationId xmlns:a16="http://schemas.microsoft.com/office/drawing/2014/main" id="{A9B6CCF2-37D7-42C9-ADC4-E634174F9443}"/>
              </a:ext>
              <a:ext uri="{C183D7F6-B498-43B3-948B-1728B52AA6E4}">
                <adec:decorative xmlns:adec="http://schemas.microsoft.com/office/drawing/2017/decorative" val="1"/>
              </a:ext>
            </a:extLst>
          </p:cNvPr>
          <p:cNvSpPr/>
          <p:nvPr/>
        </p:nvSpPr>
        <p:spPr>
          <a:xfrm>
            <a:off x="5545930" y="1456994"/>
            <a:ext cx="3351026" cy="297258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64570AF7-A63A-46E3-A70B-7F2E77AF23A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30608" y="1676962"/>
            <a:ext cx="371130" cy="371130"/>
          </a:xfrm>
          <a:prstGeom prst="rect">
            <a:avLst/>
          </a:prstGeom>
        </p:spPr>
      </p:pic>
      <p:sp>
        <p:nvSpPr>
          <p:cNvPr id="9" name="Rectangle 8">
            <a:extLst>
              <a:ext uri="{FF2B5EF4-FFF2-40B4-BE49-F238E27FC236}">
                <a16:creationId xmlns:a16="http://schemas.microsoft.com/office/drawing/2014/main" id="{01F9B616-62AC-48C0-BF84-9E23CBFFE5A3}"/>
              </a:ext>
              <a:ext uri="{C183D7F6-B498-43B3-948B-1728B52AA6E4}">
                <adec:decorative xmlns:adec="http://schemas.microsoft.com/office/drawing/2017/decorative" val="0"/>
              </a:ext>
            </a:extLst>
          </p:cNvPr>
          <p:cNvSpPr/>
          <p:nvPr/>
        </p:nvSpPr>
        <p:spPr>
          <a:xfrm>
            <a:off x="6221813" y="1663908"/>
            <a:ext cx="2564378" cy="816964"/>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Millennials and Gen Xers are more likely than Boomers+ to agree they worry more now than they did before about Social Security running out of funding or agree that they worry more now than they did before about the impact of market volatility will have on their retirement income</a:t>
            </a:r>
          </a:p>
        </p:txBody>
      </p:sp>
      <p:pic>
        <p:nvPicPr>
          <p:cNvPr id="14" name="Graphic 13">
            <a:extLst>
              <a:ext uri="{FF2B5EF4-FFF2-40B4-BE49-F238E27FC236}">
                <a16:creationId xmlns:a16="http://schemas.microsoft.com/office/drawing/2014/main" id="{8BB7151C-F2A4-4BFE-8251-9794E09C762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16437" y="2632966"/>
            <a:ext cx="371130" cy="371130"/>
          </a:xfrm>
          <a:prstGeom prst="rect">
            <a:avLst/>
          </a:prstGeom>
        </p:spPr>
      </p:pic>
      <p:sp>
        <p:nvSpPr>
          <p:cNvPr id="15" name="Rectangle 14">
            <a:extLst>
              <a:ext uri="{FF2B5EF4-FFF2-40B4-BE49-F238E27FC236}">
                <a16:creationId xmlns:a16="http://schemas.microsoft.com/office/drawing/2014/main" id="{3FACD037-17DD-4A70-8523-8BD56CA2E24C}"/>
              </a:ext>
              <a:ext uri="{C183D7F6-B498-43B3-948B-1728B52AA6E4}">
                <adec:decorative xmlns:adec="http://schemas.microsoft.com/office/drawing/2017/decorative" val="0"/>
              </a:ext>
            </a:extLst>
          </p:cNvPr>
          <p:cNvSpPr/>
          <p:nvPr/>
        </p:nvSpPr>
        <p:spPr>
          <a:xfrm>
            <a:off x="6221813" y="2638952"/>
            <a:ext cx="2565865" cy="365144"/>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Women are more likely than men to agree with the statements</a:t>
            </a:r>
          </a:p>
        </p:txBody>
      </p:sp>
      <p:pic>
        <p:nvPicPr>
          <p:cNvPr id="31" name="Graphic 30">
            <a:extLst>
              <a:ext uri="{FF2B5EF4-FFF2-40B4-BE49-F238E27FC236}">
                <a16:creationId xmlns:a16="http://schemas.microsoft.com/office/drawing/2014/main" id="{96865861-9E32-498A-A495-16D75901B36D}"/>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87573" y="3515411"/>
            <a:ext cx="457200" cy="457200"/>
          </a:xfrm>
          <a:prstGeom prst="rect">
            <a:avLst/>
          </a:prstGeom>
        </p:spPr>
      </p:pic>
      <p:sp>
        <p:nvSpPr>
          <p:cNvPr id="30" name="Rectangle 29">
            <a:extLst>
              <a:ext uri="{FF2B5EF4-FFF2-40B4-BE49-F238E27FC236}">
                <a16:creationId xmlns:a16="http://schemas.microsoft.com/office/drawing/2014/main" id="{F41872A7-0AD7-49C0-A0F2-B0563C8C24F9}"/>
              </a:ext>
              <a:ext uri="{C183D7F6-B498-43B3-948B-1728B52AA6E4}">
                <adec:decorative xmlns:adec="http://schemas.microsoft.com/office/drawing/2017/decorative" val="0"/>
              </a:ext>
            </a:extLst>
          </p:cNvPr>
          <p:cNvSpPr/>
          <p:nvPr/>
        </p:nvSpPr>
        <p:spPr>
          <a:xfrm>
            <a:off x="6220327" y="3153082"/>
            <a:ext cx="2565865" cy="1152217"/>
          </a:xfrm>
          <a:prstGeom prst="rect">
            <a:avLst/>
          </a:prstGeom>
          <a:noFill/>
          <a:ln w="12700" cap="flat" cmpd="sng" algn="ctr">
            <a:solidFill>
              <a:srgbClr val="0047BB"/>
            </a:solidFill>
            <a:prstDash val="solid"/>
          </a:ln>
          <a:effectLst/>
        </p:spPr>
        <p:txBody>
          <a:bodyPr lIns="91440" tIns="45720" rIns="91440" bIns="45720" rtlCol="0" anchor="ctr"/>
          <a:lstStyle/>
          <a:p>
            <a:pPr algn="ctr" defTabSz="609585">
              <a:defRPr/>
            </a:pPr>
            <a:r>
              <a:rPr lang="en-US" sz="800" kern="0" dirty="0">
                <a:latin typeface="Arial"/>
              </a:rPr>
              <a:t>Compared to 2021, significantly more think it is more important now than it was before for them to optimize their Social Security (76% vs. 68% in 2021), worry more now than they did before about Social Security running out of funding (63% vs. 59% in 2021), or worry more now than they did before about the impact of market volatility will have on their retirement income (66% vs. 56% in 2021) </a:t>
            </a:r>
            <a:endParaRPr lang="en-US" sz="800" kern="0" dirty="0">
              <a:latin typeface="Arial"/>
              <a:cs typeface="Arial"/>
            </a:endParaRPr>
          </a:p>
        </p:txBody>
      </p:sp>
    </p:spTree>
    <p:extLst>
      <p:ext uri="{BB962C8B-B14F-4D97-AF65-F5344CB8AC3E}">
        <p14:creationId xmlns:p14="http://schemas.microsoft.com/office/powerpoint/2010/main" val="127938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cap="all" dirty="0"/>
              <a:t>Social Security Knowledge and Misconceptions</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a:xfrm>
            <a:off x="133086" y="388620"/>
            <a:ext cx="8669008" cy="325304"/>
          </a:xfrm>
        </p:spPr>
        <p:txBody>
          <a:bodyPr/>
          <a:lstStyle/>
          <a:p>
            <a:r>
              <a:rPr lang="en-US" dirty="0"/>
              <a:t>Strong Majority Are At Least Somewhat Confident in Their SS Knowledge</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Almost half are confident/very confident and only about 1 in 5 are very confident; Millennials and Gen Xers more likely to be very confident and Women are less likely to be very confident</a:t>
            </a:r>
          </a:p>
        </p:txBody>
      </p:sp>
      <p:sp>
        <p:nvSpPr>
          <p:cNvPr id="2" name="TextBox 1">
            <a:extLst>
              <a:ext uri="{FF2B5EF4-FFF2-40B4-BE49-F238E27FC236}">
                <a16:creationId xmlns:a16="http://schemas.microsoft.com/office/drawing/2014/main" id="{74873D68-6873-48AC-B95E-26B4ABF43FA4}"/>
              </a:ext>
              <a:ext uri="{C183D7F6-B498-43B3-948B-1728B52AA6E4}">
                <adec:decorative xmlns:adec="http://schemas.microsoft.com/office/drawing/2017/decorative" val="1"/>
              </a:ext>
            </a:extLst>
          </p:cNvPr>
          <p:cNvSpPr txBox="1"/>
          <p:nvPr/>
        </p:nvSpPr>
        <p:spPr>
          <a:xfrm>
            <a:off x="0" y="1221700"/>
            <a:ext cx="9143999" cy="276999"/>
          </a:xfrm>
          <a:prstGeom prst="rect">
            <a:avLst/>
          </a:prstGeom>
          <a:noFill/>
        </p:spPr>
        <p:txBody>
          <a:bodyPr wrap="square" rtlCol="0">
            <a:spAutoFit/>
          </a:bodyPr>
          <a:lstStyle/>
          <a:p>
            <a:pPr algn="ctr"/>
            <a:r>
              <a:rPr lang="en-US" sz="1200" b="1" u="sng" dirty="0"/>
              <a:t>Confidence in SS Knowledge </a:t>
            </a:r>
          </a:p>
        </p:txBody>
      </p:sp>
      <p:pic>
        <p:nvPicPr>
          <p:cNvPr id="7" name="Picture 6">
            <a:extLst>
              <a:ext uri="{FF2B5EF4-FFF2-40B4-BE49-F238E27FC236}">
                <a16:creationId xmlns:a16="http://schemas.microsoft.com/office/drawing/2014/main" id="{FE4F1EA7-C961-3738-3BC4-63B4B7E5D2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6411" y="1565858"/>
            <a:ext cx="4051524" cy="3307800"/>
          </a:xfrm>
          <a:prstGeom prst="rect">
            <a:avLst/>
          </a:prstGeom>
        </p:spPr>
      </p:pic>
      <p:sp>
        <p:nvSpPr>
          <p:cNvPr id="53" name="Rectangle 52">
            <a:extLst>
              <a:ext uri="{FF2B5EF4-FFF2-40B4-BE49-F238E27FC236}">
                <a16:creationId xmlns:a16="http://schemas.microsoft.com/office/drawing/2014/main" id="{086A852A-1926-41F4-8E26-EB891B5C3D56}"/>
              </a:ext>
              <a:ext uri="{C183D7F6-B498-43B3-948B-1728B52AA6E4}">
                <adec:decorative xmlns:adec="http://schemas.microsoft.com/office/drawing/2017/decorative" val="1"/>
              </a:ext>
            </a:extLst>
          </p:cNvPr>
          <p:cNvSpPr/>
          <p:nvPr/>
        </p:nvSpPr>
        <p:spPr>
          <a:xfrm>
            <a:off x="5288580" y="1820853"/>
            <a:ext cx="2986550" cy="2481554"/>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1" name="Graphic 80">
            <a:extLst>
              <a:ext uri="{FF2B5EF4-FFF2-40B4-BE49-F238E27FC236}">
                <a16:creationId xmlns:a16="http://schemas.microsoft.com/office/drawing/2014/main" id="{301FDFD6-4191-4820-A516-B3264DF9868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85894" y="2020977"/>
            <a:ext cx="371130" cy="371130"/>
          </a:xfrm>
          <a:prstGeom prst="rect">
            <a:avLst/>
          </a:prstGeom>
        </p:spPr>
      </p:pic>
      <p:sp>
        <p:nvSpPr>
          <p:cNvPr id="13" name="Rectangle 12">
            <a:extLst>
              <a:ext uri="{FF2B5EF4-FFF2-40B4-BE49-F238E27FC236}">
                <a16:creationId xmlns:a16="http://schemas.microsoft.com/office/drawing/2014/main" id="{313D2BBF-B668-461B-BA71-3B9D586F91E0}"/>
              </a:ext>
              <a:ext uri="{C183D7F6-B498-43B3-948B-1728B52AA6E4}">
                <adec:decorative xmlns:adec="http://schemas.microsoft.com/office/drawing/2017/decorative" val="0"/>
              </a:ext>
            </a:extLst>
          </p:cNvPr>
          <p:cNvSpPr/>
          <p:nvPr/>
        </p:nvSpPr>
        <p:spPr>
          <a:xfrm>
            <a:off x="5820809" y="1968569"/>
            <a:ext cx="2315558" cy="55521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Millennials and Gen Xers are more likely than Boomers+ to be very confident </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(28% and 20% vs. 13%)</a:t>
            </a:r>
          </a:p>
        </p:txBody>
      </p:sp>
      <p:pic>
        <p:nvPicPr>
          <p:cNvPr id="85" name="Graphic 84">
            <a:extLst>
              <a:ext uri="{FF2B5EF4-FFF2-40B4-BE49-F238E27FC236}">
                <a16:creationId xmlns:a16="http://schemas.microsoft.com/office/drawing/2014/main" id="{F83DEFA8-153E-449E-8697-C46C9881C14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5894" y="2747145"/>
            <a:ext cx="371130" cy="371130"/>
          </a:xfrm>
          <a:prstGeom prst="rect">
            <a:avLst/>
          </a:prstGeom>
        </p:spPr>
      </p:pic>
      <p:sp>
        <p:nvSpPr>
          <p:cNvPr id="38" name="Rectangle 37">
            <a:extLst>
              <a:ext uri="{FF2B5EF4-FFF2-40B4-BE49-F238E27FC236}">
                <a16:creationId xmlns:a16="http://schemas.microsoft.com/office/drawing/2014/main" id="{B0073A57-EACF-4954-BEAE-7E90920E7313}"/>
              </a:ext>
              <a:ext uri="{C183D7F6-B498-43B3-948B-1728B52AA6E4}">
                <adec:decorative xmlns:adec="http://schemas.microsoft.com/office/drawing/2017/decorative" val="0"/>
              </a:ext>
            </a:extLst>
          </p:cNvPr>
          <p:cNvSpPr/>
          <p:nvPr/>
        </p:nvSpPr>
        <p:spPr>
          <a:xfrm>
            <a:off x="5836024" y="2671502"/>
            <a:ext cx="2315557" cy="555216"/>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Women are less likely than men to be very confident in their knowledge about SS </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(13% vs. 24%)</a:t>
            </a:r>
          </a:p>
        </p:txBody>
      </p:sp>
      <p:pic>
        <p:nvPicPr>
          <p:cNvPr id="87" name="Graphic 86">
            <a:extLst>
              <a:ext uri="{FF2B5EF4-FFF2-40B4-BE49-F238E27FC236}">
                <a16:creationId xmlns:a16="http://schemas.microsoft.com/office/drawing/2014/main" id="{E045AF88-4128-45D3-95F4-D9F26312E017}"/>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85894" y="3508221"/>
            <a:ext cx="371130" cy="371130"/>
          </a:xfrm>
          <a:prstGeom prst="rect">
            <a:avLst/>
          </a:prstGeom>
        </p:spPr>
      </p:pic>
      <p:sp>
        <p:nvSpPr>
          <p:cNvPr id="43" name="Rectangle 42">
            <a:extLst>
              <a:ext uri="{FF2B5EF4-FFF2-40B4-BE49-F238E27FC236}">
                <a16:creationId xmlns:a16="http://schemas.microsoft.com/office/drawing/2014/main" id="{62DEC991-8E7D-4D38-A5E0-50290BDAF4EC}"/>
              </a:ext>
              <a:ext uri="{C183D7F6-B498-43B3-948B-1728B52AA6E4}">
                <adec:decorative xmlns:adec="http://schemas.microsoft.com/office/drawing/2017/decorative" val="0"/>
              </a:ext>
            </a:extLst>
          </p:cNvPr>
          <p:cNvSpPr/>
          <p:nvPr/>
        </p:nvSpPr>
        <p:spPr>
          <a:xfrm>
            <a:off x="5820808" y="3351390"/>
            <a:ext cx="2315557" cy="816942"/>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Those who currently receive SS are more likely than those who don’t to be confident/very confident in their knowledge, but just a little more than half who currently receive SS are confident/very confident</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(54% vs. 38%)</a:t>
            </a:r>
          </a:p>
        </p:txBody>
      </p:sp>
    </p:spTree>
    <p:extLst>
      <p:ext uri="{BB962C8B-B14F-4D97-AF65-F5344CB8AC3E}">
        <p14:creationId xmlns:p14="http://schemas.microsoft.com/office/powerpoint/2010/main" val="83852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cap="all" dirty="0"/>
              <a:t>Social Security Knowledge and Misconceptions</a:t>
            </a:r>
          </a:p>
        </p:txBody>
      </p:sp>
      <p:sp>
        <p:nvSpPr>
          <p:cNvPr id="3" name="Title 2">
            <a:extLst>
              <a:ext uri="{FF2B5EF4-FFF2-40B4-BE49-F238E27FC236}">
                <a16:creationId xmlns:a16="http://schemas.microsoft.com/office/drawing/2014/main" id="{75E2EB70-FF8B-432A-B636-6CD771C50B01}"/>
              </a:ext>
            </a:extLst>
          </p:cNvPr>
          <p:cNvSpPr>
            <a:spLocks/>
          </p:cNvSpPr>
          <p:nvPr/>
        </p:nvSpPr>
        <p:spPr>
          <a:xfrm>
            <a:off x="133086" y="388620"/>
            <a:ext cx="8552603" cy="3253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 charset="0"/>
                <a:ea typeface="Arial" charset="0"/>
                <a:cs typeface="Arial" charset="0"/>
              </a:rPr>
              <a:t>A Little Over Half Agree They Know Exactly How To Maximize SS Benefits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Only 7% correctly identified all of the listed factors that determine the maximum SS benefit someone can receive; almost a fifth thought life expectancy is a factor</a:t>
            </a:r>
          </a:p>
        </p:txBody>
      </p:sp>
      <p:sp>
        <p:nvSpPr>
          <p:cNvPr id="17" name="TextBox 16">
            <a:extLst>
              <a:ext uri="{FF2B5EF4-FFF2-40B4-BE49-F238E27FC236}">
                <a16:creationId xmlns:a16="http://schemas.microsoft.com/office/drawing/2014/main" id="{3409F853-42F5-4AB8-A8A4-D93F444FDF53}"/>
              </a:ext>
              <a:ext uri="{C183D7F6-B498-43B3-948B-1728B52AA6E4}">
                <adec:decorative xmlns:adec="http://schemas.microsoft.com/office/drawing/2017/decorative" val="1"/>
              </a:ext>
            </a:extLst>
          </p:cNvPr>
          <p:cNvSpPr txBox="1"/>
          <p:nvPr/>
        </p:nvSpPr>
        <p:spPr>
          <a:xfrm>
            <a:off x="0" y="1207859"/>
            <a:ext cx="3222885" cy="276999"/>
          </a:xfrm>
          <a:prstGeom prst="rect">
            <a:avLst/>
          </a:prstGeom>
          <a:noFill/>
        </p:spPr>
        <p:txBody>
          <a:bodyPr wrap="square" rtlCol="0">
            <a:spAutoFit/>
          </a:bodyPr>
          <a:lstStyle/>
          <a:p>
            <a:pPr algn="ctr"/>
            <a:r>
              <a:rPr lang="en-US" sz="1200" b="1" u="sng" dirty="0"/>
              <a:t>Agreement with Statement </a:t>
            </a:r>
          </a:p>
        </p:txBody>
      </p:sp>
      <p:sp>
        <p:nvSpPr>
          <p:cNvPr id="261" name="TextBox 260">
            <a:extLst>
              <a:ext uri="{FF2B5EF4-FFF2-40B4-BE49-F238E27FC236}">
                <a16:creationId xmlns:a16="http://schemas.microsoft.com/office/drawing/2014/main" id="{9C62FC54-C365-452F-BDFC-2CC9DEB44505}"/>
              </a:ext>
              <a:ext uri="{C183D7F6-B498-43B3-948B-1728B52AA6E4}">
                <adec:decorative xmlns:adec="http://schemas.microsoft.com/office/drawing/2017/decorative" val="1"/>
              </a:ext>
            </a:extLst>
          </p:cNvPr>
          <p:cNvSpPr txBox="1"/>
          <p:nvPr/>
        </p:nvSpPr>
        <p:spPr>
          <a:xfrm>
            <a:off x="424520" y="1462789"/>
            <a:ext cx="2371546" cy="430887"/>
          </a:xfrm>
          <a:prstGeom prst="rect">
            <a:avLst/>
          </a:prstGeom>
          <a:noFill/>
        </p:spPr>
        <p:txBody>
          <a:bodyPr wrap="square" rtlCol="0">
            <a:spAutoFit/>
          </a:bodyPr>
          <a:lstStyle/>
          <a:p>
            <a:pPr algn="ctr"/>
            <a:r>
              <a:rPr lang="en-US" sz="1100" i="1" dirty="0"/>
              <a:t>I know exactly how to maximize my Social Security benefits</a:t>
            </a:r>
            <a:endParaRPr lang="en-US" sz="900" i="1" dirty="0"/>
          </a:p>
        </p:txBody>
      </p:sp>
      <p:pic>
        <p:nvPicPr>
          <p:cNvPr id="7" name="Picture 6">
            <a:extLst>
              <a:ext uri="{FF2B5EF4-FFF2-40B4-BE49-F238E27FC236}">
                <a16:creationId xmlns:a16="http://schemas.microsoft.com/office/drawing/2014/main" id="{7455014C-3E21-F090-BF72-1C55794BAB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2229" y="1893676"/>
            <a:ext cx="4219626" cy="2313084"/>
          </a:xfrm>
          <a:prstGeom prst="rect">
            <a:avLst/>
          </a:prstGeom>
        </p:spPr>
      </p:pic>
      <p:sp>
        <p:nvSpPr>
          <p:cNvPr id="262" name="Rectangle 261">
            <a:extLst>
              <a:ext uri="{FF2B5EF4-FFF2-40B4-BE49-F238E27FC236}">
                <a16:creationId xmlns:a16="http://schemas.microsoft.com/office/drawing/2014/main" id="{7642B02C-26DA-41A5-9D16-7042347EEDE8}"/>
              </a:ext>
              <a:ext uri="{C183D7F6-B498-43B3-948B-1728B52AA6E4}">
                <adec:decorative xmlns:adec="http://schemas.microsoft.com/office/drawing/2017/decorative" val="1"/>
              </a:ext>
            </a:extLst>
          </p:cNvPr>
          <p:cNvSpPr/>
          <p:nvPr/>
        </p:nvSpPr>
        <p:spPr>
          <a:xfrm>
            <a:off x="276540" y="4233098"/>
            <a:ext cx="4054217" cy="726127"/>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6" name="Graphic 265">
            <a:extLst>
              <a:ext uri="{FF2B5EF4-FFF2-40B4-BE49-F238E27FC236}">
                <a16:creationId xmlns:a16="http://schemas.microsoft.com/office/drawing/2014/main" id="{2C1836F5-B503-4434-9E08-522EE063473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921" y="4443430"/>
            <a:ext cx="371130" cy="371130"/>
          </a:xfrm>
          <a:prstGeom prst="rect">
            <a:avLst/>
          </a:prstGeom>
        </p:spPr>
      </p:pic>
      <p:sp>
        <p:nvSpPr>
          <p:cNvPr id="267" name="Rectangle 266">
            <a:extLst>
              <a:ext uri="{FF2B5EF4-FFF2-40B4-BE49-F238E27FC236}">
                <a16:creationId xmlns:a16="http://schemas.microsoft.com/office/drawing/2014/main" id="{2BC1C281-1B6E-4D6E-9FFD-10346966BEA6}"/>
              </a:ext>
              <a:ext uri="{C183D7F6-B498-43B3-948B-1728B52AA6E4}">
                <adec:decorative xmlns:adec="http://schemas.microsoft.com/office/drawing/2017/decorative" val="1"/>
              </a:ext>
            </a:extLst>
          </p:cNvPr>
          <p:cNvSpPr/>
          <p:nvPr/>
        </p:nvSpPr>
        <p:spPr>
          <a:xfrm>
            <a:off x="856474" y="4373585"/>
            <a:ext cx="1217200" cy="46786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Women are less likely than men to agree</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(47% vs. 59%)</a:t>
            </a:r>
          </a:p>
        </p:txBody>
      </p:sp>
      <p:pic>
        <p:nvPicPr>
          <p:cNvPr id="140" name="Graphic 139">
            <a:extLst>
              <a:ext uri="{FF2B5EF4-FFF2-40B4-BE49-F238E27FC236}">
                <a16:creationId xmlns:a16="http://schemas.microsoft.com/office/drawing/2014/main" id="{8941FCA1-EDC0-10A3-51D3-5B2602807F9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38291" y="4407305"/>
            <a:ext cx="371130" cy="371130"/>
          </a:xfrm>
          <a:prstGeom prst="rect">
            <a:avLst/>
          </a:prstGeom>
        </p:spPr>
      </p:pic>
      <p:sp>
        <p:nvSpPr>
          <p:cNvPr id="139" name="Rectangle 138">
            <a:extLst>
              <a:ext uri="{FF2B5EF4-FFF2-40B4-BE49-F238E27FC236}">
                <a16:creationId xmlns:a16="http://schemas.microsoft.com/office/drawing/2014/main" id="{2083B088-4DEA-71D0-163E-C11DB06EC507}"/>
              </a:ext>
              <a:ext uri="{C183D7F6-B498-43B3-948B-1728B52AA6E4}">
                <adec:decorative xmlns:adec="http://schemas.microsoft.com/office/drawing/2017/decorative" val="1"/>
              </a:ext>
            </a:extLst>
          </p:cNvPr>
          <p:cNvSpPr/>
          <p:nvPr/>
        </p:nvSpPr>
        <p:spPr>
          <a:xfrm>
            <a:off x="2511679" y="4387550"/>
            <a:ext cx="1691574" cy="46786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Millennials are more likely than Gen Xers or Boomers+ to agree</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(60% vs. 48% and 52%)</a:t>
            </a:r>
          </a:p>
        </p:txBody>
      </p:sp>
      <p:sp>
        <p:nvSpPr>
          <p:cNvPr id="20" name="Title 19">
            <a:extLst>
              <a:ext uri="{FF2B5EF4-FFF2-40B4-BE49-F238E27FC236}">
                <a16:creationId xmlns:a16="http://schemas.microsoft.com/office/drawing/2014/main" id="{DBD4E999-B2D7-492F-A78E-6D31C81CBCDF}"/>
              </a:ext>
              <a:ext uri="{C183D7F6-B498-43B3-948B-1728B52AA6E4}">
                <adec:decorative xmlns:adec="http://schemas.microsoft.com/office/drawing/2017/decorative" val="1"/>
              </a:ext>
            </a:extLst>
          </p:cNvPr>
          <p:cNvSpPr txBox="1">
            <a:spLocks noGrp="1"/>
          </p:cNvSpPr>
          <p:nvPr>
            <p:ph type="title" idx="4294967295"/>
          </p:nvPr>
        </p:nvSpPr>
        <p:spPr>
          <a:xfrm>
            <a:off x="5211580" y="1026830"/>
            <a:ext cx="3222885"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chemeClr val="tx1"/>
                </a:solidFill>
                <a:effectLst/>
                <a:uLnTx/>
                <a:uFillTx/>
                <a:latin typeface="+mn-lt"/>
                <a:ea typeface="+mn-ea"/>
                <a:cs typeface="+mn-cs"/>
              </a:rPr>
              <a:t>Factors that Determine Maximum SS Benefit Someone Can Receive</a:t>
            </a:r>
          </a:p>
        </p:txBody>
      </p:sp>
      <p:pic>
        <p:nvPicPr>
          <p:cNvPr id="9" name="Picture 8" descr="Respondents were asked to select factors that determine the maximum Social Security benefit someone can receive.  Options provided were a mix of accurate and inaccurate choices that included:&#10;Work history (accurate)&#10;Age (accurate)&#10;Benefit start date (accurate)&#10;Marital status (accurate)&#10;Life expectancy (inaccurate)&#10;Family medical history (inaccurate)&#10;None of these (inaccurate)&#10;&#10;Only 7% of respondents correctly selected only the 4 accurate answers.">
            <a:extLst>
              <a:ext uri="{FF2B5EF4-FFF2-40B4-BE49-F238E27FC236}">
                <a16:creationId xmlns:a16="http://schemas.microsoft.com/office/drawing/2014/main" id="{469D869D-A417-E97B-6F7E-EB259882F8A9}"/>
              </a:ext>
            </a:extLst>
          </p:cNvPr>
          <p:cNvPicPr>
            <a:picLocks noChangeAspect="1"/>
          </p:cNvPicPr>
          <p:nvPr/>
        </p:nvPicPr>
        <p:blipFill>
          <a:blip r:embed="rId8"/>
          <a:stretch>
            <a:fillRect/>
          </a:stretch>
        </p:blipFill>
        <p:spPr>
          <a:xfrm>
            <a:off x="4601171" y="1527790"/>
            <a:ext cx="4445552" cy="3260072"/>
          </a:xfrm>
          <a:prstGeom prst="rect">
            <a:avLst/>
          </a:prstGeom>
        </p:spPr>
      </p:pic>
    </p:spTree>
    <p:extLst>
      <p:ext uri="{BB962C8B-B14F-4D97-AF65-F5344CB8AC3E}">
        <p14:creationId xmlns:p14="http://schemas.microsoft.com/office/powerpoint/2010/main" val="250493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cap="all" dirty="0"/>
              <a:t>Social Security Knowledge and Misconceptions</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Many Are Not Sure About Basic SS FRA Or Payment Details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Women are more likely to be unsure about FRA or payment details and Millennials and Gen Xers unsure of FRA for themselves</a:t>
            </a:r>
          </a:p>
        </p:txBody>
      </p:sp>
      <p:sp>
        <p:nvSpPr>
          <p:cNvPr id="8" name="TextBox 7">
            <a:extLst>
              <a:ext uri="{FF2B5EF4-FFF2-40B4-BE49-F238E27FC236}">
                <a16:creationId xmlns:a16="http://schemas.microsoft.com/office/drawing/2014/main" id="{9BEEF371-770B-4C88-9385-960113CAF8CD}"/>
              </a:ext>
              <a:ext uri="{C183D7F6-B498-43B3-948B-1728B52AA6E4}">
                <adec:decorative xmlns:adec="http://schemas.microsoft.com/office/drawing/2017/decorative" val="1"/>
              </a:ext>
            </a:extLst>
          </p:cNvPr>
          <p:cNvSpPr txBox="1"/>
          <p:nvPr/>
        </p:nvSpPr>
        <p:spPr>
          <a:xfrm>
            <a:off x="85239" y="1026830"/>
            <a:ext cx="2712202" cy="461665"/>
          </a:xfrm>
          <a:prstGeom prst="rect">
            <a:avLst/>
          </a:prstGeom>
          <a:noFill/>
        </p:spPr>
        <p:txBody>
          <a:bodyPr wrap="square" rtlCol="0">
            <a:spAutoFit/>
          </a:bodyPr>
          <a:lstStyle/>
          <a:p>
            <a:pPr algn="ctr"/>
            <a:r>
              <a:rPr lang="en-US" sz="1200" b="1" u="sng" dirty="0"/>
              <a:t>Age Believe You Are Eligible for Full Retirement Benefits</a:t>
            </a:r>
          </a:p>
        </p:txBody>
      </p:sp>
      <p:pic>
        <p:nvPicPr>
          <p:cNvPr id="6" name="Picture 5">
            <a:extLst>
              <a:ext uri="{FF2B5EF4-FFF2-40B4-BE49-F238E27FC236}">
                <a16:creationId xmlns:a16="http://schemas.microsoft.com/office/drawing/2014/main" id="{D36E27FE-E08E-3E88-3E4D-A6169268C5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6742" y="1514435"/>
            <a:ext cx="2805783" cy="3024324"/>
          </a:xfrm>
          <a:prstGeom prst="rect">
            <a:avLst/>
          </a:prstGeom>
        </p:spPr>
      </p:pic>
      <p:sp>
        <p:nvSpPr>
          <p:cNvPr id="29" name="Rectangle 28">
            <a:extLst>
              <a:ext uri="{FF2B5EF4-FFF2-40B4-BE49-F238E27FC236}">
                <a16:creationId xmlns:a16="http://schemas.microsoft.com/office/drawing/2014/main" id="{81DA0BB9-1643-2E5F-A7F0-05B719A1580A}"/>
              </a:ext>
              <a:ext uri="{C183D7F6-B498-43B3-948B-1728B52AA6E4}">
                <adec:decorative xmlns:adec="http://schemas.microsoft.com/office/drawing/2017/decorative" val="0"/>
              </a:ext>
            </a:extLst>
          </p:cNvPr>
          <p:cNvSpPr/>
          <p:nvPr/>
        </p:nvSpPr>
        <p:spPr>
          <a:xfrm>
            <a:off x="2923099" y="1667165"/>
            <a:ext cx="1408038" cy="772669"/>
          </a:xfrm>
          <a:prstGeom prst="rect">
            <a:avLst/>
          </a:prstGeom>
          <a:solidFill>
            <a:schemeClr val="bg1">
              <a:lumMod val="9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chemeClr val="tx1"/>
                </a:solidFill>
              </a:rPr>
              <a:t>Only </a:t>
            </a:r>
            <a:r>
              <a:rPr lang="en-US" sz="1000" b="1" dirty="0">
                <a:solidFill>
                  <a:schemeClr val="tx1"/>
                </a:solidFill>
              </a:rPr>
              <a:t>13%</a:t>
            </a:r>
            <a:r>
              <a:rPr lang="en-US" sz="1000" dirty="0">
                <a:solidFill>
                  <a:schemeClr val="tx1"/>
                </a:solidFill>
              </a:rPr>
              <a:t> of adults correctly guess their FRA based on their year of birth</a:t>
            </a:r>
            <a:endParaRPr lang="en-US" sz="700" dirty="0">
              <a:solidFill>
                <a:schemeClr val="tx1"/>
              </a:solidFill>
            </a:endParaRPr>
          </a:p>
        </p:txBody>
      </p:sp>
      <p:sp>
        <p:nvSpPr>
          <p:cNvPr id="21" name="Rectangle 20">
            <a:extLst>
              <a:ext uri="{FF2B5EF4-FFF2-40B4-BE49-F238E27FC236}">
                <a16:creationId xmlns:a16="http://schemas.microsoft.com/office/drawing/2014/main" id="{F6179321-2F37-4B47-B726-933F3E21E4DA}"/>
              </a:ext>
              <a:ext uri="{C183D7F6-B498-43B3-948B-1728B52AA6E4}">
                <adec:decorative xmlns:adec="http://schemas.microsoft.com/office/drawing/2017/decorative" val="0"/>
              </a:ext>
            </a:extLst>
          </p:cNvPr>
          <p:cNvSpPr/>
          <p:nvPr/>
        </p:nvSpPr>
        <p:spPr>
          <a:xfrm>
            <a:off x="2921243" y="2429720"/>
            <a:ext cx="1408038" cy="1597345"/>
          </a:xfrm>
          <a:prstGeom prst="rect">
            <a:avLst/>
          </a:prstGeom>
          <a:solidFill>
            <a:schemeClr val="bg1">
              <a:lumMod val="9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1"/>
                </a:solidFill>
              </a:rPr>
              <a:t>54%</a:t>
            </a:r>
            <a:r>
              <a:rPr lang="en-US" sz="1000" dirty="0">
                <a:solidFill>
                  <a:schemeClr val="tx1"/>
                </a:solidFill>
              </a:rPr>
              <a:t> correctly answered that some of their benefits may be withheld if they’re still working before their full retirement age (FRA), between ages 66 and 67 depending on their year of birth</a:t>
            </a:r>
            <a:endParaRPr lang="en-US" sz="700" dirty="0">
              <a:solidFill>
                <a:schemeClr val="tx1"/>
              </a:solidFill>
            </a:endParaRPr>
          </a:p>
        </p:txBody>
      </p:sp>
      <p:sp>
        <p:nvSpPr>
          <p:cNvPr id="52" name="Rectangle 51">
            <a:extLst>
              <a:ext uri="{FF2B5EF4-FFF2-40B4-BE49-F238E27FC236}">
                <a16:creationId xmlns:a16="http://schemas.microsoft.com/office/drawing/2014/main" id="{F691F698-71FF-44A7-9437-EB1957C775EF}"/>
              </a:ext>
              <a:ext uri="{C183D7F6-B498-43B3-948B-1728B52AA6E4}">
                <adec:decorative xmlns:adec="http://schemas.microsoft.com/office/drawing/2017/decorative" val="1"/>
              </a:ext>
            </a:extLst>
          </p:cNvPr>
          <p:cNvSpPr/>
          <p:nvPr/>
        </p:nvSpPr>
        <p:spPr>
          <a:xfrm>
            <a:off x="300512" y="4450441"/>
            <a:ext cx="2496929" cy="423011"/>
          </a:xfrm>
          <a:prstGeom prst="rect">
            <a:avLst/>
          </a:prstGeom>
          <a:solidFill>
            <a:schemeClr val="bg1">
              <a:lumMod val="9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000" dirty="0">
              <a:solidFill>
                <a:schemeClr val="tx1"/>
              </a:solidFill>
            </a:endParaRPr>
          </a:p>
        </p:txBody>
      </p:sp>
      <p:pic>
        <p:nvPicPr>
          <p:cNvPr id="31" name="Graphic 30">
            <a:extLst>
              <a:ext uri="{FF2B5EF4-FFF2-40B4-BE49-F238E27FC236}">
                <a16:creationId xmlns:a16="http://schemas.microsoft.com/office/drawing/2014/main" id="{DFD73794-83FD-DB27-84C8-68514907245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7790" y="4476381"/>
            <a:ext cx="371130" cy="371130"/>
          </a:xfrm>
          <a:prstGeom prst="rect">
            <a:avLst/>
          </a:prstGeom>
        </p:spPr>
      </p:pic>
      <p:sp>
        <p:nvSpPr>
          <p:cNvPr id="32" name="Rectangle 31">
            <a:extLst>
              <a:ext uri="{FF2B5EF4-FFF2-40B4-BE49-F238E27FC236}">
                <a16:creationId xmlns:a16="http://schemas.microsoft.com/office/drawing/2014/main" id="{FB08F4F2-3ADB-657F-31B3-7C077E1CF971}"/>
              </a:ext>
              <a:ext uri="{C183D7F6-B498-43B3-948B-1728B52AA6E4}">
                <adec:decorative xmlns:adec="http://schemas.microsoft.com/office/drawing/2017/decorative" val="1"/>
              </a:ext>
            </a:extLst>
          </p:cNvPr>
          <p:cNvSpPr/>
          <p:nvPr/>
        </p:nvSpPr>
        <p:spPr>
          <a:xfrm>
            <a:off x="780183" y="4487106"/>
            <a:ext cx="1932020" cy="365144"/>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Women are more likely than men to say they don’t know (50% vs. 34%)</a:t>
            </a:r>
          </a:p>
        </p:txBody>
      </p:sp>
      <p:cxnSp>
        <p:nvCxnSpPr>
          <p:cNvPr id="59" name="Straight Connector 58">
            <a:extLst>
              <a:ext uri="{FF2B5EF4-FFF2-40B4-BE49-F238E27FC236}">
                <a16:creationId xmlns:a16="http://schemas.microsoft.com/office/drawing/2014/main" id="{514BD835-F596-2E02-53FE-05AF3EB5F60C}"/>
              </a:ext>
              <a:ext uri="{C183D7F6-B498-43B3-948B-1728B52AA6E4}">
                <adec:decorative xmlns:adec="http://schemas.microsoft.com/office/drawing/2017/decorative" val="1"/>
              </a:ext>
            </a:extLst>
          </p:cNvPr>
          <p:cNvCxnSpPr>
            <a:cxnSpLocks/>
          </p:cNvCxnSpPr>
          <p:nvPr/>
        </p:nvCxnSpPr>
        <p:spPr>
          <a:xfrm flipV="1">
            <a:off x="4362179" y="1084656"/>
            <a:ext cx="0" cy="3898049"/>
          </a:xfrm>
          <a:prstGeom prst="line">
            <a:avLst/>
          </a:prstGeom>
          <a:ln w="9525">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E7D8A50-8325-49E5-B1E2-B92E24F780E9}"/>
              </a:ext>
              <a:ext uri="{C183D7F6-B498-43B3-948B-1728B52AA6E4}">
                <adec:decorative xmlns:adec="http://schemas.microsoft.com/office/drawing/2017/decorative" val="1"/>
              </a:ext>
            </a:extLst>
          </p:cNvPr>
          <p:cNvSpPr txBox="1"/>
          <p:nvPr/>
        </p:nvSpPr>
        <p:spPr>
          <a:xfrm>
            <a:off x="4416898" y="1026830"/>
            <a:ext cx="2656387" cy="461665"/>
          </a:xfrm>
          <a:prstGeom prst="rect">
            <a:avLst/>
          </a:prstGeom>
          <a:noFill/>
        </p:spPr>
        <p:txBody>
          <a:bodyPr wrap="square" rtlCol="0">
            <a:spAutoFit/>
          </a:bodyPr>
          <a:lstStyle/>
          <a:p>
            <a:pPr algn="ctr"/>
            <a:r>
              <a:rPr lang="en-US" sz="1200" b="1" u="sng" dirty="0"/>
              <a:t>Percent of Income Is or Will be Replaced in Retirement by SS</a:t>
            </a:r>
          </a:p>
        </p:txBody>
      </p:sp>
      <p:sp>
        <p:nvSpPr>
          <p:cNvPr id="42" name="TextBox 41">
            <a:extLst>
              <a:ext uri="{FF2B5EF4-FFF2-40B4-BE49-F238E27FC236}">
                <a16:creationId xmlns:a16="http://schemas.microsoft.com/office/drawing/2014/main" id="{6480174C-9CE3-46FD-BC54-40927D969DE6}"/>
              </a:ext>
              <a:ext uri="{C183D7F6-B498-43B3-948B-1728B52AA6E4}">
                <adec:decorative xmlns:adec="http://schemas.microsoft.com/office/drawing/2017/decorative" val="1"/>
              </a:ext>
            </a:extLst>
          </p:cNvPr>
          <p:cNvSpPr txBox="1"/>
          <p:nvPr/>
        </p:nvSpPr>
        <p:spPr>
          <a:xfrm>
            <a:off x="4568794" y="1420391"/>
            <a:ext cx="1673607" cy="246221"/>
          </a:xfrm>
          <a:prstGeom prst="rect">
            <a:avLst/>
          </a:prstGeom>
          <a:noFill/>
        </p:spPr>
        <p:txBody>
          <a:bodyPr wrap="square" rtlCol="0">
            <a:spAutoFit/>
          </a:bodyPr>
          <a:lstStyle/>
          <a:p>
            <a:r>
              <a:rPr lang="en-US" sz="1000" i="1" dirty="0"/>
              <a:t>% “Don’t know / Not sure”</a:t>
            </a:r>
            <a:endParaRPr lang="en-US" sz="700" i="1" dirty="0"/>
          </a:p>
        </p:txBody>
      </p:sp>
      <p:pic>
        <p:nvPicPr>
          <p:cNvPr id="9" name="Picture 8" descr="When asked about the percentage of income Social Security benefits replace, about 40% of men and 58% of women responded they did not know.">
            <a:extLst>
              <a:ext uri="{FF2B5EF4-FFF2-40B4-BE49-F238E27FC236}">
                <a16:creationId xmlns:a16="http://schemas.microsoft.com/office/drawing/2014/main" id="{308BB75C-F616-1193-11C5-17ECE62D97C9}"/>
              </a:ext>
            </a:extLst>
          </p:cNvPr>
          <p:cNvPicPr>
            <a:picLocks noChangeAspect="1"/>
          </p:cNvPicPr>
          <p:nvPr/>
        </p:nvPicPr>
        <p:blipFill>
          <a:blip r:embed="rId6"/>
          <a:stretch>
            <a:fillRect/>
          </a:stretch>
        </p:blipFill>
        <p:spPr>
          <a:xfrm>
            <a:off x="4469151" y="1613517"/>
            <a:ext cx="2609833" cy="1000436"/>
          </a:xfrm>
          <a:prstGeom prst="rect">
            <a:avLst/>
          </a:prstGeom>
        </p:spPr>
      </p:pic>
      <p:sp>
        <p:nvSpPr>
          <p:cNvPr id="55" name="Rectangle 54">
            <a:extLst>
              <a:ext uri="{FF2B5EF4-FFF2-40B4-BE49-F238E27FC236}">
                <a16:creationId xmlns:a16="http://schemas.microsoft.com/office/drawing/2014/main" id="{61BC007E-514D-B1F9-B7B2-77F6718125C7}"/>
              </a:ext>
              <a:ext uri="{C183D7F6-B498-43B3-948B-1728B52AA6E4}">
                <adec:decorative xmlns:adec="http://schemas.microsoft.com/office/drawing/2017/decorative" val="1"/>
              </a:ext>
            </a:extLst>
          </p:cNvPr>
          <p:cNvSpPr/>
          <p:nvPr/>
        </p:nvSpPr>
        <p:spPr>
          <a:xfrm>
            <a:off x="7161875" y="1462261"/>
            <a:ext cx="1454991" cy="1055426"/>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7" name="Graphic 56">
            <a:extLst>
              <a:ext uri="{FF2B5EF4-FFF2-40B4-BE49-F238E27FC236}">
                <a16:creationId xmlns:a16="http://schemas.microsoft.com/office/drawing/2014/main" id="{7673B838-ED22-DB2E-6CD4-2A4DEE1ABB8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88071" y="1780742"/>
            <a:ext cx="457200" cy="457200"/>
          </a:xfrm>
          <a:prstGeom prst="rect">
            <a:avLst/>
          </a:prstGeom>
        </p:spPr>
      </p:pic>
      <p:sp>
        <p:nvSpPr>
          <p:cNvPr id="56" name="Rectangle 55">
            <a:extLst>
              <a:ext uri="{FF2B5EF4-FFF2-40B4-BE49-F238E27FC236}">
                <a16:creationId xmlns:a16="http://schemas.microsoft.com/office/drawing/2014/main" id="{4ED9EC4C-403E-AF3B-1B34-91CCA079C228}"/>
              </a:ext>
              <a:ext uri="{C183D7F6-B498-43B3-948B-1728B52AA6E4}">
                <adec:decorative xmlns:adec="http://schemas.microsoft.com/office/drawing/2017/decorative" val="1"/>
              </a:ext>
            </a:extLst>
          </p:cNvPr>
          <p:cNvSpPr/>
          <p:nvPr/>
        </p:nvSpPr>
        <p:spPr>
          <a:xfrm>
            <a:off x="7645272" y="1526865"/>
            <a:ext cx="863140" cy="935414"/>
          </a:xfrm>
          <a:prstGeom prst="rect">
            <a:avLst/>
          </a:prstGeom>
          <a:noFill/>
          <a:ln w="12700" cap="flat" cmpd="sng" algn="ctr">
            <a:solidFill>
              <a:srgbClr val="0047BB"/>
            </a:solidFill>
            <a:prstDash val="solid"/>
          </a:ln>
          <a:effectLst/>
        </p:spPr>
        <p:txBody>
          <a:bodyPr lIns="91440" tIns="45720" rIns="91440" bIns="45720" rtlCol="0" anchor="ctr"/>
          <a:lstStyle/>
          <a:p>
            <a:pPr algn="ctr" defTabSz="609585">
              <a:defRPr/>
            </a:pPr>
            <a:r>
              <a:rPr lang="en-US" sz="800" kern="0" dirty="0">
                <a:latin typeface="Arial"/>
              </a:rPr>
              <a:t>Compared to 2021, fewer are not sure, but still almost half are not sure (49% vs. 54% in 2021) </a:t>
            </a:r>
            <a:endParaRPr lang="en-US" sz="800" kern="0" dirty="0">
              <a:latin typeface="Arial"/>
              <a:cs typeface="Arial"/>
            </a:endParaRPr>
          </a:p>
        </p:txBody>
      </p:sp>
      <p:cxnSp>
        <p:nvCxnSpPr>
          <p:cNvPr id="58" name="Straight Connector 57">
            <a:extLst>
              <a:ext uri="{FF2B5EF4-FFF2-40B4-BE49-F238E27FC236}">
                <a16:creationId xmlns:a16="http://schemas.microsoft.com/office/drawing/2014/main" id="{2D43936D-1C55-9D2B-F2E6-96BF775DD082}"/>
              </a:ext>
              <a:ext uri="{C183D7F6-B498-43B3-948B-1728B52AA6E4}">
                <adec:decorative xmlns:adec="http://schemas.microsoft.com/office/drawing/2017/decorative" val="1"/>
              </a:ext>
            </a:extLst>
          </p:cNvPr>
          <p:cNvCxnSpPr>
            <a:cxnSpLocks/>
          </p:cNvCxnSpPr>
          <p:nvPr/>
        </p:nvCxnSpPr>
        <p:spPr>
          <a:xfrm>
            <a:off x="4423386" y="2745881"/>
            <a:ext cx="4325407" cy="0"/>
          </a:xfrm>
          <a:prstGeom prst="line">
            <a:avLst/>
          </a:prstGeom>
          <a:ln w="9525">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C43B40AF-3951-470E-9286-F334BF2FA766}"/>
              </a:ext>
              <a:ext uri="{C183D7F6-B498-43B3-948B-1728B52AA6E4}">
                <adec:decorative xmlns:adec="http://schemas.microsoft.com/office/drawing/2017/decorative" val="1"/>
              </a:ext>
            </a:extLst>
          </p:cNvPr>
          <p:cNvSpPr txBox="1"/>
          <p:nvPr/>
        </p:nvSpPr>
        <p:spPr>
          <a:xfrm>
            <a:off x="4093514" y="2974077"/>
            <a:ext cx="3222885" cy="615552"/>
          </a:xfrm>
          <a:prstGeom prst="rect">
            <a:avLst/>
          </a:prstGeom>
          <a:noFill/>
        </p:spPr>
        <p:txBody>
          <a:bodyPr wrap="square" rtlCol="0">
            <a:spAutoFit/>
          </a:bodyPr>
          <a:lstStyle/>
          <a:p>
            <a:pPr algn="ctr"/>
            <a:r>
              <a:rPr lang="en-US" sz="1200" b="1" u="sng" dirty="0"/>
              <a:t>How Much Monthly SS Payment is Expected to Be</a:t>
            </a:r>
          </a:p>
          <a:p>
            <a:pPr algn="ctr"/>
            <a:r>
              <a:rPr lang="en-US" sz="1000" i="1" dirty="0"/>
              <a:t>% “Not sure” among those not receiving SS</a:t>
            </a:r>
          </a:p>
        </p:txBody>
      </p:sp>
      <p:pic>
        <p:nvPicPr>
          <p:cNvPr id="11" name="Picture 10" descr="When respondents were asked how much they expected their monthly Social Security payment to be, 33% of men and 56% of females said they weren't sure.">
            <a:extLst>
              <a:ext uri="{FF2B5EF4-FFF2-40B4-BE49-F238E27FC236}">
                <a16:creationId xmlns:a16="http://schemas.microsoft.com/office/drawing/2014/main" id="{CE2FA085-2669-94DF-5994-9F8A81587969}"/>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4463528" y="3524287"/>
            <a:ext cx="2587229" cy="1061608"/>
          </a:xfrm>
          <a:prstGeom prst="rect">
            <a:avLst/>
          </a:prstGeom>
        </p:spPr>
      </p:pic>
      <p:sp>
        <p:nvSpPr>
          <p:cNvPr id="34" name="Rectangle 33">
            <a:extLst>
              <a:ext uri="{FF2B5EF4-FFF2-40B4-BE49-F238E27FC236}">
                <a16:creationId xmlns:a16="http://schemas.microsoft.com/office/drawing/2014/main" id="{ED454FFF-18ED-6461-AB32-5D8EAD33B186}"/>
              </a:ext>
              <a:ext uri="{C183D7F6-B498-43B3-948B-1728B52AA6E4}">
                <adec:decorative xmlns:adec="http://schemas.microsoft.com/office/drawing/2017/decorative" val="1"/>
              </a:ext>
            </a:extLst>
          </p:cNvPr>
          <p:cNvSpPr/>
          <p:nvPr/>
        </p:nvSpPr>
        <p:spPr>
          <a:xfrm>
            <a:off x="7161926" y="2849055"/>
            <a:ext cx="1454939" cy="2024398"/>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A936EEEE-6ED6-8FDC-B08D-227F7C23089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5394" y="3038777"/>
            <a:ext cx="371130" cy="371130"/>
          </a:xfrm>
          <a:prstGeom prst="rect">
            <a:avLst/>
          </a:prstGeom>
        </p:spPr>
      </p:pic>
      <p:sp>
        <p:nvSpPr>
          <p:cNvPr id="47" name="Rectangle 46">
            <a:extLst>
              <a:ext uri="{FF2B5EF4-FFF2-40B4-BE49-F238E27FC236}">
                <a16:creationId xmlns:a16="http://schemas.microsoft.com/office/drawing/2014/main" id="{B2A74E29-9E03-8E3A-B3AE-E6797594A47D}"/>
              </a:ext>
              <a:ext uri="{C183D7F6-B498-43B3-948B-1728B52AA6E4}">
                <adec:decorative xmlns:adec="http://schemas.microsoft.com/office/drawing/2017/decorative" val="1"/>
              </a:ext>
            </a:extLst>
          </p:cNvPr>
          <p:cNvSpPr/>
          <p:nvPr/>
        </p:nvSpPr>
        <p:spPr>
          <a:xfrm>
            <a:off x="7760771" y="2918660"/>
            <a:ext cx="747694" cy="615552"/>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Women are more likely than men to not be sure</a:t>
            </a:r>
          </a:p>
        </p:txBody>
      </p:sp>
      <p:pic>
        <p:nvPicPr>
          <p:cNvPr id="49" name="Graphic 48">
            <a:extLst>
              <a:ext uri="{FF2B5EF4-FFF2-40B4-BE49-F238E27FC236}">
                <a16:creationId xmlns:a16="http://schemas.microsoft.com/office/drawing/2014/main" id="{3B8724D9-DF37-ED85-2AFD-56FB0CAEF745}"/>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12359" y="3930899"/>
            <a:ext cx="457200" cy="457200"/>
          </a:xfrm>
          <a:prstGeom prst="rect">
            <a:avLst/>
          </a:prstGeom>
        </p:spPr>
      </p:pic>
      <p:sp>
        <p:nvSpPr>
          <p:cNvPr id="48" name="Rectangle 47">
            <a:extLst>
              <a:ext uri="{FF2B5EF4-FFF2-40B4-BE49-F238E27FC236}">
                <a16:creationId xmlns:a16="http://schemas.microsoft.com/office/drawing/2014/main" id="{2A5D0806-69C8-B286-4309-D5433A73A26D}"/>
              </a:ext>
              <a:ext uri="{C183D7F6-B498-43B3-948B-1728B52AA6E4}">
                <adec:decorative xmlns:adec="http://schemas.microsoft.com/office/drawing/2017/decorative" val="1"/>
              </a:ext>
            </a:extLst>
          </p:cNvPr>
          <p:cNvSpPr/>
          <p:nvPr/>
        </p:nvSpPr>
        <p:spPr>
          <a:xfrm>
            <a:off x="7760771" y="3594038"/>
            <a:ext cx="739875" cy="1191131"/>
          </a:xfrm>
          <a:prstGeom prst="rect">
            <a:avLst/>
          </a:prstGeom>
          <a:noFill/>
          <a:ln w="12700" cap="flat" cmpd="sng" algn="ctr">
            <a:solidFill>
              <a:srgbClr val="0047BB"/>
            </a:solidFill>
            <a:prstDash val="solid"/>
          </a:ln>
          <a:effectLst/>
        </p:spPr>
        <p:txBody>
          <a:bodyPr lIns="91440" tIns="45720" rIns="91440" bIns="45720" rtlCol="0" anchor="ctr"/>
          <a:lstStyle/>
          <a:p>
            <a:pPr algn="ctr" defTabSz="609585">
              <a:defRPr/>
            </a:pPr>
            <a:r>
              <a:rPr lang="en-US" sz="800" kern="0" dirty="0">
                <a:latin typeface="Arial"/>
              </a:rPr>
              <a:t>Compared to 2021, fewer are not sure, but still more than 2 in 5 (44% vs. 51% in 2021) </a:t>
            </a:r>
            <a:endParaRPr lang="en-US" sz="800" kern="0" dirty="0">
              <a:latin typeface="Arial"/>
              <a:cs typeface="Arial"/>
            </a:endParaRPr>
          </a:p>
        </p:txBody>
      </p:sp>
    </p:spTree>
    <p:extLst>
      <p:ext uri="{BB962C8B-B14F-4D97-AF65-F5344CB8AC3E}">
        <p14:creationId xmlns:p14="http://schemas.microsoft.com/office/powerpoint/2010/main" val="2572123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cap="all" dirty="0"/>
              <a:t>Social Security Knowledge and Misconceptions</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a:xfrm>
            <a:off x="133086" y="388620"/>
            <a:ext cx="8877828" cy="325304"/>
          </a:xfrm>
        </p:spPr>
        <p:txBody>
          <a:bodyPr/>
          <a:lstStyle/>
          <a:p>
            <a:r>
              <a:rPr lang="en-US" dirty="0"/>
              <a:t>Large Knowledge Gaps Exist On General SS Topics </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Taxes, protection against inflation, and enrollment details have the lowest knowledge levels among the general SS topics tested</a:t>
            </a:r>
          </a:p>
        </p:txBody>
      </p:sp>
      <p:sp>
        <p:nvSpPr>
          <p:cNvPr id="6" name="TextBox 5">
            <a:extLst>
              <a:ext uri="{FF2B5EF4-FFF2-40B4-BE49-F238E27FC236}">
                <a16:creationId xmlns:a16="http://schemas.microsoft.com/office/drawing/2014/main" id="{A25E0A6B-81D5-4674-A65A-F45559F97468}"/>
              </a:ext>
              <a:ext uri="{C183D7F6-B498-43B3-948B-1728B52AA6E4}">
                <adec:decorative xmlns:adec="http://schemas.microsoft.com/office/drawing/2017/decorative" val="1"/>
              </a:ext>
            </a:extLst>
          </p:cNvPr>
          <p:cNvSpPr txBox="1"/>
          <p:nvPr/>
        </p:nvSpPr>
        <p:spPr>
          <a:xfrm>
            <a:off x="1" y="1003971"/>
            <a:ext cx="9143999" cy="438582"/>
          </a:xfrm>
          <a:prstGeom prst="rect">
            <a:avLst/>
          </a:prstGeom>
          <a:noFill/>
        </p:spPr>
        <p:txBody>
          <a:bodyPr wrap="square" rtlCol="0">
            <a:spAutoFit/>
          </a:bodyPr>
          <a:lstStyle/>
          <a:p>
            <a:pPr algn="ctr"/>
            <a:r>
              <a:rPr lang="en-US" sz="1200" b="1" u="sng" dirty="0"/>
              <a:t>Knowledge Testing Specific Statements About  General SS Topics</a:t>
            </a:r>
            <a:endParaRPr lang="en-US" sz="1200" dirty="0"/>
          </a:p>
          <a:p>
            <a:pPr algn="ctr"/>
            <a:r>
              <a:rPr lang="en-US" sz="1050" i="1" dirty="0"/>
              <a:t>% correct</a:t>
            </a:r>
            <a:endParaRPr lang="en-US" sz="1200" i="1" dirty="0"/>
          </a:p>
        </p:txBody>
      </p:sp>
      <p:pic>
        <p:nvPicPr>
          <p:cNvPr id="7" name="Picture 6" descr="We asked 14 true/false questions to assess what people thought they knew about Social Security compared to what they really know.&#10;&#10;People seem to have a higher knowledge about:&#10;Paying taxes on benefits.&#10;Medicare premiums being deducted from Social Security.&#10;Benefits being capped for high-income earners.&#10;Benefits may be withheld if you're working and trying to collect benefits prior to full retirement age.&#10;Claiming benefits early leading to permanently-reduced benefits.&#10;&#10;People had a moderate knowledge about:&#10;Social Security providing guaranteed income for life.&#10;Social Security benefits are tax free.&#10;That Social Security benefits are based on the highest 35 years of taxed earnings.&#10;That Medicare deductions from benefits are higher for higher-income beneficiaries.&#10;Respondents had a lower knowledge level about topics like:&#10;Being able to sign up for Medicare before beginning Social Security.&#10;That there's a cap on the level of wages taxed for Social Security.&#10;That you can undo a filing decision within the first 12 months of filing.&#10;And that Social Security benefits are adjusted annually for inflation.">
            <a:extLst>
              <a:ext uri="{FF2B5EF4-FFF2-40B4-BE49-F238E27FC236}">
                <a16:creationId xmlns:a16="http://schemas.microsoft.com/office/drawing/2014/main" id="{382368C4-4ECD-C096-E4BE-5D4B0FE2A414}"/>
              </a:ext>
            </a:extLst>
          </p:cNvPr>
          <p:cNvPicPr>
            <a:picLocks noChangeAspect="1"/>
          </p:cNvPicPr>
          <p:nvPr/>
        </p:nvPicPr>
        <p:blipFill>
          <a:blip r:embed="rId3"/>
          <a:stretch>
            <a:fillRect/>
          </a:stretch>
        </p:blipFill>
        <p:spPr>
          <a:xfrm>
            <a:off x="183531" y="1448996"/>
            <a:ext cx="5939191" cy="3495313"/>
          </a:xfrm>
          <a:prstGeom prst="rect">
            <a:avLst/>
          </a:prstGeom>
        </p:spPr>
      </p:pic>
      <p:sp>
        <p:nvSpPr>
          <p:cNvPr id="27" name="TextBox 26">
            <a:extLst>
              <a:ext uri="{FF2B5EF4-FFF2-40B4-BE49-F238E27FC236}">
                <a16:creationId xmlns:a16="http://schemas.microsoft.com/office/drawing/2014/main" id="{99C78FB1-72B7-4B99-1EAE-724FD65AB7DF}"/>
              </a:ext>
              <a:ext uri="{C183D7F6-B498-43B3-948B-1728B52AA6E4}">
                <adec:decorative xmlns:adec="http://schemas.microsoft.com/office/drawing/2017/decorative" val="1"/>
              </a:ext>
            </a:extLst>
          </p:cNvPr>
          <p:cNvSpPr txBox="1"/>
          <p:nvPr/>
        </p:nvSpPr>
        <p:spPr>
          <a:xfrm>
            <a:off x="6621871" y="1573908"/>
            <a:ext cx="1882472" cy="215444"/>
          </a:xfrm>
          <a:prstGeom prst="rect">
            <a:avLst/>
          </a:prstGeom>
          <a:noFill/>
        </p:spPr>
        <p:txBody>
          <a:bodyPr wrap="square" rtlCol="0">
            <a:spAutoFit/>
          </a:bodyPr>
          <a:lstStyle/>
          <a:p>
            <a:r>
              <a:rPr lang="en-US" sz="800" b="1" dirty="0">
                <a:solidFill>
                  <a:schemeClr val="accent1"/>
                </a:solidFill>
              </a:rPr>
              <a:t>Higher knowledge topics (50%+)</a:t>
            </a:r>
          </a:p>
        </p:txBody>
      </p:sp>
      <p:sp>
        <p:nvSpPr>
          <p:cNvPr id="28" name="TextBox 27">
            <a:extLst>
              <a:ext uri="{FF2B5EF4-FFF2-40B4-BE49-F238E27FC236}">
                <a16:creationId xmlns:a16="http://schemas.microsoft.com/office/drawing/2014/main" id="{F952849C-11A4-8A9E-3C5A-FA8FA95F2C59}"/>
              </a:ext>
              <a:ext uri="{C183D7F6-B498-43B3-948B-1728B52AA6E4}">
                <adec:decorative xmlns:adec="http://schemas.microsoft.com/office/drawing/2017/decorative" val="1"/>
              </a:ext>
            </a:extLst>
          </p:cNvPr>
          <p:cNvSpPr txBox="1"/>
          <p:nvPr/>
        </p:nvSpPr>
        <p:spPr>
          <a:xfrm>
            <a:off x="6621871" y="1716658"/>
            <a:ext cx="2158562" cy="215444"/>
          </a:xfrm>
          <a:prstGeom prst="rect">
            <a:avLst/>
          </a:prstGeom>
          <a:noFill/>
        </p:spPr>
        <p:txBody>
          <a:bodyPr wrap="square" rtlCol="0">
            <a:spAutoFit/>
          </a:bodyPr>
          <a:lstStyle/>
          <a:p>
            <a:r>
              <a:rPr lang="en-US" sz="800" b="1" dirty="0">
                <a:solidFill>
                  <a:schemeClr val="accent5"/>
                </a:solidFill>
              </a:rPr>
              <a:t>Moderate knowledge topics (35%-49%)</a:t>
            </a:r>
          </a:p>
        </p:txBody>
      </p:sp>
      <p:sp>
        <p:nvSpPr>
          <p:cNvPr id="29" name="TextBox 28">
            <a:extLst>
              <a:ext uri="{FF2B5EF4-FFF2-40B4-BE49-F238E27FC236}">
                <a16:creationId xmlns:a16="http://schemas.microsoft.com/office/drawing/2014/main" id="{9272EEE5-2451-AE16-62B8-5B3571BA80AE}"/>
              </a:ext>
              <a:ext uri="{C183D7F6-B498-43B3-948B-1728B52AA6E4}">
                <adec:decorative xmlns:adec="http://schemas.microsoft.com/office/drawing/2017/decorative" val="1"/>
              </a:ext>
            </a:extLst>
          </p:cNvPr>
          <p:cNvSpPr txBox="1"/>
          <p:nvPr/>
        </p:nvSpPr>
        <p:spPr>
          <a:xfrm>
            <a:off x="6621871" y="1859408"/>
            <a:ext cx="2276767" cy="215444"/>
          </a:xfrm>
          <a:prstGeom prst="rect">
            <a:avLst/>
          </a:prstGeom>
          <a:noFill/>
        </p:spPr>
        <p:txBody>
          <a:bodyPr wrap="square" rtlCol="0">
            <a:spAutoFit/>
          </a:bodyPr>
          <a:lstStyle/>
          <a:p>
            <a:r>
              <a:rPr lang="en-US" sz="800" b="1" dirty="0">
                <a:solidFill>
                  <a:schemeClr val="accent6"/>
                </a:solidFill>
              </a:rPr>
              <a:t>Lowest knowledge topics (&lt;35%)</a:t>
            </a:r>
          </a:p>
        </p:txBody>
      </p:sp>
      <p:sp>
        <p:nvSpPr>
          <p:cNvPr id="12" name="Rectangle 11">
            <a:extLst>
              <a:ext uri="{FF2B5EF4-FFF2-40B4-BE49-F238E27FC236}">
                <a16:creationId xmlns:a16="http://schemas.microsoft.com/office/drawing/2014/main" id="{EED6FCF5-5FF4-4E39-AEE6-50FB5CEA7B6A}"/>
              </a:ext>
              <a:ext uri="{C183D7F6-B498-43B3-948B-1728B52AA6E4}">
                <adec:decorative xmlns:adec="http://schemas.microsoft.com/office/drawing/2017/decorative" val="1"/>
              </a:ext>
            </a:extLst>
          </p:cNvPr>
          <p:cNvSpPr/>
          <p:nvPr/>
        </p:nvSpPr>
        <p:spPr>
          <a:xfrm>
            <a:off x="6619092" y="2248359"/>
            <a:ext cx="2037049" cy="2277146"/>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09384A84-433E-47E3-88DC-B9B22F3FC0F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0497" y="2506420"/>
            <a:ext cx="371130" cy="371130"/>
          </a:xfrm>
          <a:prstGeom prst="rect">
            <a:avLst/>
          </a:prstGeom>
        </p:spPr>
      </p:pic>
      <p:sp>
        <p:nvSpPr>
          <p:cNvPr id="17" name="Rectangle 16">
            <a:extLst>
              <a:ext uri="{FF2B5EF4-FFF2-40B4-BE49-F238E27FC236}">
                <a16:creationId xmlns:a16="http://schemas.microsoft.com/office/drawing/2014/main" id="{90D26595-C491-437C-9E6B-8459603B145C}"/>
              </a:ext>
              <a:ext uri="{C183D7F6-B498-43B3-948B-1728B52AA6E4}">
                <adec:decorative xmlns:adec="http://schemas.microsoft.com/office/drawing/2017/decorative" val="1"/>
              </a:ext>
            </a:extLst>
          </p:cNvPr>
          <p:cNvSpPr/>
          <p:nvPr/>
        </p:nvSpPr>
        <p:spPr>
          <a:xfrm>
            <a:off x="7140727" y="2304441"/>
            <a:ext cx="1388404" cy="882812"/>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In many cases, Boomers+ are more likely than Millennials and Gen Xers to provide the correct answer in the higher knowledge topics</a:t>
            </a:r>
          </a:p>
        </p:txBody>
      </p:sp>
      <p:pic>
        <p:nvPicPr>
          <p:cNvPr id="21" name="Graphic 20">
            <a:extLst>
              <a:ext uri="{FF2B5EF4-FFF2-40B4-BE49-F238E27FC236}">
                <a16:creationId xmlns:a16="http://schemas.microsoft.com/office/drawing/2014/main" id="{CD3CB92A-3CE3-4543-8651-E9E0DC05609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90497" y="3537387"/>
            <a:ext cx="371130" cy="371130"/>
          </a:xfrm>
          <a:prstGeom prst="rect">
            <a:avLst/>
          </a:prstGeom>
        </p:spPr>
      </p:pic>
      <p:sp>
        <p:nvSpPr>
          <p:cNvPr id="20" name="Rectangle 19">
            <a:extLst>
              <a:ext uri="{FF2B5EF4-FFF2-40B4-BE49-F238E27FC236}">
                <a16:creationId xmlns:a16="http://schemas.microsoft.com/office/drawing/2014/main" id="{45E59BCB-29FD-409F-9183-2E7A1BE714DE}"/>
              </a:ext>
              <a:ext uri="{C183D7F6-B498-43B3-948B-1728B52AA6E4}">
                <adec:decorative xmlns:adec="http://schemas.microsoft.com/office/drawing/2017/decorative" val="1"/>
              </a:ext>
            </a:extLst>
          </p:cNvPr>
          <p:cNvSpPr/>
          <p:nvPr/>
        </p:nvSpPr>
        <p:spPr>
          <a:xfrm>
            <a:off x="7140828" y="3250124"/>
            <a:ext cx="1388404" cy="1193245"/>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Overall, those currently receiving SS are more likely than those who don’t to correctly answer the statements for the higher knowledge topics</a:t>
            </a:r>
          </a:p>
        </p:txBody>
      </p:sp>
    </p:spTree>
    <p:extLst>
      <p:ext uri="{BB962C8B-B14F-4D97-AF65-F5344CB8AC3E}">
        <p14:creationId xmlns:p14="http://schemas.microsoft.com/office/powerpoint/2010/main" val="2564936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cap="all" dirty="0"/>
              <a:t>Social Security Knowledge and Misconceptions</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a:xfrm>
            <a:off x="133086" y="388620"/>
            <a:ext cx="8877828" cy="325304"/>
          </a:xfrm>
        </p:spPr>
        <p:txBody>
          <a:bodyPr/>
          <a:lstStyle/>
          <a:p>
            <a:r>
              <a:rPr lang="en-US" dirty="0"/>
              <a:t>Spouse-related SS Topics Mostly Fall In The Moderate Knowledge Level </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More education is needed about the ability to claim SS benefits on a former spouse’s record if their benefit is less than what they would receive based on their own record</a:t>
            </a:r>
          </a:p>
        </p:txBody>
      </p:sp>
      <p:sp>
        <p:nvSpPr>
          <p:cNvPr id="6" name="TextBox 5">
            <a:extLst>
              <a:ext uri="{FF2B5EF4-FFF2-40B4-BE49-F238E27FC236}">
                <a16:creationId xmlns:a16="http://schemas.microsoft.com/office/drawing/2014/main" id="{A25E0A6B-81D5-4674-A65A-F45559F97468}"/>
              </a:ext>
              <a:ext uri="{C183D7F6-B498-43B3-948B-1728B52AA6E4}">
                <adec:decorative xmlns:adec="http://schemas.microsoft.com/office/drawing/2017/decorative" val="1"/>
              </a:ext>
            </a:extLst>
          </p:cNvPr>
          <p:cNvSpPr txBox="1"/>
          <p:nvPr/>
        </p:nvSpPr>
        <p:spPr>
          <a:xfrm>
            <a:off x="1" y="1003971"/>
            <a:ext cx="9143999" cy="438582"/>
          </a:xfrm>
          <a:prstGeom prst="rect">
            <a:avLst/>
          </a:prstGeom>
          <a:noFill/>
        </p:spPr>
        <p:txBody>
          <a:bodyPr wrap="square" rtlCol="0">
            <a:spAutoFit/>
          </a:bodyPr>
          <a:lstStyle/>
          <a:p>
            <a:pPr algn="ctr"/>
            <a:r>
              <a:rPr lang="en-US" sz="1200" b="1" u="sng" dirty="0"/>
              <a:t>Knowledge Testing Specific Statements About Spouse-related SS Topics</a:t>
            </a:r>
            <a:endParaRPr lang="en-US" sz="1200" dirty="0"/>
          </a:p>
          <a:p>
            <a:pPr algn="ctr"/>
            <a:r>
              <a:rPr lang="en-US" sz="1050" i="1" dirty="0"/>
              <a:t>% correct</a:t>
            </a:r>
            <a:endParaRPr lang="en-US" sz="1200" i="1" dirty="0"/>
          </a:p>
        </p:txBody>
      </p:sp>
      <p:pic>
        <p:nvPicPr>
          <p:cNvPr id="8" name="Picture 7" descr="Of the questions we asked about benefits related to marriage, divorce or widowhood, few were answered correctly.&#10;&#10;Over half knew that Social Security offered benefits to a spouse or children and that upon one spouse's death, the surviving spouse would receive the higher of the two benefits.&#10;&#10;But, still, under half of respondents answered questions correctly about topics like:&#10;Details about claiming benefits based on a former spouse's wage history.&#10;Or, getting benefits based off a current spouse's income history.&#10;">
            <a:extLst>
              <a:ext uri="{FF2B5EF4-FFF2-40B4-BE49-F238E27FC236}">
                <a16:creationId xmlns:a16="http://schemas.microsoft.com/office/drawing/2014/main" id="{8352957C-1182-3B14-8D20-2C4AF2A9798A}"/>
              </a:ext>
            </a:extLst>
          </p:cNvPr>
          <p:cNvPicPr>
            <a:picLocks noChangeAspect="1"/>
          </p:cNvPicPr>
          <p:nvPr/>
        </p:nvPicPr>
        <p:blipFill>
          <a:blip r:embed="rId3"/>
          <a:stretch>
            <a:fillRect/>
          </a:stretch>
        </p:blipFill>
        <p:spPr>
          <a:xfrm>
            <a:off x="316618" y="1402149"/>
            <a:ext cx="6245878" cy="3462081"/>
          </a:xfrm>
          <a:prstGeom prst="rect">
            <a:avLst/>
          </a:prstGeom>
        </p:spPr>
      </p:pic>
      <p:sp>
        <p:nvSpPr>
          <p:cNvPr id="2" name="TextBox 1">
            <a:extLst>
              <a:ext uri="{FF2B5EF4-FFF2-40B4-BE49-F238E27FC236}">
                <a16:creationId xmlns:a16="http://schemas.microsoft.com/office/drawing/2014/main" id="{4F4E091C-E60D-4ABB-839A-3E48444AFA4E}"/>
              </a:ext>
              <a:ext uri="{C183D7F6-B498-43B3-948B-1728B52AA6E4}">
                <adec:decorative xmlns:adec="http://schemas.microsoft.com/office/drawing/2017/decorative" val="1"/>
              </a:ext>
            </a:extLst>
          </p:cNvPr>
          <p:cNvSpPr txBox="1"/>
          <p:nvPr/>
        </p:nvSpPr>
        <p:spPr>
          <a:xfrm>
            <a:off x="6852352" y="1617167"/>
            <a:ext cx="1882472" cy="215444"/>
          </a:xfrm>
          <a:prstGeom prst="rect">
            <a:avLst/>
          </a:prstGeom>
          <a:noFill/>
        </p:spPr>
        <p:txBody>
          <a:bodyPr wrap="square" rtlCol="0">
            <a:spAutoFit/>
          </a:bodyPr>
          <a:lstStyle/>
          <a:p>
            <a:r>
              <a:rPr lang="en-US" sz="800" b="1" dirty="0">
                <a:solidFill>
                  <a:schemeClr val="accent1"/>
                </a:solidFill>
              </a:rPr>
              <a:t>Higher knowledge topics (50%+)</a:t>
            </a:r>
          </a:p>
        </p:txBody>
      </p:sp>
      <p:sp>
        <p:nvSpPr>
          <p:cNvPr id="9" name="TextBox 8">
            <a:extLst>
              <a:ext uri="{FF2B5EF4-FFF2-40B4-BE49-F238E27FC236}">
                <a16:creationId xmlns:a16="http://schemas.microsoft.com/office/drawing/2014/main" id="{B9F56984-E746-4EFF-8B2F-22A8A2B78B43}"/>
              </a:ext>
              <a:ext uri="{C183D7F6-B498-43B3-948B-1728B52AA6E4}">
                <adec:decorative xmlns:adec="http://schemas.microsoft.com/office/drawing/2017/decorative" val="1"/>
              </a:ext>
            </a:extLst>
          </p:cNvPr>
          <p:cNvSpPr txBox="1"/>
          <p:nvPr/>
        </p:nvSpPr>
        <p:spPr>
          <a:xfrm>
            <a:off x="6852352" y="1759917"/>
            <a:ext cx="2158562" cy="215444"/>
          </a:xfrm>
          <a:prstGeom prst="rect">
            <a:avLst/>
          </a:prstGeom>
          <a:noFill/>
        </p:spPr>
        <p:txBody>
          <a:bodyPr wrap="square" rtlCol="0">
            <a:spAutoFit/>
          </a:bodyPr>
          <a:lstStyle/>
          <a:p>
            <a:r>
              <a:rPr lang="en-US" sz="800" b="1" dirty="0">
                <a:solidFill>
                  <a:schemeClr val="accent5"/>
                </a:solidFill>
              </a:rPr>
              <a:t>Moderate knowledge topics (35%-49%)</a:t>
            </a:r>
          </a:p>
        </p:txBody>
      </p:sp>
      <p:sp>
        <p:nvSpPr>
          <p:cNvPr id="10" name="TextBox 9">
            <a:extLst>
              <a:ext uri="{FF2B5EF4-FFF2-40B4-BE49-F238E27FC236}">
                <a16:creationId xmlns:a16="http://schemas.microsoft.com/office/drawing/2014/main" id="{BF687167-9679-460D-AAB2-BE7C69775863}"/>
              </a:ext>
              <a:ext uri="{C183D7F6-B498-43B3-948B-1728B52AA6E4}">
                <adec:decorative xmlns:adec="http://schemas.microsoft.com/office/drawing/2017/decorative" val="1"/>
              </a:ext>
            </a:extLst>
          </p:cNvPr>
          <p:cNvSpPr txBox="1"/>
          <p:nvPr/>
        </p:nvSpPr>
        <p:spPr>
          <a:xfrm>
            <a:off x="6852352" y="1902667"/>
            <a:ext cx="2276767" cy="215444"/>
          </a:xfrm>
          <a:prstGeom prst="rect">
            <a:avLst/>
          </a:prstGeom>
          <a:noFill/>
        </p:spPr>
        <p:txBody>
          <a:bodyPr wrap="square" rtlCol="0">
            <a:spAutoFit/>
          </a:bodyPr>
          <a:lstStyle/>
          <a:p>
            <a:r>
              <a:rPr lang="en-US" sz="800" b="1" dirty="0">
                <a:solidFill>
                  <a:schemeClr val="accent6"/>
                </a:solidFill>
              </a:rPr>
              <a:t>Lowest knowledge topics (&lt;35%)</a:t>
            </a:r>
          </a:p>
        </p:txBody>
      </p:sp>
      <p:sp>
        <p:nvSpPr>
          <p:cNvPr id="12" name="Rectangle 11">
            <a:extLst>
              <a:ext uri="{FF2B5EF4-FFF2-40B4-BE49-F238E27FC236}">
                <a16:creationId xmlns:a16="http://schemas.microsoft.com/office/drawing/2014/main" id="{EED6FCF5-5FF4-4E39-AEE6-50FB5CEA7B6A}"/>
              </a:ext>
              <a:ext uri="{C183D7F6-B498-43B3-948B-1728B52AA6E4}">
                <adec:decorative xmlns:adec="http://schemas.microsoft.com/office/drawing/2017/decorative" val="1"/>
              </a:ext>
            </a:extLst>
          </p:cNvPr>
          <p:cNvSpPr/>
          <p:nvPr/>
        </p:nvSpPr>
        <p:spPr>
          <a:xfrm>
            <a:off x="6619092" y="2248360"/>
            <a:ext cx="2037049" cy="2005926"/>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09384A84-433E-47E3-88DC-B9B22F3FC0F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0497" y="2507347"/>
            <a:ext cx="371130" cy="371130"/>
          </a:xfrm>
          <a:prstGeom prst="rect">
            <a:avLst/>
          </a:prstGeom>
        </p:spPr>
      </p:pic>
      <p:sp>
        <p:nvSpPr>
          <p:cNvPr id="17" name="Rectangle 16">
            <a:extLst>
              <a:ext uri="{FF2B5EF4-FFF2-40B4-BE49-F238E27FC236}">
                <a16:creationId xmlns:a16="http://schemas.microsoft.com/office/drawing/2014/main" id="{90D26595-C491-437C-9E6B-8459603B145C}"/>
              </a:ext>
              <a:ext uri="{C183D7F6-B498-43B3-948B-1728B52AA6E4}">
                <adec:decorative xmlns:adec="http://schemas.microsoft.com/office/drawing/2017/decorative" val="1"/>
              </a:ext>
            </a:extLst>
          </p:cNvPr>
          <p:cNvSpPr/>
          <p:nvPr/>
        </p:nvSpPr>
        <p:spPr>
          <a:xfrm>
            <a:off x="7140727" y="2393393"/>
            <a:ext cx="1388404" cy="71401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Boomers+ are more likely than Millennials and Gen Xers to provide the correct answer to these spouse-related statements</a:t>
            </a:r>
          </a:p>
        </p:txBody>
      </p:sp>
      <p:pic>
        <p:nvPicPr>
          <p:cNvPr id="21" name="Graphic 20">
            <a:extLst>
              <a:ext uri="{FF2B5EF4-FFF2-40B4-BE49-F238E27FC236}">
                <a16:creationId xmlns:a16="http://schemas.microsoft.com/office/drawing/2014/main" id="{CD3CB92A-3CE3-4543-8651-E9E0DC05609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90497" y="3371433"/>
            <a:ext cx="371130" cy="371130"/>
          </a:xfrm>
          <a:prstGeom prst="rect">
            <a:avLst/>
          </a:prstGeom>
        </p:spPr>
      </p:pic>
      <p:sp>
        <p:nvSpPr>
          <p:cNvPr id="20" name="Rectangle 19">
            <a:extLst>
              <a:ext uri="{FF2B5EF4-FFF2-40B4-BE49-F238E27FC236}">
                <a16:creationId xmlns:a16="http://schemas.microsoft.com/office/drawing/2014/main" id="{45E59BCB-29FD-409F-9183-2E7A1BE714DE}"/>
              </a:ext>
              <a:ext uri="{C183D7F6-B498-43B3-948B-1728B52AA6E4}">
                <adec:decorative xmlns:adec="http://schemas.microsoft.com/office/drawing/2017/decorative" val="1"/>
              </a:ext>
            </a:extLst>
          </p:cNvPr>
          <p:cNvSpPr/>
          <p:nvPr/>
        </p:nvSpPr>
        <p:spPr>
          <a:xfrm>
            <a:off x="7140828" y="3209508"/>
            <a:ext cx="1388404" cy="930021"/>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Those who currently receive SS are more likely than those who don’t to correctly answer the higher and moderate knowledge level spouse-related statement</a:t>
            </a:r>
          </a:p>
        </p:txBody>
      </p:sp>
    </p:spTree>
    <p:extLst>
      <p:ext uri="{BB962C8B-B14F-4D97-AF65-F5344CB8AC3E}">
        <p14:creationId xmlns:p14="http://schemas.microsoft.com/office/powerpoint/2010/main" val="2484521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cap="all" dirty="0"/>
              <a:t>Planning That Social Security Won’t Be There For Them</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Majority Across Gens Worry SS Will Run Out Of Funding In Their Lifetime</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a:xfrm>
            <a:off x="133086" y="713924"/>
            <a:ext cx="8552603" cy="413861"/>
          </a:xfrm>
        </p:spPr>
        <p:txBody>
          <a:bodyPr/>
          <a:lstStyle/>
          <a:p>
            <a:r>
              <a:rPr lang="en-US" dirty="0"/>
              <a:t>One in three adults age 26+ not currently receiving SS believe they won’t get a dime of SS benefits they’ve earned</a:t>
            </a:r>
          </a:p>
        </p:txBody>
      </p:sp>
      <p:sp>
        <p:nvSpPr>
          <p:cNvPr id="9" name="TextBox 8">
            <a:extLst>
              <a:ext uri="{FF2B5EF4-FFF2-40B4-BE49-F238E27FC236}">
                <a16:creationId xmlns:a16="http://schemas.microsoft.com/office/drawing/2014/main" id="{328AF497-0C72-4391-8249-EEFC4A10BE0A}"/>
              </a:ext>
              <a:ext uri="{C183D7F6-B498-43B3-948B-1728B52AA6E4}">
                <adec:decorative xmlns:adec="http://schemas.microsoft.com/office/drawing/2017/decorative" val="1"/>
              </a:ext>
            </a:extLst>
          </p:cNvPr>
          <p:cNvSpPr txBox="1"/>
          <p:nvPr/>
        </p:nvSpPr>
        <p:spPr>
          <a:xfrm>
            <a:off x="0" y="1084741"/>
            <a:ext cx="9144000" cy="276999"/>
          </a:xfrm>
          <a:prstGeom prst="rect">
            <a:avLst/>
          </a:prstGeom>
          <a:noFill/>
        </p:spPr>
        <p:txBody>
          <a:bodyPr wrap="square" rtlCol="0">
            <a:spAutoFit/>
          </a:bodyPr>
          <a:lstStyle/>
          <a:p>
            <a:pPr algn="ctr"/>
            <a:r>
              <a:rPr lang="en-US" sz="1200" b="1" u="sng" dirty="0"/>
              <a:t>Agreement with Statements </a:t>
            </a:r>
          </a:p>
        </p:txBody>
      </p:sp>
      <p:sp>
        <p:nvSpPr>
          <p:cNvPr id="10" name="TextBox 9">
            <a:extLst>
              <a:ext uri="{FF2B5EF4-FFF2-40B4-BE49-F238E27FC236}">
                <a16:creationId xmlns:a16="http://schemas.microsoft.com/office/drawing/2014/main" id="{85FC40F6-4A86-48ED-83BE-69FAC948231F}"/>
              </a:ext>
              <a:ext uri="{C183D7F6-B498-43B3-948B-1728B52AA6E4}">
                <adec:decorative xmlns:adec="http://schemas.microsoft.com/office/drawing/2017/decorative" val="1"/>
              </a:ext>
            </a:extLst>
          </p:cNvPr>
          <p:cNvSpPr txBox="1"/>
          <p:nvPr/>
        </p:nvSpPr>
        <p:spPr>
          <a:xfrm>
            <a:off x="1182168" y="1374603"/>
            <a:ext cx="2798365" cy="430887"/>
          </a:xfrm>
          <a:prstGeom prst="rect">
            <a:avLst/>
          </a:prstGeom>
          <a:noFill/>
        </p:spPr>
        <p:txBody>
          <a:bodyPr wrap="square" rtlCol="0">
            <a:spAutoFit/>
          </a:bodyPr>
          <a:lstStyle/>
          <a:p>
            <a:pPr algn="ctr"/>
            <a:r>
              <a:rPr lang="en-US" sz="1100" i="1" dirty="0"/>
              <a:t>I worry about the Social Security program running out of funding in my lifetime</a:t>
            </a:r>
            <a:endParaRPr lang="en-US" sz="900" i="1" dirty="0"/>
          </a:p>
        </p:txBody>
      </p:sp>
      <p:pic>
        <p:nvPicPr>
          <p:cNvPr id="6" name="Picture 5" descr="7 in 10 respondents overall worry about the Social Security program running out of funding in their lifetime and the number was even higher for Gen Xers (78%).">
            <a:extLst>
              <a:ext uri="{FF2B5EF4-FFF2-40B4-BE49-F238E27FC236}">
                <a16:creationId xmlns:a16="http://schemas.microsoft.com/office/drawing/2014/main" id="{18F24B01-B982-588B-2E91-8DAE2F804604}"/>
              </a:ext>
            </a:extLst>
          </p:cNvPr>
          <p:cNvPicPr>
            <a:picLocks noChangeAspect="1"/>
          </p:cNvPicPr>
          <p:nvPr/>
        </p:nvPicPr>
        <p:blipFill>
          <a:blip r:embed="rId3"/>
          <a:stretch>
            <a:fillRect/>
          </a:stretch>
        </p:blipFill>
        <p:spPr>
          <a:xfrm>
            <a:off x="720256" y="1895334"/>
            <a:ext cx="3470528" cy="2182279"/>
          </a:xfrm>
          <a:prstGeom prst="rect">
            <a:avLst/>
          </a:prstGeom>
        </p:spPr>
      </p:pic>
      <p:pic>
        <p:nvPicPr>
          <p:cNvPr id="8" name="Picture 7">
            <a:extLst>
              <a:ext uri="{FF2B5EF4-FFF2-40B4-BE49-F238E27FC236}">
                <a16:creationId xmlns:a16="http://schemas.microsoft.com/office/drawing/2014/main" id="{8F3C8130-0E3C-D45E-0077-75ADD934257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11536" y="2806039"/>
            <a:ext cx="1212795" cy="806193"/>
          </a:xfrm>
          <a:prstGeom prst="rect">
            <a:avLst/>
          </a:prstGeom>
        </p:spPr>
      </p:pic>
      <p:sp>
        <p:nvSpPr>
          <p:cNvPr id="14" name="TextBox 13">
            <a:extLst>
              <a:ext uri="{FF2B5EF4-FFF2-40B4-BE49-F238E27FC236}">
                <a16:creationId xmlns:a16="http://schemas.microsoft.com/office/drawing/2014/main" id="{2222CC8B-0965-46EF-89A4-DACE3A3889B6}"/>
              </a:ext>
              <a:ext uri="{C183D7F6-B498-43B3-948B-1728B52AA6E4}">
                <adec:decorative xmlns:adec="http://schemas.microsoft.com/office/drawing/2017/decorative" val="1"/>
              </a:ext>
            </a:extLst>
          </p:cNvPr>
          <p:cNvSpPr txBox="1"/>
          <p:nvPr/>
        </p:nvSpPr>
        <p:spPr>
          <a:xfrm>
            <a:off x="5351220" y="1374602"/>
            <a:ext cx="2798365" cy="707886"/>
          </a:xfrm>
          <a:prstGeom prst="rect">
            <a:avLst/>
          </a:prstGeom>
          <a:noFill/>
        </p:spPr>
        <p:txBody>
          <a:bodyPr wrap="square" rtlCol="0">
            <a:spAutoFit/>
          </a:bodyPr>
          <a:lstStyle/>
          <a:p>
            <a:pPr algn="ctr"/>
            <a:r>
              <a:rPr lang="en-US" sz="1100" i="1" dirty="0"/>
              <a:t> I will not get a dime of the Social Security benefits I have earned</a:t>
            </a:r>
          </a:p>
          <a:p>
            <a:pPr algn="ctr"/>
            <a:r>
              <a:rPr lang="en-US" sz="900" i="1" dirty="0"/>
              <a:t>(among those who aren’t getting SS but expect to in the future)</a:t>
            </a:r>
          </a:p>
        </p:txBody>
      </p:sp>
      <p:pic>
        <p:nvPicPr>
          <p:cNvPr id="20" name="Picture 19" descr="We asked to what extent they agree with the statement: I will not get a dime of the Social Security benefits I have earned.  Overall, a third said they either strongly or somewhat agree, with the most pessimistic subset of respondents being millennials, where nearly half believe they won't receive benefits.">
            <a:extLst>
              <a:ext uri="{FF2B5EF4-FFF2-40B4-BE49-F238E27FC236}">
                <a16:creationId xmlns:a16="http://schemas.microsoft.com/office/drawing/2014/main" id="{9A1E99FC-22E3-9B74-8946-1CA5C265981A}"/>
              </a:ext>
            </a:extLst>
          </p:cNvPr>
          <p:cNvPicPr>
            <a:picLocks noChangeAspect="1"/>
          </p:cNvPicPr>
          <p:nvPr/>
        </p:nvPicPr>
        <p:blipFill>
          <a:blip r:embed="rId5"/>
          <a:stretch>
            <a:fillRect/>
          </a:stretch>
        </p:blipFill>
        <p:spPr>
          <a:xfrm>
            <a:off x="5418336" y="2460288"/>
            <a:ext cx="2906621" cy="1597203"/>
          </a:xfrm>
          <a:prstGeom prst="rect">
            <a:avLst/>
          </a:prstGeom>
        </p:spPr>
      </p:pic>
      <p:sp>
        <p:nvSpPr>
          <p:cNvPr id="17" name="Rectangle 16">
            <a:extLst>
              <a:ext uri="{FF2B5EF4-FFF2-40B4-BE49-F238E27FC236}">
                <a16:creationId xmlns:a16="http://schemas.microsoft.com/office/drawing/2014/main" id="{ADFA6CA6-F979-4ED5-83A4-84463AA20CCD}"/>
              </a:ext>
              <a:ext uri="{C183D7F6-B498-43B3-948B-1728B52AA6E4}">
                <adec:decorative xmlns:adec="http://schemas.microsoft.com/office/drawing/2017/decorative" val="1"/>
              </a:ext>
            </a:extLst>
          </p:cNvPr>
          <p:cNvSpPr/>
          <p:nvPr/>
        </p:nvSpPr>
        <p:spPr>
          <a:xfrm>
            <a:off x="218262" y="4156288"/>
            <a:ext cx="4952549" cy="726127"/>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95CFF6FC-2DD6-4BC3-82D4-5D3DADF23CE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023" y="4366620"/>
            <a:ext cx="386357" cy="371130"/>
          </a:xfrm>
          <a:prstGeom prst="rect">
            <a:avLst/>
          </a:prstGeom>
        </p:spPr>
      </p:pic>
      <p:sp>
        <p:nvSpPr>
          <p:cNvPr id="19" name="Rectangle 18">
            <a:extLst>
              <a:ext uri="{FF2B5EF4-FFF2-40B4-BE49-F238E27FC236}">
                <a16:creationId xmlns:a16="http://schemas.microsoft.com/office/drawing/2014/main" id="{AF0AAD61-B0A3-4C63-A5C4-CE99FE22C4A7}"/>
              </a:ext>
              <a:ext uri="{C183D7F6-B498-43B3-948B-1728B52AA6E4}">
                <adec:decorative xmlns:adec="http://schemas.microsoft.com/office/drawing/2017/decorative" val="1"/>
              </a:ext>
            </a:extLst>
          </p:cNvPr>
          <p:cNvSpPr/>
          <p:nvPr/>
        </p:nvSpPr>
        <p:spPr>
          <a:xfrm>
            <a:off x="821990" y="4296775"/>
            <a:ext cx="1317187" cy="46786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Women are more likely than men to agree</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(74% vs. 65%)</a:t>
            </a:r>
          </a:p>
        </p:txBody>
      </p:sp>
      <p:pic>
        <p:nvPicPr>
          <p:cNvPr id="27" name="Graphic 26">
            <a:extLst>
              <a:ext uri="{FF2B5EF4-FFF2-40B4-BE49-F238E27FC236}">
                <a16:creationId xmlns:a16="http://schemas.microsoft.com/office/drawing/2014/main" id="{35650328-E5CF-48AD-95DD-F9C2EB03B0F4}"/>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05538" y="4333786"/>
            <a:ext cx="371130" cy="371130"/>
          </a:xfrm>
          <a:prstGeom prst="rect">
            <a:avLst/>
          </a:prstGeom>
        </p:spPr>
      </p:pic>
      <p:sp>
        <p:nvSpPr>
          <p:cNvPr id="26" name="Rectangle 25">
            <a:extLst>
              <a:ext uri="{FF2B5EF4-FFF2-40B4-BE49-F238E27FC236}">
                <a16:creationId xmlns:a16="http://schemas.microsoft.com/office/drawing/2014/main" id="{C7988BF2-ABEC-4E9A-9B81-630994098FA2}"/>
              </a:ext>
              <a:ext uri="{C183D7F6-B498-43B3-948B-1728B52AA6E4}">
                <adec:decorative xmlns:adec="http://schemas.microsoft.com/office/drawing/2017/decorative" val="1"/>
              </a:ext>
            </a:extLst>
          </p:cNvPr>
          <p:cNvSpPr/>
          <p:nvPr/>
        </p:nvSpPr>
        <p:spPr>
          <a:xfrm>
            <a:off x="2552751" y="4296775"/>
            <a:ext cx="2492043" cy="466036"/>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While a majority of those who currently receive SS (64%) agree, they are less likely to agree than those who don’t currently receive SS (76%)</a:t>
            </a:r>
          </a:p>
        </p:txBody>
      </p:sp>
    </p:spTree>
    <p:extLst>
      <p:ext uri="{BB962C8B-B14F-4D97-AF65-F5344CB8AC3E}">
        <p14:creationId xmlns:p14="http://schemas.microsoft.com/office/powerpoint/2010/main" val="893334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cap="all" dirty="0"/>
              <a:t>Planning That Social Security Won’t Be There For Them</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Many Plan To Work To Supplement SS, Especially Among Younger Gens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Most believe they will need to continue working because Social Security won’t pay enough and even 2 in 5 of those not currently collecting SS plan to file for SS early, while continuing to work</a:t>
            </a:r>
          </a:p>
        </p:txBody>
      </p:sp>
      <p:sp>
        <p:nvSpPr>
          <p:cNvPr id="6" name="TextBox 5">
            <a:extLst>
              <a:ext uri="{FF2B5EF4-FFF2-40B4-BE49-F238E27FC236}">
                <a16:creationId xmlns:a16="http://schemas.microsoft.com/office/drawing/2014/main" id="{812E9915-7ABD-44E4-A182-B517FAAE8E09}"/>
              </a:ext>
              <a:ext uri="{C183D7F6-B498-43B3-948B-1728B52AA6E4}">
                <adec:decorative xmlns:adec="http://schemas.microsoft.com/office/drawing/2017/decorative" val="1"/>
              </a:ext>
            </a:extLst>
          </p:cNvPr>
          <p:cNvSpPr txBox="1"/>
          <p:nvPr/>
        </p:nvSpPr>
        <p:spPr>
          <a:xfrm>
            <a:off x="0" y="1171444"/>
            <a:ext cx="9144000" cy="276999"/>
          </a:xfrm>
          <a:prstGeom prst="rect">
            <a:avLst/>
          </a:prstGeom>
          <a:noFill/>
        </p:spPr>
        <p:txBody>
          <a:bodyPr wrap="square" rtlCol="0">
            <a:spAutoFit/>
          </a:bodyPr>
          <a:lstStyle/>
          <a:p>
            <a:pPr algn="ctr"/>
            <a:r>
              <a:rPr lang="en-US" sz="1200" b="1" u="sng" dirty="0"/>
              <a:t>Agreement with Statements </a:t>
            </a:r>
          </a:p>
        </p:txBody>
      </p:sp>
      <p:sp>
        <p:nvSpPr>
          <p:cNvPr id="8" name="TextBox 7">
            <a:extLst>
              <a:ext uri="{FF2B5EF4-FFF2-40B4-BE49-F238E27FC236}">
                <a16:creationId xmlns:a16="http://schemas.microsoft.com/office/drawing/2014/main" id="{1EA4FC8F-B18B-44E0-8FE9-3EEED4F73F7E}"/>
              </a:ext>
              <a:ext uri="{C183D7F6-B498-43B3-948B-1728B52AA6E4}">
                <adec:decorative xmlns:adec="http://schemas.microsoft.com/office/drawing/2017/decorative" val="1"/>
              </a:ext>
            </a:extLst>
          </p:cNvPr>
          <p:cNvSpPr txBox="1"/>
          <p:nvPr/>
        </p:nvSpPr>
        <p:spPr>
          <a:xfrm>
            <a:off x="65332" y="1652708"/>
            <a:ext cx="2992012" cy="430887"/>
          </a:xfrm>
          <a:prstGeom prst="rect">
            <a:avLst/>
          </a:prstGeom>
          <a:noFill/>
        </p:spPr>
        <p:txBody>
          <a:bodyPr wrap="square" rtlCol="0">
            <a:spAutoFit/>
          </a:bodyPr>
          <a:lstStyle/>
          <a:p>
            <a:pPr algn="ctr"/>
            <a:r>
              <a:rPr lang="en-US" sz="1100" i="1" dirty="0"/>
              <a:t> I need to continue working because Social Security won't pay enough</a:t>
            </a:r>
            <a:endParaRPr lang="en-US" sz="900" i="1" dirty="0"/>
          </a:p>
        </p:txBody>
      </p:sp>
      <p:pic>
        <p:nvPicPr>
          <p:cNvPr id="7" name="Picture 6" descr="Overall, 6 in 10 told us they'll need to continue working to meet their spending needs, but the number was higher for millennials (77%) and Gen Xers (69%), compared to only about half (47%) of Boomers.">
            <a:extLst>
              <a:ext uri="{FF2B5EF4-FFF2-40B4-BE49-F238E27FC236}">
                <a16:creationId xmlns:a16="http://schemas.microsoft.com/office/drawing/2014/main" id="{794909CC-D2DE-BA6C-E72C-1ABD007B01E5}"/>
              </a:ext>
            </a:extLst>
          </p:cNvPr>
          <p:cNvPicPr>
            <a:picLocks noChangeAspect="1"/>
          </p:cNvPicPr>
          <p:nvPr/>
        </p:nvPicPr>
        <p:blipFill>
          <a:blip r:embed="rId3"/>
          <a:stretch>
            <a:fillRect/>
          </a:stretch>
        </p:blipFill>
        <p:spPr>
          <a:xfrm>
            <a:off x="55465" y="2195301"/>
            <a:ext cx="3414044" cy="2419176"/>
          </a:xfrm>
          <a:prstGeom prst="rect">
            <a:avLst/>
          </a:prstGeom>
        </p:spPr>
      </p:pic>
      <p:sp>
        <p:nvSpPr>
          <p:cNvPr id="17" name="Rectangle 16">
            <a:extLst>
              <a:ext uri="{FF2B5EF4-FFF2-40B4-BE49-F238E27FC236}">
                <a16:creationId xmlns:a16="http://schemas.microsoft.com/office/drawing/2014/main" id="{22481C04-0F1C-FE6F-33F7-3C38B891AF04}"/>
              </a:ext>
              <a:ext uri="{C183D7F6-B498-43B3-948B-1728B52AA6E4}">
                <adec:decorative xmlns:adec="http://schemas.microsoft.com/office/drawing/2017/decorative" val="1"/>
              </a:ext>
            </a:extLst>
          </p:cNvPr>
          <p:cNvSpPr/>
          <p:nvPr/>
        </p:nvSpPr>
        <p:spPr>
          <a:xfrm>
            <a:off x="3501389" y="1818364"/>
            <a:ext cx="1070611" cy="2936516"/>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600C49C8-6A74-5FE7-7B68-DCE2C03C2EE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7298" y="1877452"/>
            <a:ext cx="457200" cy="457200"/>
          </a:xfrm>
          <a:prstGeom prst="rect">
            <a:avLst/>
          </a:prstGeom>
        </p:spPr>
      </p:pic>
      <p:sp>
        <p:nvSpPr>
          <p:cNvPr id="18" name="Rectangle 17">
            <a:extLst>
              <a:ext uri="{FF2B5EF4-FFF2-40B4-BE49-F238E27FC236}">
                <a16:creationId xmlns:a16="http://schemas.microsoft.com/office/drawing/2014/main" id="{B224893E-2CB4-CD62-875C-236BF686FB42}"/>
              </a:ext>
              <a:ext uri="{C183D7F6-B498-43B3-948B-1728B52AA6E4}">
                <adec:decorative xmlns:adec="http://schemas.microsoft.com/office/drawing/2017/decorative" val="1"/>
              </a:ext>
            </a:extLst>
          </p:cNvPr>
          <p:cNvSpPr/>
          <p:nvPr/>
        </p:nvSpPr>
        <p:spPr>
          <a:xfrm>
            <a:off x="3574598" y="2334652"/>
            <a:ext cx="924192" cy="849546"/>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Compared to 2021, significantly more agree</a:t>
            </a:r>
          </a:p>
          <a:p>
            <a:pPr algn="ctr" defTabSz="609585">
              <a:defRPr/>
            </a:pPr>
            <a:r>
              <a:rPr lang="en-US" sz="800" kern="0" dirty="0">
                <a:latin typeface="Arial"/>
              </a:rPr>
              <a:t>(60% vs. 53% in 2021)</a:t>
            </a:r>
          </a:p>
        </p:txBody>
      </p:sp>
      <p:pic>
        <p:nvPicPr>
          <p:cNvPr id="20" name="Graphic 19">
            <a:extLst>
              <a:ext uri="{FF2B5EF4-FFF2-40B4-BE49-F238E27FC236}">
                <a16:creationId xmlns:a16="http://schemas.microsoft.com/office/drawing/2014/main" id="{18A16BEB-7244-6D48-186A-1B1475BF52F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97298" y="3329356"/>
            <a:ext cx="371130" cy="371130"/>
          </a:xfrm>
          <a:prstGeom prst="rect">
            <a:avLst/>
          </a:prstGeom>
        </p:spPr>
      </p:pic>
      <p:sp>
        <p:nvSpPr>
          <p:cNvPr id="21" name="Rectangle 20">
            <a:extLst>
              <a:ext uri="{FF2B5EF4-FFF2-40B4-BE49-F238E27FC236}">
                <a16:creationId xmlns:a16="http://schemas.microsoft.com/office/drawing/2014/main" id="{48DA4ABB-1F0A-5057-A97B-2A716F103569}"/>
              </a:ext>
              <a:ext uri="{C183D7F6-B498-43B3-948B-1728B52AA6E4}">
                <adec:decorative xmlns:adec="http://schemas.microsoft.com/office/drawing/2017/decorative" val="1"/>
              </a:ext>
            </a:extLst>
          </p:cNvPr>
          <p:cNvSpPr/>
          <p:nvPr/>
        </p:nvSpPr>
        <p:spPr>
          <a:xfrm>
            <a:off x="3574598" y="3788896"/>
            <a:ext cx="924192" cy="849546"/>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Women are more likely than men to agree</a:t>
            </a:r>
          </a:p>
          <a:p>
            <a:pPr algn="ctr" defTabSz="609585">
              <a:defRPr/>
            </a:pPr>
            <a:r>
              <a:rPr lang="en-US" sz="800" kern="0" dirty="0">
                <a:latin typeface="Arial"/>
              </a:rPr>
              <a:t>(64% vs. 57%)</a:t>
            </a:r>
          </a:p>
        </p:txBody>
      </p:sp>
      <p:sp>
        <p:nvSpPr>
          <p:cNvPr id="10" name="TextBox 9">
            <a:extLst>
              <a:ext uri="{FF2B5EF4-FFF2-40B4-BE49-F238E27FC236}">
                <a16:creationId xmlns:a16="http://schemas.microsoft.com/office/drawing/2014/main" id="{7B4EE87A-D610-410F-816A-DB64C4D252AD}"/>
              </a:ext>
              <a:ext uri="{C183D7F6-B498-43B3-948B-1728B52AA6E4}">
                <adec:decorative xmlns:adec="http://schemas.microsoft.com/office/drawing/2017/decorative" val="1"/>
              </a:ext>
            </a:extLst>
          </p:cNvPr>
          <p:cNvSpPr txBox="1"/>
          <p:nvPr/>
        </p:nvSpPr>
        <p:spPr>
          <a:xfrm>
            <a:off x="4617384" y="1652708"/>
            <a:ext cx="3336854" cy="584775"/>
          </a:xfrm>
          <a:prstGeom prst="rect">
            <a:avLst/>
          </a:prstGeom>
          <a:noFill/>
        </p:spPr>
        <p:txBody>
          <a:bodyPr wrap="square" rtlCol="0">
            <a:spAutoFit/>
          </a:bodyPr>
          <a:lstStyle/>
          <a:p>
            <a:pPr algn="ctr"/>
            <a:r>
              <a:rPr lang="en-US" sz="1100" i="1" dirty="0"/>
              <a:t>I plan on filing for Social Security benefits early, but continuing to work</a:t>
            </a:r>
          </a:p>
          <a:p>
            <a:pPr algn="ctr"/>
            <a:r>
              <a:rPr lang="en-US" sz="1000" i="1" dirty="0"/>
              <a:t>(Among those who don’t currently collect SS)</a:t>
            </a:r>
            <a:endParaRPr lang="en-US" sz="700" i="1" dirty="0"/>
          </a:p>
        </p:txBody>
      </p:sp>
      <p:pic>
        <p:nvPicPr>
          <p:cNvPr id="13" name="Picture 12" descr="Overall, 42% of those not yet collecting benefits told us they believe they'll file for early benefits and continue to work, with the number even higher (51%) for millennials.">
            <a:extLst>
              <a:ext uri="{FF2B5EF4-FFF2-40B4-BE49-F238E27FC236}">
                <a16:creationId xmlns:a16="http://schemas.microsoft.com/office/drawing/2014/main" id="{D8219EDA-B56D-E6C1-D5EF-4730E9283279}"/>
              </a:ext>
            </a:extLst>
          </p:cNvPr>
          <p:cNvPicPr>
            <a:picLocks noChangeAspect="1"/>
          </p:cNvPicPr>
          <p:nvPr/>
        </p:nvPicPr>
        <p:blipFill>
          <a:blip r:embed="rId8"/>
          <a:stretch>
            <a:fillRect/>
          </a:stretch>
        </p:blipFill>
        <p:spPr>
          <a:xfrm>
            <a:off x="4813468" y="2288425"/>
            <a:ext cx="3000773" cy="2307198"/>
          </a:xfrm>
          <a:prstGeom prst="rect">
            <a:avLst/>
          </a:prstGeom>
        </p:spPr>
      </p:pic>
      <p:sp>
        <p:nvSpPr>
          <p:cNvPr id="23" name="Rectangle 22">
            <a:extLst>
              <a:ext uri="{FF2B5EF4-FFF2-40B4-BE49-F238E27FC236}">
                <a16:creationId xmlns:a16="http://schemas.microsoft.com/office/drawing/2014/main" id="{3A442E79-10AE-1785-170F-1CAD4AC6575B}"/>
              </a:ext>
              <a:ext uri="{C183D7F6-B498-43B3-948B-1728B52AA6E4}">
                <adec:decorative xmlns:adec="http://schemas.microsoft.com/office/drawing/2017/decorative" val="1"/>
              </a:ext>
            </a:extLst>
          </p:cNvPr>
          <p:cNvSpPr/>
          <p:nvPr/>
        </p:nvSpPr>
        <p:spPr>
          <a:xfrm>
            <a:off x="7854450" y="2473852"/>
            <a:ext cx="1070611" cy="1482794"/>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3D39C572-A23F-F079-5AA8-0F70699A56D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50359" y="2532940"/>
            <a:ext cx="457200" cy="457200"/>
          </a:xfrm>
          <a:prstGeom prst="rect">
            <a:avLst/>
          </a:prstGeom>
        </p:spPr>
      </p:pic>
      <p:sp>
        <p:nvSpPr>
          <p:cNvPr id="24" name="Rectangle 23">
            <a:extLst>
              <a:ext uri="{FF2B5EF4-FFF2-40B4-BE49-F238E27FC236}">
                <a16:creationId xmlns:a16="http://schemas.microsoft.com/office/drawing/2014/main" id="{F37829C2-9F17-D835-45A3-5A6DA3D15304}"/>
              </a:ext>
              <a:ext uri="{C183D7F6-B498-43B3-948B-1728B52AA6E4}">
                <adec:decorative xmlns:adec="http://schemas.microsoft.com/office/drawing/2017/decorative" val="1"/>
              </a:ext>
            </a:extLst>
          </p:cNvPr>
          <p:cNvSpPr/>
          <p:nvPr/>
        </p:nvSpPr>
        <p:spPr>
          <a:xfrm>
            <a:off x="7927659" y="2990140"/>
            <a:ext cx="924192" cy="849546"/>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Compared to the 2021, significantly more agree</a:t>
            </a:r>
          </a:p>
          <a:p>
            <a:pPr algn="ctr" defTabSz="609585">
              <a:defRPr/>
            </a:pPr>
            <a:r>
              <a:rPr lang="en-US" sz="800" kern="0" dirty="0">
                <a:latin typeface="Arial"/>
              </a:rPr>
              <a:t>(42% vs. 36% in 2021)</a:t>
            </a:r>
          </a:p>
        </p:txBody>
      </p:sp>
    </p:spTree>
    <p:extLst>
      <p:ext uri="{BB962C8B-B14F-4D97-AF65-F5344CB8AC3E}">
        <p14:creationId xmlns:p14="http://schemas.microsoft.com/office/powerpoint/2010/main" val="1209062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cap="all" dirty="0"/>
              <a:t>Planning That Social Security Won’t Be There For Them</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Many Plan To Work To Supplement SS, Especially Among Younger Gens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Most believe they will need to continue working because SS won’t pay enough with significantly more who plan on this compared to 2021</a:t>
            </a:r>
          </a:p>
        </p:txBody>
      </p:sp>
      <p:sp>
        <p:nvSpPr>
          <p:cNvPr id="6" name="TextBox 5">
            <a:extLst>
              <a:ext uri="{FF2B5EF4-FFF2-40B4-BE49-F238E27FC236}">
                <a16:creationId xmlns:a16="http://schemas.microsoft.com/office/drawing/2014/main" id="{812E9915-7ABD-44E4-A182-B517FAAE8E09}"/>
              </a:ext>
              <a:ext uri="{C183D7F6-B498-43B3-948B-1728B52AA6E4}">
                <adec:decorative xmlns:adec="http://schemas.microsoft.com/office/drawing/2017/decorative" val="1"/>
              </a:ext>
            </a:extLst>
          </p:cNvPr>
          <p:cNvSpPr txBox="1"/>
          <p:nvPr/>
        </p:nvSpPr>
        <p:spPr>
          <a:xfrm>
            <a:off x="0" y="1171444"/>
            <a:ext cx="9144000" cy="276999"/>
          </a:xfrm>
          <a:prstGeom prst="rect">
            <a:avLst/>
          </a:prstGeom>
          <a:noFill/>
        </p:spPr>
        <p:txBody>
          <a:bodyPr wrap="square" rtlCol="0">
            <a:spAutoFit/>
          </a:bodyPr>
          <a:lstStyle/>
          <a:p>
            <a:pPr algn="ctr"/>
            <a:r>
              <a:rPr lang="en-US" sz="1200" b="1" u="sng" dirty="0"/>
              <a:t>Agreement with Statements </a:t>
            </a:r>
          </a:p>
        </p:txBody>
      </p:sp>
      <p:sp>
        <p:nvSpPr>
          <p:cNvPr id="8" name="TextBox 7" descr="Compared to the previous year (2021), we wanted to assess how many people needed to continue working while collecting benefits, just to make ends meet.  Overall, 60% agreed, with the number even higher for millennials (77%) and Gen Xers (69%).">
            <a:extLst>
              <a:ext uri="{FF2B5EF4-FFF2-40B4-BE49-F238E27FC236}">
                <a16:creationId xmlns:a16="http://schemas.microsoft.com/office/drawing/2014/main" id="{1EA4FC8F-B18B-44E0-8FE9-3EEED4F73F7E}"/>
              </a:ext>
              <a:ext uri="{C183D7F6-B498-43B3-948B-1728B52AA6E4}">
                <adec:decorative xmlns:adec="http://schemas.microsoft.com/office/drawing/2017/decorative" val="0"/>
              </a:ext>
            </a:extLst>
          </p:cNvPr>
          <p:cNvSpPr txBox="1"/>
          <p:nvPr/>
        </p:nvSpPr>
        <p:spPr>
          <a:xfrm>
            <a:off x="297366" y="1652708"/>
            <a:ext cx="2992012" cy="430887"/>
          </a:xfrm>
          <a:prstGeom prst="rect">
            <a:avLst/>
          </a:prstGeom>
          <a:noFill/>
        </p:spPr>
        <p:txBody>
          <a:bodyPr wrap="square" rtlCol="0">
            <a:spAutoFit/>
          </a:bodyPr>
          <a:lstStyle/>
          <a:p>
            <a:pPr algn="ctr"/>
            <a:r>
              <a:rPr lang="en-US" sz="1100" i="1" dirty="0"/>
              <a:t> I need to continue working because Social Security won't pay enough</a:t>
            </a:r>
            <a:endParaRPr lang="en-US" sz="900" i="1" dirty="0"/>
          </a:p>
        </p:txBody>
      </p:sp>
      <p:pic>
        <p:nvPicPr>
          <p:cNvPr id="7" name="Picture 6">
            <a:extLst>
              <a:ext uri="{FF2B5EF4-FFF2-40B4-BE49-F238E27FC236}">
                <a16:creationId xmlns:a16="http://schemas.microsoft.com/office/drawing/2014/main" id="{C898FED0-E978-8056-4BCF-37DCB73323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0966" y="2199855"/>
            <a:ext cx="3383655" cy="2388874"/>
          </a:xfrm>
          <a:prstGeom prst="rect">
            <a:avLst/>
          </a:prstGeom>
        </p:spPr>
      </p:pic>
      <p:sp>
        <p:nvSpPr>
          <p:cNvPr id="17" name="Rectangle 16">
            <a:extLst>
              <a:ext uri="{FF2B5EF4-FFF2-40B4-BE49-F238E27FC236}">
                <a16:creationId xmlns:a16="http://schemas.microsoft.com/office/drawing/2014/main" id="{22481C04-0F1C-FE6F-33F7-3C38B891AF04}"/>
              </a:ext>
              <a:ext uri="{C183D7F6-B498-43B3-948B-1728B52AA6E4}">
                <adec:decorative xmlns:adec="http://schemas.microsoft.com/office/drawing/2017/decorative" val="1"/>
              </a:ext>
            </a:extLst>
          </p:cNvPr>
          <p:cNvSpPr/>
          <p:nvPr/>
        </p:nvSpPr>
        <p:spPr>
          <a:xfrm>
            <a:off x="3592156" y="1481311"/>
            <a:ext cx="3806364" cy="3431506"/>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600C49C8-6A74-5FE7-7B68-DCE2C03C2EE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2155" y="1434773"/>
            <a:ext cx="457200" cy="457200"/>
          </a:xfrm>
          <a:prstGeom prst="rect">
            <a:avLst/>
          </a:prstGeom>
        </p:spPr>
      </p:pic>
      <p:sp>
        <p:nvSpPr>
          <p:cNvPr id="18" name="Rectangle 17">
            <a:extLst>
              <a:ext uri="{FF2B5EF4-FFF2-40B4-BE49-F238E27FC236}">
                <a16:creationId xmlns:a16="http://schemas.microsoft.com/office/drawing/2014/main" id="{B224893E-2CB4-CD62-875C-236BF686FB42}"/>
              </a:ext>
              <a:ext uri="{C183D7F6-B498-43B3-948B-1728B52AA6E4}">
                <adec:decorative xmlns:adec="http://schemas.microsoft.com/office/drawing/2017/decorative" val="1"/>
              </a:ext>
            </a:extLst>
          </p:cNvPr>
          <p:cNvSpPr/>
          <p:nvPr/>
        </p:nvSpPr>
        <p:spPr>
          <a:xfrm>
            <a:off x="4072883" y="1524873"/>
            <a:ext cx="3256947" cy="277000"/>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Compared to 2021, significantly more agree</a:t>
            </a:r>
          </a:p>
          <a:p>
            <a:pPr algn="ctr" defTabSz="609585">
              <a:defRPr/>
            </a:pPr>
            <a:r>
              <a:rPr lang="en-US" sz="800" kern="0" dirty="0">
                <a:latin typeface="Arial"/>
              </a:rPr>
              <a:t>(60% vs. 53% in 2021)</a:t>
            </a:r>
          </a:p>
        </p:txBody>
      </p:sp>
      <p:sp>
        <p:nvSpPr>
          <p:cNvPr id="26" name="Rectangle 25">
            <a:extLst>
              <a:ext uri="{FF2B5EF4-FFF2-40B4-BE49-F238E27FC236}">
                <a16:creationId xmlns:a16="http://schemas.microsoft.com/office/drawing/2014/main" id="{C625CD1B-787A-5D68-5204-EA00BAA5F04D}"/>
              </a:ext>
              <a:ext uri="{C183D7F6-B498-43B3-948B-1728B52AA6E4}">
                <adec:decorative xmlns:adec="http://schemas.microsoft.com/office/drawing/2017/decorative" val="1"/>
              </a:ext>
            </a:extLst>
          </p:cNvPr>
          <p:cNvSpPr/>
          <p:nvPr/>
        </p:nvSpPr>
        <p:spPr>
          <a:xfrm>
            <a:off x="4072882" y="1852129"/>
            <a:ext cx="3256947" cy="299044"/>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Significantly more Boomers+ agree in 2022 compared to 2021</a:t>
            </a:r>
          </a:p>
          <a:p>
            <a:pPr algn="ctr" defTabSz="609585">
              <a:defRPr/>
            </a:pPr>
            <a:r>
              <a:rPr lang="en-US" sz="800" kern="0" dirty="0">
                <a:latin typeface="Arial"/>
              </a:rPr>
              <a:t>(47% vs. 36% in 2021)</a:t>
            </a:r>
          </a:p>
        </p:txBody>
      </p:sp>
      <p:sp>
        <p:nvSpPr>
          <p:cNvPr id="35" name="Rectangle 34">
            <a:extLst>
              <a:ext uri="{FF2B5EF4-FFF2-40B4-BE49-F238E27FC236}">
                <a16:creationId xmlns:a16="http://schemas.microsoft.com/office/drawing/2014/main" id="{D752ADC8-18A2-5D47-6844-1C9451CA75F3}"/>
              </a:ext>
              <a:ext uri="{C183D7F6-B498-43B3-948B-1728B52AA6E4}">
                <adec:decorative xmlns:adec="http://schemas.microsoft.com/office/drawing/2017/decorative" val="1"/>
              </a:ext>
            </a:extLst>
          </p:cNvPr>
          <p:cNvSpPr/>
          <p:nvPr/>
        </p:nvSpPr>
        <p:spPr>
          <a:xfrm>
            <a:off x="4072879" y="2218709"/>
            <a:ext cx="3256947" cy="299044"/>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Significantly more men agree in 2022 compared to 2021</a:t>
            </a:r>
          </a:p>
          <a:p>
            <a:pPr algn="ctr" defTabSz="609585">
              <a:defRPr/>
            </a:pPr>
            <a:r>
              <a:rPr lang="en-US" sz="800" kern="0" dirty="0">
                <a:latin typeface="Arial"/>
              </a:rPr>
              <a:t>(57% vs. 48% in 2021)</a:t>
            </a:r>
          </a:p>
        </p:txBody>
      </p:sp>
      <p:sp>
        <p:nvSpPr>
          <p:cNvPr id="36" name="Rectangle 35">
            <a:extLst>
              <a:ext uri="{FF2B5EF4-FFF2-40B4-BE49-F238E27FC236}">
                <a16:creationId xmlns:a16="http://schemas.microsoft.com/office/drawing/2014/main" id="{8828EDD2-1B8F-9801-D674-83D74F3D0476}"/>
              </a:ext>
              <a:ext uri="{C183D7F6-B498-43B3-948B-1728B52AA6E4}">
                <adec:decorative xmlns:adec="http://schemas.microsoft.com/office/drawing/2017/decorative" val="1"/>
              </a:ext>
            </a:extLst>
          </p:cNvPr>
          <p:cNvSpPr/>
          <p:nvPr/>
        </p:nvSpPr>
        <p:spPr>
          <a:xfrm>
            <a:off x="4072879" y="2568646"/>
            <a:ext cx="3256947" cy="410700"/>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Significantly more of those who are working with a FP agree in 2022 compared to 2021</a:t>
            </a:r>
          </a:p>
          <a:p>
            <a:pPr algn="ctr" defTabSz="609585">
              <a:defRPr/>
            </a:pPr>
            <a:r>
              <a:rPr lang="en-US" sz="800" kern="0" dirty="0">
                <a:latin typeface="Arial"/>
              </a:rPr>
              <a:t>(59% vs. 50% in 2021)</a:t>
            </a:r>
          </a:p>
        </p:txBody>
      </p:sp>
      <p:sp>
        <p:nvSpPr>
          <p:cNvPr id="37" name="Rectangle 36">
            <a:extLst>
              <a:ext uri="{FF2B5EF4-FFF2-40B4-BE49-F238E27FC236}">
                <a16:creationId xmlns:a16="http://schemas.microsoft.com/office/drawing/2014/main" id="{A23EC047-89F8-3FFB-F5BD-30B5E64A0A28}"/>
              </a:ext>
              <a:ext uri="{C183D7F6-B498-43B3-948B-1728B52AA6E4}">
                <adec:decorative xmlns:adec="http://schemas.microsoft.com/office/drawing/2017/decorative" val="1"/>
              </a:ext>
            </a:extLst>
          </p:cNvPr>
          <p:cNvSpPr/>
          <p:nvPr/>
        </p:nvSpPr>
        <p:spPr>
          <a:xfrm>
            <a:off x="4072879" y="3016291"/>
            <a:ext cx="3256947" cy="410700"/>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Significantly more of those who are not working with an FP agree in 2022 compared to 2021</a:t>
            </a:r>
          </a:p>
          <a:p>
            <a:pPr algn="ctr" defTabSz="609585">
              <a:defRPr/>
            </a:pPr>
            <a:r>
              <a:rPr lang="en-US" sz="800" kern="0" dirty="0">
                <a:latin typeface="Arial"/>
              </a:rPr>
              <a:t>(61% vs. 55% in 2021)</a:t>
            </a:r>
          </a:p>
        </p:txBody>
      </p:sp>
      <p:sp>
        <p:nvSpPr>
          <p:cNvPr id="27" name="Rectangle 26">
            <a:extLst>
              <a:ext uri="{FF2B5EF4-FFF2-40B4-BE49-F238E27FC236}">
                <a16:creationId xmlns:a16="http://schemas.microsoft.com/office/drawing/2014/main" id="{A42B7FD6-EA23-E3AE-E3A2-389BCF95F495}"/>
              </a:ext>
              <a:ext uri="{C183D7F6-B498-43B3-948B-1728B52AA6E4}">
                <adec:decorative xmlns:adec="http://schemas.microsoft.com/office/drawing/2017/decorative" val="1"/>
              </a:ext>
            </a:extLst>
          </p:cNvPr>
          <p:cNvSpPr/>
          <p:nvPr/>
        </p:nvSpPr>
        <p:spPr>
          <a:xfrm>
            <a:off x="4072881" y="3463936"/>
            <a:ext cx="3256947" cy="427974"/>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Significantly more Millennials </a:t>
            </a:r>
            <a:r>
              <a:rPr lang="en-US" sz="800" i="1" kern="0" dirty="0">
                <a:latin typeface="Arial"/>
              </a:rPr>
              <a:t>strongly agree</a:t>
            </a:r>
            <a:r>
              <a:rPr lang="en-US" sz="800" kern="0" dirty="0">
                <a:latin typeface="Arial"/>
              </a:rPr>
              <a:t> in 2022 compared to 2021</a:t>
            </a:r>
          </a:p>
          <a:p>
            <a:pPr algn="ctr" defTabSz="609585">
              <a:defRPr/>
            </a:pPr>
            <a:r>
              <a:rPr lang="en-US" sz="800" kern="0" dirty="0">
                <a:latin typeface="Arial"/>
              </a:rPr>
              <a:t>(47% vs. 36% in 2021)</a:t>
            </a:r>
          </a:p>
        </p:txBody>
      </p:sp>
      <p:sp>
        <p:nvSpPr>
          <p:cNvPr id="28" name="Rectangle 27">
            <a:extLst>
              <a:ext uri="{FF2B5EF4-FFF2-40B4-BE49-F238E27FC236}">
                <a16:creationId xmlns:a16="http://schemas.microsoft.com/office/drawing/2014/main" id="{A13F677F-651B-9268-2FD7-9BC48E8277FB}"/>
              </a:ext>
              <a:ext uri="{C183D7F6-B498-43B3-948B-1728B52AA6E4}">
                <adec:decorative xmlns:adec="http://schemas.microsoft.com/office/drawing/2017/decorative" val="1"/>
              </a:ext>
            </a:extLst>
          </p:cNvPr>
          <p:cNvSpPr/>
          <p:nvPr/>
        </p:nvSpPr>
        <p:spPr>
          <a:xfrm>
            <a:off x="4072881" y="3945200"/>
            <a:ext cx="3256947" cy="427974"/>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Significantly more Gen Xers </a:t>
            </a:r>
            <a:r>
              <a:rPr lang="en-US" sz="800" i="1" kern="0" dirty="0">
                <a:latin typeface="Arial"/>
              </a:rPr>
              <a:t>strongly agree</a:t>
            </a:r>
            <a:r>
              <a:rPr lang="en-US" sz="800" kern="0" dirty="0">
                <a:latin typeface="Arial"/>
              </a:rPr>
              <a:t> in 2022 compared to 2021</a:t>
            </a:r>
          </a:p>
          <a:p>
            <a:pPr algn="ctr" defTabSz="609585">
              <a:defRPr/>
            </a:pPr>
            <a:r>
              <a:rPr lang="en-US" sz="800" kern="0" dirty="0">
                <a:latin typeface="Arial"/>
              </a:rPr>
              <a:t>(27% vs. 21% in 2021)</a:t>
            </a:r>
          </a:p>
        </p:txBody>
      </p:sp>
      <p:sp>
        <p:nvSpPr>
          <p:cNvPr id="34" name="Rectangle 33">
            <a:extLst>
              <a:ext uri="{FF2B5EF4-FFF2-40B4-BE49-F238E27FC236}">
                <a16:creationId xmlns:a16="http://schemas.microsoft.com/office/drawing/2014/main" id="{476CA00A-5D8B-9267-00CE-AECBE7AF176D}"/>
              </a:ext>
              <a:ext uri="{C183D7F6-B498-43B3-948B-1728B52AA6E4}">
                <adec:decorative xmlns:adec="http://schemas.microsoft.com/office/drawing/2017/decorative" val="1"/>
              </a:ext>
            </a:extLst>
          </p:cNvPr>
          <p:cNvSpPr/>
          <p:nvPr/>
        </p:nvSpPr>
        <p:spPr>
          <a:xfrm>
            <a:off x="4072880" y="4412078"/>
            <a:ext cx="3256947" cy="422494"/>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Significantly more women </a:t>
            </a:r>
            <a:r>
              <a:rPr lang="en-US" sz="800" i="1" kern="0" dirty="0">
                <a:latin typeface="Arial"/>
              </a:rPr>
              <a:t>strongly agree</a:t>
            </a:r>
            <a:r>
              <a:rPr lang="en-US" sz="800" kern="0" dirty="0">
                <a:latin typeface="Arial"/>
              </a:rPr>
              <a:t> in 2022 compared to 2021</a:t>
            </a:r>
          </a:p>
          <a:p>
            <a:pPr algn="ctr" defTabSz="609585">
              <a:defRPr/>
            </a:pPr>
            <a:r>
              <a:rPr lang="en-US" sz="800" kern="0" dirty="0">
                <a:latin typeface="Arial"/>
              </a:rPr>
              <a:t>(24% vs. 17% in 2021)</a:t>
            </a:r>
          </a:p>
        </p:txBody>
      </p:sp>
      <p:sp>
        <p:nvSpPr>
          <p:cNvPr id="38" name="Rectangle 37">
            <a:extLst>
              <a:ext uri="{FF2B5EF4-FFF2-40B4-BE49-F238E27FC236}">
                <a16:creationId xmlns:a16="http://schemas.microsoft.com/office/drawing/2014/main" id="{6C4C2115-DF84-0907-57C3-34A5690B0A3D}"/>
              </a:ext>
              <a:ext uri="{C183D7F6-B498-43B3-948B-1728B52AA6E4}">
                <adec:decorative xmlns:adec="http://schemas.microsoft.com/office/drawing/2017/decorative" val="1"/>
              </a:ext>
            </a:extLst>
          </p:cNvPr>
          <p:cNvSpPr/>
          <p:nvPr/>
        </p:nvSpPr>
        <p:spPr>
          <a:xfrm>
            <a:off x="7515564" y="1468203"/>
            <a:ext cx="1532698" cy="960443"/>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18A16BEB-7244-6D48-186A-1B1475BF52F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74084" y="1646094"/>
            <a:ext cx="371130" cy="371130"/>
          </a:xfrm>
          <a:prstGeom prst="rect">
            <a:avLst/>
          </a:prstGeom>
        </p:spPr>
      </p:pic>
      <p:sp>
        <p:nvSpPr>
          <p:cNvPr id="21" name="Rectangle 20">
            <a:extLst>
              <a:ext uri="{FF2B5EF4-FFF2-40B4-BE49-F238E27FC236}">
                <a16:creationId xmlns:a16="http://schemas.microsoft.com/office/drawing/2014/main" id="{48DA4ABB-1F0A-5057-A97B-2A716F103569}"/>
              </a:ext>
              <a:ext uri="{C183D7F6-B498-43B3-948B-1728B52AA6E4}">
                <adec:decorative xmlns:adec="http://schemas.microsoft.com/office/drawing/2017/decorative" val="0"/>
              </a:ext>
            </a:extLst>
          </p:cNvPr>
          <p:cNvSpPr/>
          <p:nvPr/>
        </p:nvSpPr>
        <p:spPr>
          <a:xfrm>
            <a:off x="8062258" y="1524873"/>
            <a:ext cx="924192" cy="849546"/>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Women are more likely than men to agree</a:t>
            </a:r>
          </a:p>
          <a:p>
            <a:pPr algn="ctr" defTabSz="609585">
              <a:defRPr/>
            </a:pPr>
            <a:r>
              <a:rPr lang="en-US" sz="800" kern="0" dirty="0">
                <a:latin typeface="Arial"/>
              </a:rPr>
              <a:t>(64% vs. 57%)</a:t>
            </a:r>
          </a:p>
        </p:txBody>
      </p:sp>
    </p:spTree>
    <p:extLst>
      <p:ext uri="{BB962C8B-B14F-4D97-AF65-F5344CB8AC3E}">
        <p14:creationId xmlns:p14="http://schemas.microsoft.com/office/powerpoint/2010/main" val="1102371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2F8D30-29A9-4F98-B86D-487B9F9DFEBC}"/>
              </a:ext>
              <a:ext uri="{C183D7F6-B498-43B3-948B-1728B52AA6E4}">
                <adec:decorative xmlns:adec="http://schemas.microsoft.com/office/drawing/2017/decorative" val="0"/>
              </a:ext>
            </a:extLst>
          </p:cNvPr>
          <p:cNvSpPr>
            <a:spLocks noGrp="1"/>
          </p:cNvSpPr>
          <p:nvPr>
            <p:ph type="body" sz="quarter" idx="11"/>
          </p:nvPr>
        </p:nvSpPr>
        <p:spPr/>
        <p:txBody>
          <a:bodyPr/>
          <a:lstStyle/>
          <a:p>
            <a:r>
              <a:rPr lang="en-US" dirty="0"/>
              <a:t>INTRODUCTION</a:t>
            </a:r>
          </a:p>
        </p:txBody>
      </p:sp>
      <p:sp>
        <p:nvSpPr>
          <p:cNvPr id="3" name="Title 2">
            <a:extLst>
              <a:ext uri="{FF2B5EF4-FFF2-40B4-BE49-F238E27FC236}">
                <a16:creationId xmlns:a16="http://schemas.microsoft.com/office/drawing/2014/main" id="{8EB6D3C4-69D0-4879-B5D7-21A21D4379E2}"/>
              </a:ext>
              <a:ext uri="{C183D7F6-B498-43B3-948B-1728B52AA6E4}">
                <adec:decorative xmlns:adec="http://schemas.microsoft.com/office/drawing/2017/decorative" val="0"/>
              </a:ext>
            </a:extLst>
          </p:cNvPr>
          <p:cNvSpPr>
            <a:spLocks noGrp="1"/>
          </p:cNvSpPr>
          <p:nvPr>
            <p:ph type="title"/>
          </p:nvPr>
        </p:nvSpPr>
        <p:spPr/>
        <p:txBody>
          <a:bodyPr/>
          <a:lstStyle/>
          <a:p>
            <a:r>
              <a:rPr lang="en-US" dirty="0"/>
              <a:t>Background and Objectives</a:t>
            </a:r>
          </a:p>
        </p:txBody>
      </p:sp>
      <p:sp>
        <p:nvSpPr>
          <p:cNvPr id="11" name="Text Placeholder 10">
            <a:extLst>
              <a:ext uri="{FF2B5EF4-FFF2-40B4-BE49-F238E27FC236}">
                <a16:creationId xmlns:a16="http://schemas.microsoft.com/office/drawing/2014/main" id="{FB1B8EC9-222C-49FB-8AB3-2C73695EC642}"/>
              </a:ext>
              <a:ext uri="{C183D7F6-B498-43B3-948B-1728B52AA6E4}">
                <adec:decorative xmlns:adec="http://schemas.microsoft.com/office/drawing/2017/decorative" val="0"/>
              </a:ext>
            </a:extLst>
          </p:cNvPr>
          <p:cNvSpPr>
            <a:spLocks noGrp="1"/>
          </p:cNvSpPr>
          <p:nvPr>
            <p:ph type="body" sz="quarter" idx="12"/>
          </p:nvPr>
        </p:nvSpPr>
        <p:spPr>
          <a:xfrm>
            <a:off x="133086" y="903354"/>
            <a:ext cx="8552127" cy="3419409"/>
          </a:xfrm>
        </p:spPr>
        <p:txBody>
          <a:bodyPr/>
          <a:lstStyle/>
          <a:p>
            <a:r>
              <a:rPr lang="en-US" dirty="0"/>
              <a:t>The Corporate Communications Team aims to create positive consumer and financial media coverage that demonstrates Nationwide understands consumers’ financial challenges and helps professionals have meaningful discussions with their clients—specifically, to help maximize clients’ Social Security (SS) benefits.</a:t>
            </a:r>
          </a:p>
          <a:p>
            <a:pPr marL="59436" indent="0">
              <a:buNone/>
            </a:pPr>
            <a:endParaRPr lang="en-US" dirty="0"/>
          </a:p>
          <a:p>
            <a:r>
              <a:rPr lang="en-US" dirty="0"/>
              <a:t>To this end, since 2014 Nationwide has annually tracked whether sentiment towards or usage and knowledge of Social Security benefits have changed.  </a:t>
            </a:r>
          </a:p>
          <a:p>
            <a:pPr marL="59436" indent="0">
              <a:buNone/>
            </a:pPr>
            <a:endParaRPr lang="en-US" dirty="0"/>
          </a:p>
          <a:p>
            <a:pPr marL="0" indent="0">
              <a:buNone/>
            </a:pPr>
            <a:r>
              <a:rPr lang="en-US" b="1" dirty="0"/>
              <a:t>Objectives:</a:t>
            </a:r>
          </a:p>
          <a:p>
            <a:pPr marL="171450"/>
            <a:r>
              <a:rPr lang="en-US" dirty="0"/>
              <a:t>To understand attitudes and knowledge about Social Security</a:t>
            </a:r>
          </a:p>
          <a:p>
            <a:pPr marL="171450"/>
            <a:r>
              <a:rPr lang="en-US" dirty="0"/>
              <a:t>To measure whether adults are using a financial professional, particularly for Social Security advice and planning</a:t>
            </a:r>
          </a:p>
          <a:p>
            <a:pPr marL="171450"/>
            <a:r>
              <a:rPr lang="en-US" dirty="0"/>
              <a:t>To determine if these sentiments and behaviors have changed over time</a:t>
            </a:r>
          </a:p>
          <a:p>
            <a:pPr marL="571500" lvl="1"/>
            <a:r>
              <a:rPr lang="en-US" dirty="0"/>
              <a:t>Specifically, in 2022 continue exploring the impacts of the COVID-19 pandemic as well as impacts of inflation especially as they relate to Social Security and retirement planning</a:t>
            </a:r>
          </a:p>
          <a:p>
            <a:pPr marL="171450"/>
            <a:r>
              <a:rPr lang="en-US" dirty="0"/>
              <a:t>To compare sentiments, behaviors, and knowledge among key generational groups:</a:t>
            </a:r>
          </a:p>
          <a:p>
            <a:pPr marL="1089025" lvl="2" indent="-342900">
              <a:buFont typeface="+mj-lt"/>
              <a:buAutoNum type="arabicPeriod"/>
            </a:pPr>
            <a:r>
              <a:rPr lang="en-US" dirty="0"/>
              <a:t>Millennials (26-41 years old)</a:t>
            </a:r>
          </a:p>
          <a:p>
            <a:pPr marL="1089025" lvl="2" indent="-342900">
              <a:buFont typeface="+mj-lt"/>
              <a:buAutoNum type="arabicPeriod"/>
            </a:pPr>
            <a:r>
              <a:rPr lang="en-US" dirty="0"/>
              <a:t>Gen X (42-57 years old)</a:t>
            </a:r>
          </a:p>
          <a:p>
            <a:pPr marL="1089025" lvl="2" indent="-342900">
              <a:buFont typeface="+mj-lt"/>
              <a:buAutoNum type="arabicPeriod"/>
            </a:pPr>
            <a:r>
              <a:rPr lang="en-US" dirty="0"/>
              <a:t>Boomers+ (58+ years old)</a:t>
            </a:r>
          </a:p>
        </p:txBody>
      </p:sp>
    </p:spTree>
    <p:extLst>
      <p:ext uri="{BB962C8B-B14F-4D97-AF65-F5344CB8AC3E}">
        <p14:creationId xmlns:p14="http://schemas.microsoft.com/office/powerpoint/2010/main" val="612100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cap="all" dirty="0"/>
              <a:t>Planning That Social Security Won’t Be There For Them</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Some Plan To File For SS Benefits Early But Will Continue To Work</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Most believe they will need to continue working because SS won’t pay enough and even 2 in 5 of those not currently collecting SS plan to file for SS early but continue to work</a:t>
            </a:r>
          </a:p>
        </p:txBody>
      </p:sp>
      <p:sp>
        <p:nvSpPr>
          <p:cNvPr id="6" name="TextBox 5">
            <a:extLst>
              <a:ext uri="{FF2B5EF4-FFF2-40B4-BE49-F238E27FC236}">
                <a16:creationId xmlns:a16="http://schemas.microsoft.com/office/drawing/2014/main" id="{812E9915-7ABD-44E4-A182-B517FAAE8E09}"/>
              </a:ext>
              <a:ext uri="{C183D7F6-B498-43B3-948B-1728B52AA6E4}">
                <adec:decorative xmlns:adec="http://schemas.microsoft.com/office/drawing/2017/decorative" val="1"/>
              </a:ext>
            </a:extLst>
          </p:cNvPr>
          <p:cNvSpPr txBox="1"/>
          <p:nvPr/>
        </p:nvSpPr>
        <p:spPr>
          <a:xfrm>
            <a:off x="0" y="1171444"/>
            <a:ext cx="9144000" cy="276999"/>
          </a:xfrm>
          <a:prstGeom prst="rect">
            <a:avLst/>
          </a:prstGeom>
          <a:noFill/>
        </p:spPr>
        <p:txBody>
          <a:bodyPr wrap="square" rtlCol="0">
            <a:spAutoFit/>
          </a:bodyPr>
          <a:lstStyle/>
          <a:p>
            <a:pPr algn="ctr"/>
            <a:r>
              <a:rPr lang="en-US" sz="1200" b="1" u="sng" dirty="0"/>
              <a:t>Agreement with Statements </a:t>
            </a:r>
          </a:p>
        </p:txBody>
      </p:sp>
      <p:sp>
        <p:nvSpPr>
          <p:cNvPr id="10" name="TextBox 9">
            <a:extLst>
              <a:ext uri="{FF2B5EF4-FFF2-40B4-BE49-F238E27FC236}">
                <a16:creationId xmlns:a16="http://schemas.microsoft.com/office/drawing/2014/main" id="{7B4EE87A-D610-410F-816A-DB64C4D252AD}"/>
              </a:ext>
              <a:ext uri="{C183D7F6-B498-43B3-948B-1728B52AA6E4}">
                <adec:decorative xmlns:adec="http://schemas.microsoft.com/office/drawing/2017/decorative" val="1"/>
              </a:ext>
            </a:extLst>
          </p:cNvPr>
          <p:cNvSpPr txBox="1"/>
          <p:nvPr/>
        </p:nvSpPr>
        <p:spPr>
          <a:xfrm>
            <a:off x="982748" y="1578371"/>
            <a:ext cx="3336854" cy="584775"/>
          </a:xfrm>
          <a:prstGeom prst="rect">
            <a:avLst/>
          </a:prstGeom>
          <a:noFill/>
        </p:spPr>
        <p:txBody>
          <a:bodyPr wrap="square" rtlCol="0">
            <a:spAutoFit/>
          </a:bodyPr>
          <a:lstStyle/>
          <a:p>
            <a:pPr algn="ctr"/>
            <a:r>
              <a:rPr lang="en-US" sz="1100" i="1" dirty="0"/>
              <a:t>I plan on filing for Social Security benefits early, but continuing to work</a:t>
            </a:r>
          </a:p>
          <a:p>
            <a:pPr algn="ctr"/>
            <a:r>
              <a:rPr lang="en-US" sz="1000" i="1" dirty="0"/>
              <a:t>(Among those who don’t currently collect SS)</a:t>
            </a:r>
            <a:endParaRPr lang="en-US" sz="700" i="1" dirty="0"/>
          </a:p>
        </p:txBody>
      </p:sp>
      <p:pic>
        <p:nvPicPr>
          <p:cNvPr id="7" name="Picture 6">
            <a:extLst>
              <a:ext uri="{FF2B5EF4-FFF2-40B4-BE49-F238E27FC236}">
                <a16:creationId xmlns:a16="http://schemas.microsoft.com/office/drawing/2014/main" id="{D39C9DEC-82EA-8F8B-A47B-7BE89BF6595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9279" y="2148549"/>
            <a:ext cx="2848601" cy="2357463"/>
          </a:xfrm>
          <a:prstGeom prst="rect">
            <a:avLst/>
          </a:prstGeom>
        </p:spPr>
      </p:pic>
      <p:sp>
        <p:nvSpPr>
          <p:cNvPr id="26" name="Rectangle 25">
            <a:extLst>
              <a:ext uri="{FF2B5EF4-FFF2-40B4-BE49-F238E27FC236}">
                <a16:creationId xmlns:a16="http://schemas.microsoft.com/office/drawing/2014/main" id="{32219A7D-731F-C2E9-54DC-EB42FB39AA44}"/>
              </a:ext>
              <a:ext uri="{C183D7F6-B498-43B3-948B-1728B52AA6E4}">
                <adec:decorative xmlns:adec="http://schemas.microsoft.com/office/drawing/2017/decorative" val="1"/>
              </a:ext>
            </a:extLst>
          </p:cNvPr>
          <p:cNvSpPr/>
          <p:nvPr/>
        </p:nvSpPr>
        <p:spPr>
          <a:xfrm>
            <a:off x="4705086" y="2051879"/>
            <a:ext cx="2954948" cy="1405195"/>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100B9031-C441-AF0A-C0E0-33FA6AE2999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5085" y="2031604"/>
            <a:ext cx="457200" cy="457200"/>
          </a:xfrm>
          <a:prstGeom prst="rect">
            <a:avLst/>
          </a:prstGeom>
        </p:spPr>
      </p:pic>
      <p:sp>
        <p:nvSpPr>
          <p:cNvPr id="28" name="Rectangle 27">
            <a:extLst>
              <a:ext uri="{FF2B5EF4-FFF2-40B4-BE49-F238E27FC236}">
                <a16:creationId xmlns:a16="http://schemas.microsoft.com/office/drawing/2014/main" id="{D8B02F0D-8725-301B-64FC-E3E3233E0F01}"/>
              </a:ext>
              <a:ext uri="{C183D7F6-B498-43B3-948B-1728B52AA6E4}">
                <adec:decorative xmlns:adec="http://schemas.microsoft.com/office/drawing/2017/decorative" val="1"/>
              </a:ext>
            </a:extLst>
          </p:cNvPr>
          <p:cNvSpPr/>
          <p:nvPr/>
        </p:nvSpPr>
        <p:spPr>
          <a:xfrm>
            <a:off x="5180670" y="2116923"/>
            <a:ext cx="2413527" cy="342505"/>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Compared to the 2021, significantly more agree</a:t>
            </a:r>
          </a:p>
          <a:p>
            <a:pPr algn="ctr" defTabSz="609585">
              <a:defRPr/>
            </a:pPr>
            <a:r>
              <a:rPr lang="en-US" sz="800" kern="0" dirty="0">
                <a:latin typeface="Arial"/>
              </a:rPr>
              <a:t>(42% vs. 36% in 2021)</a:t>
            </a:r>
          </a:p>
        </p:txBody>
      </p:sp>
      <p:sp>
        <p:nvSpPr>
          <p:cNvPr id="29" name="Rectangle 28">
            <a:extLst>
              <a:ext uri="{FF2B5EF4-FFF2-40B4-BE49-F238E27FC236}">
                <a16:creationId xmlns:a16="http://schemas.microsoft.com/office/drawing/2014/main" id="{508F7799-FDE6-9786-3DAA-FE1EAE3AF4A1}"/>
              </a:ext>
              <a:ext uri="{C183D7F6-B498-43B3-948B-1728B52AA6E4}">
                <adec:decorative xmlns:adec="http://schemas.microsoft.com/office/drawing/2017/decorative" val="1"/>
              </a:ext>
            </a:extLst>
          </p:cNvPr>
          <p:cNvSpPr/>
          <p:nvPr/>
        </p:nvSpPr>
        <p:spPr>
          <a:xfrm>
            <a:off x="5180670" y="2524472"/>
            <a:ext cx="2413527" cy="401257"/>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Significantly more women agree in 2022 compared to 2021</a:t>
            </a:r>
          </a:p>
          <a:p>
            <a:pPr algn="ctr" defTabSz="609585">
              <a:defRPr/>
            </a:pPr>
            <a:r>
              <a:rPr lang="en-US" sz="800" kern="0" dirty="0">
                <a:latin typeface="Arial"/>
              </a:rPr>
              <a:t>(42% vs. 34% in 2021)</a:t>
            </a:r>
          </a:p>
        </p:txBody>
      </p:sp>
      <p:sp>
        <p:nvSpPr>
          <p:cNvPr id="30" name="Rectangle 29">
            <a:extLst>
              <a:ext uri="{FF2B5EF4-FFF2-40B4-BE49-F238E27FC236}">
                <a16:creationId xmlns:a16="http://schemas.microsoft.com/office/drawing/2014/main" id="{2EB8DFAB-E984-5366-F187-4A907E57A690}"/>
              </a:ext>
              <a:ext uri="{C183D7F6-B498-43B3-948B-1728B52AA6E4}">
                <adec:decorative xmlns:adec="http://schemas.microsoft.com/office/drawing/2017/decorative" val="1"/>
              </a:ext>
            </a:extLst>
          </p:cNvPr>
          <p:cNvSpPr/>
          <p:nvPr/>
        </p:nvSpPr>
        <p:spPr>
          <a:xfrm>
            <a:off x="5180670" y="2983342"/>
            <a:ext cx="2413527" cy="401257"/>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Significantly more of those working with a FP agree in 2022 compared to 2021</a:t>
            </a:r>
          </a:p>
          <a:p>
            <a:pPr algn="ctr" defTabSz="609585">
              <a:defRPr/>
            </a:pPr>
            <a:r>
              <a:rPr lang="en-US" sz="800" kern="0" dirty="0">
                <a:latin typeface="Arial"/>
              </a:rPr>
              <a:t>(54% vs. 40% in 2021)</a:t>
            </a:r>
          </a:p>
        </p:txBody>
      </p:sp>
    </p:spTree>
    <p:extLst>
      <p:ext uri="{BB962C8B-B14F-4D97-AF65-F5344CB8AC3E}">
        <p14:creationId xmlns:p14="http://schemas.microsoft.com/office/powerpoint/2010/main" val="3116417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cap="all" dirty="0"/>
              <a:t>Planning That Social Security Won’t Be There For Them</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a:xfrm>
            <a:off x="133086" y="388620"/>
            <a:ext cx="9010914" cy="325304"/>
          </a:xfrm>
        </p:spPr>
        <p:txBody>
          <a:bodyPr/>
          <a:lstStyle/>
          <a:p>
            <a:r>
              <a:rPr lang="en-US" dirty="0"/>
              <a:t>Younger Gens Plan On Other Income Sources To Supplement SS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a:xfrm>
            <a:off x="133086" y="711350"/>
            <a:ext cx="8552603" cy="283603"/>
          </a:xfrm>
        </p:spPr>
        <p:txBody>
          <a:bodyPr/>
          <a:lstStyle/>
          <a:p>
            <a:r>
              <a:rPr lang="en-US" dirty="0"/>
              <a:t>Adults age 26+ expect SS benefits cover/are to cover about half of living expenses although almost a fifth do not have a source of retirement income beyond SS</a:t>
            </a:r>
          </a:p>
        </p:txBody>
      </p:sp>
      <p:sp>
        <p:nvSpPr>
          <p:cNvPr id="21" name="TextBox 20">
            <a:extLst>
              <a:ext uri="{FF2B5EF4-FFF2-40B4-BE49-F238E27FC236}">
                <a16:creationId xmlns:a16="http://schemas.microsoft.com/office/drawing/2014/main" id="{07E444DD-88D0-968E-A004-9AA79BC25C0E}"/>
              </a:ext>
              <a:ext uri="{C183D7F6-B498-43B3-948B-1728B52AA6E4}">
                <adec:decorative xmlns:adec="http://schemas.microsoft.com/office/drawing/2017/decorative" val="1"/>
              </a:ext>
            </a:extLst>
          </p:cNvPr>
          <p:cNvSpPr txBox="1"/>
          <p:nvPr/>
        </p:nvSpPr>
        <p:spPr>
          <a:xfrm>
            <a:off x="350969" y="1841522"/>
            <a:ext cx="3222886" cy="615553"/>
          </a:xfrm>
          <a:prstGeom prst="rect">
            <a:avLst/>
          </a:prstGeom>
          <a:noFill/>
        </p:spPr>
        <p:txBody>
          <a:bodyPr wrap="square" rtlCol="0">
            <a:spAutoFit/>
          </a:bodyPr>
          <a:lstStyle/>
          <a:p>
            <a:pPr algn="ctr"/>
            <a:r>
              <a:rPr lang="en-US" sz="1200" b="1" u="sng" dirty="0"/>
              <a:t>Percent of Expenses [Expect] SS Benefits to Cover</a:t>
            </a:r>
          </a:p>
          <a:p>
            <a:pPr algn="ctr"/>
            <a:r>
              <a:rPr lang="en-US" sz="1000" i="1" dirty="0"/>
              <a:t>Average</a:t>
            </a:r>
          </a:p>
        </p:txBody>
      </p:sp>
      <p:pic>
        <p:nvPicPr>
          <p:cNvPr id="6" name="Picture 5">
            <a:extLst>
              <a:ext uri="{FF2B5EF4-FFF2-40B4-BE49-F238E27FC236}">
                <a16:creationId xmlns:a16="http://schemas.microsoft.com/office/drawing/2014/main" id="{F1B15FE5-F6F7-6DE9-2B67-DADE6B5CD0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5223" y="2543131"/>
            <a:ext cx="3048909" cy="1200028"/>
          </a:xfrm>
          <a:prstGeom prst="rect">
            <a:avLst/>
          </a:prstGeom>
        </p:spPr>
      </p:pic>
      <p:cxnSp>
        <p:nvCxnSpPr>
          <p:cNvPr id="17" name="Straight Connector 16">
            <a:extLst>
              <a:ext uri="{FF2B5EF4-FFF2-40B4-BE49-F238E27FC236}">
                <a16:creationId xmlns:a16="http://schemas.microsoft.com/office/drawing/2014/main" id="{B5F97C91-65F6-4CEB-87DF-4253E19D97AC}"/>
              </a:ext>
              <a:ext uri="{C183D7F6-B498-43B3-948B-1728B52AA6E4}">
                <adec:decorative xmlns:adec="http://schemas.microsoft.com/office/drawing/2017/decorative" val="1"/>
              </a:ext>
            </a:extLst>
          </p:cNvPr>
          <p:cNvCxnSpPr>
            <a:cxnSpLocks/>
          </p:cNvCxnSpPr>
          <p:nvPr/>
        </p:nvCxnSpPr>
        <p:spPr>
          <a:xfrm flipV="1">
            <a:off x="3952713" y="1289368"/>
            <a:ext cx="0" cy="3355626"/>
          </a:xfrm>
          <a:prstGeom prst="line">
            <a:avLst/>
          </a:prstGeom>
          <a:ln w="9525">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BF804F3B-3F9E-4545-8E50-D89789852F41}"/>
              </a:ext>
              <a:ext uri="{C183D7F6-B498-43B3-948B-1728B52AA6E4}">
                <adec:decorative xmlns:adec="http://schemas.microsoft.com/office/drawing/2017/decorative" val="1"/>
              </a:ext>
            </a:extLst>
          </p:cNvPr>
          <p:cNvSpPr txBox="1"/>
          <p:nvPr/>
        </p:nvSpPr>
        <p:spPr>
          <a:xfrm>
            <a:off x="4976602" y="1128474"/>
            <a:ext cx="3222885" cy="276999"/>
          </a:xfrm>
          <a:prstGeom prst="rect">
            <a:avLst/>
          </a:prstGeom>
          <a:noFill/>
        </p:spPr>
        <p:txBody>
          <a:bodyPr wrap="square" rtlCol="0">
            <a:spAutoFit/>
          </a:bodyPr>
          <a:lstStyle/>
          <a:p>
            <a:pPr algn="ctr"/>
            <a:r>
              <a:rPr lang="en-US" sz="1200" b="1" u="sng" dirty="0"/>
              <a:t>Sources of Retirement Income</a:t>
            </a:r>
          </a:p>
        </p:txBody>
      </p:sp>
      <p:pic>
        <p:nvPicPr>
          <p:cNvPr id="8" name="Picture 7">
            <a:extLst>
              <a:ext uri="{FF2B5EF4-FFF2-40B4-BE49-F238E27FC236}">
                <a16:creationId xmlns:a16="http://schemas.microsoft.com/office/drawing/2014/main" id="{82DE5645-4A36-2155-0B8E-3E1A0F74520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85798" y="1377753"/>
            <a:ext cx="4374718" cy="1347695"/>
          </a:xfrm>
          <a:prstGeom prst="rect">
            <a:avLst/>
          </a:prstGeom>
        </p:spPr>
      </p:pic>
      <p:sp>
        <p:nvSpPr>
          <p:cNvPr id="13" name="TextBox 12">
            <a:extLst>
              <a:ext uri="{FF2B5EF4-FFF2-40B4-BE49-F238E27FC236}">
                <a16:creationId xmlns:a16="http://schemas.microsoft.com/office/drawing/2014/main" id="{709A610E-C8C1-4C01-9C6C-23C2F317BEBA}"/>
              </a:ext>
              <a:ext uri="{C183D7F6-B498-43B3-948B-1728B52AA6E4}">
                <adec:decorative xmlns:adec="http://schemas.microsoft.com/office/drawing/2017/decorative" val="1"/>
              </a:ext>
            </a:extLst>
          </p:cNvPr>
          <p:cNvSpPr txBox="1"/>
          <p:nvPr/>
        </p:nvSpPr>
        <p:spPr>
          <a:xfrm>
            <a:off x="4976601" y="2662054"/>
            <a:ext cx="3222885" cy="954107"/>
          </a:xfrm>
          <a:prstGeom prst="rect">
            <a:avLst/>
          </a:prstGeom>
          <a:noFill/>
        </p:spPr>
        <p:txBody>
          <a:bodyPr wrap="square" rtlCol="0">
            <a:spAutoFit/>
          </a:bodyPr>
          <a:lstStyle/>
          <a:p>
            <a:pPr algn="ctr"/>
            <a:r>
              <a:rPr lang="en-US" sz="1200" b="1" u="sng" dirty="0"/>
              <a:t>Primary Source of Retirement Income (TOP 3)</a:t>
            </a:r>
          </a:p>
          <a:p>
            <a:pPr algn="ctr"/>
            <a:r>
              <a:rPr lang="en-US" sz="1000" i="1" dirty="0"/>
              <a:t>Among those who have additional sources of retirement income beyond SS</a:t>
            </a:r>
          </a:p>
          <a:p>
            <a:pPr algn="ctr"/>
            <a:endParaRPr lang="en-US" sz="1200" b="1" u="sng" dirty="0"/>
          </a:p>
        </p:txBody>
      </p:sp>
      <p:pic>
        <p:nvPicPr>
          <p:cNvPr id="11" name="Picture 10" descr="Among those who have additional sources of income beyond Social Security benefits, we asked: What are your top 3 sources of income in retirement?  Overall, 33% said Social Security, 25% believed it would be their retirement savings and only 16% said it would be a pension.">
            <a:extLst>
              <a:ext uri="{FF2B5EF4-FFF2-40B4-BE49-F238E27FC236}">
                <a16:creationId xmlns:a16="http://schemas.microsoft.com/office/drawing/2014/main" id="{0F6E8782-AC86-86AA-606E-CC9D144911D5}"/>
              </a:ext>
            </a:extLst>
          </p:cNvPr>
          <p:cNvPicPr>
            <a:picLocks noChangeAspect="1"/>
          </p:cNvPicPr>
          <p:nvPr/>
        </p:nvPicPr>
        <p:blipFill>
          <a:blip r:embed="rId5"/>
          <a:stretch>
            <a:fillRect/>
          </a:stretch>
        </p:blipFill>
        <p:spPr>
          <a:xfrm>
            <a:off x="4085799" y="3377474"/>
            <a:ext cx="4771950" cy="1468291"/>
          </a:xfrm>
          <a:prstGeom prst="rect">
            <a:avLst/>
          </a:prstGeom>
        </p:spPr>
      </p:pic>
    </p:spTree>
    <p:extLst>
      <p:ext uri="{BB962C8B-B14F-4D97-AF65-F5344CB8AC3E}">
        <p14:creationId xmlns:p14="http://schemas.microsoft.com/office/powerpoint/2010/main" val="2044479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cap="all" dirty="0"/>
              <a:t>Planning That Social Security Won’t Be There For Them</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Some Plan On Drawing SS Before FRA</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a:xfrm>
            <a:off x="133086" y="713924"/>
            <a:ext cx="8552603" cy="413861"/>
          </a:xfrm>
        </p:spPr>
        <p:txBody>
          <a:bodyPr/>
          <a:lstStyle/>
          <a:p>
            <a:r>
              <a:rPr lang="en-US" dirty="0"/>
              <a:t>Almost two in five adults age 26+ not currently receiving SS plan on drawing SS before their full retirement age. Women were significantly less likely to plan on drawing SS before their FRA</a:t>
            </a:r>
          </a:p>
        </p:txBody>
      </p:sp>
      <p:sp>
        <p:nvSpPr>
          <p:cNvPr id="9" name="TextBox 8">
            <a:extLst>
              <a:ext uri="{FF2B5EF4-FFF2-40B4-BE49-F238E27FC236}">
                <a16:creationId xmlns:a16="http://schemas.microsoft.com/office/drawing/2014/main" id="{328AF497-0C72-4391-8249-EEFC4A10BE0A}"/>
              </a:ext>
              <a:ext uri="{C183D7F6-B498-43B3-948B-1728B52AA6E4}">
                <adec:decorative xmlns:adec="http://schemas.microsoft.com/office/drawing/2017/decorative" val="1"/>
              </a:ext>
            </a:extLst>
          </p:cNvPr>
          <p:cNvSpPr txBox="1"/>
          <p:nvPr/>
        </p:nvSpPr>
        <p:spPr>
          <a:xfrm>
            <a:off x="0" y="1084741"/>
            <a:ext cx="9144000" cy="276999"/>
          </a:xfrm>
          <a:prstGeom prst="rect">
            <a:avLst/>
          </a:prstGeom>
          <a:noFill/>
        </p:spPr>
        <p:txBody>
          <a:bodyPr wrap="square" rtlCol="0">
            <a:spAutoFit/>
          </a:bodyPr>
          <a:lstStyle/>
          <a:p>
            <a:pPr algn="ctr"/>
            <a:r>
              <a:rPr lang="en-US" sz="1200" b="1" u="sng" dirty="0"/>
              <a:t>Drawing SS Before Full Retirement Age</a:t>
            </a:r>
          </a:p>
        </p:txBody>
      </p:sp>
      <p:sp>
        <p:nvSpPr>
          <p:cNvPr id="10" name="TextBox 9">
            <a:extLst>
              <a:ext uri="{FF2B5EF4-FFF2-40B4-BE49-F238E27FC236}">
                <a16:creationId xmlns:a16="http://schemas.microsoft.com/office/drawing/2014/main" id="{85FC40F6-4A86-48ED-83BE-69FAC948231F}"/>
              </a:ext>
              <a:ext uri="{C183D7F6-B498-43B3-948B-1728B52AA6E4}">
                <adec:decorative xmlns:adec="http://schemas.microsoft.com/office/drawing/2017/decorative" val="1"/>
              </a:ext>
            </a:extLst>
          </p:cNvPr>
          <p:cNvSpPr txBox="1"/>
          <p:nvPr/>
        </p:nvSpPr>
        <p:spPr>
          <a:xfrm>
            <a:off x="3112568" y="1271333"/>
            <a:ext cx="2798365" cy="430887"/>
          </a:xfrm>
          <a:prstGeom prst="rect">
            <a:avLst/>
          </a:prstGeom>
          <a:noFill/>
        </p:spPr>
        <p:txBody>
          <a:bodyPr wrap="square" rtlCol="0">
            <a:spAutoFit/>
          </a:bodyPr>
          <a:lstStyle/>
          <a:p>
            <a:pPr algn="ctr"/>
            <a:r>
              <a:rPr lang="en-US" sz="1100" i="1" dirty="0"/>
              <a:t>(among those who aren’t getting SS but expect to in the future)</a:t>
            </a:r>
          </a:p>
        </p:txBody>
      </p:sp>
      <p:pic>
        <p:nvPicPr>
          <p:cNvPr id="6" name="Picture 5">
            <a:extLst>
              <a:ext uri="{FF2B5EF4-FFF2-40B4-BE49-F238E27FC236}">
                <a16:creationId xmlns:a16="http://schemas.microsoft.com/office/drawing/2014/main" id="{DD88C9F0-5136-2D0E-4551-32F3351DD1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2346" y="1828799"/>
            <a:ext cx="7960893" cy="2233020"/>
          </a:xfrm>
          <a:prstGeom prst="rect">
            <a:avLst/>
          </a:prstGeom>
        </p:spPr>
      </p:pic>
      <p:sp>
        <p:nvSpPr>
          <p:cNvPr id="17" name="Rectangle 16">
            <a:extLst>
              <a:ext uri="{FF2B5EF4-FFF2-40B4-BE49-F238E27FC236}">
                <a16:creationId xmlns:a16="http://schemas.microsoft.com/office/drawing/2014/main" id="{ADFA6CA6-F979-4ED5-83A4-84463AA20CCD}"/>
              </a:ext>
              <a:ext uri="{C183D7F6-B498-43B3-948B-1728B52AA6E4}">
                <adec:decorative xmlns:adec="http://schemas.microsoft.com/office/drawing/2017/decorative" val="1"/>
              </a:ext>
            </a:extLst>
          </p:cNvPr>
          <p:cNvSpPr/>
          <p:nvPr/>
        </p:nvSpPr>
        <p:spPr>
          <a:xfrm>
            <a:off x="5835543" y="4218183"/>
            <a:ext cx="2125118" cy="726127"/>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95CFF6FC-2DD6-4BC3-82D4-5D3DADF23CE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5811" y="4366620"/>
            <a:ext cx="386357" cy="371130"/>
          </a:xfrm>
          <a:prstGeom prst="rect">
            <a:avLst/>
          </a:prstGeom>
        </p:spPr>
      </p:pic>
      <p:sp>
        <p:nvSpPr>
          <p:cNvPr id="19" name="Rectangle 18">
            <a:extLst>
              <a:ext uri="{FF2B5EF4-FFF2-40B4-BE49-F238E27FC236}">
                <a16:creationId xmlns:a16="http://schemas.microsoft.com/office/drawing/2014/main" id="{AF0AAD61-B0A3-4C63-A5C4-CE99FE22C4A7}"/>
              </a:ext>
            </a:extLst>
          </p:cNvPr>
          <p:cNvSpPr/>
          <p:nvPr/>
        </p:nvSpPr>
        <p:spPr>
          <a:xfrm>
            <a:off x="6347536" y="4303482"/>
            <a:ext cx="1466144" cy="546108"/>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Women are less likely than men to plan on drawing before reaching FRA</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(32% vs. 43%)</a:t>
            </a:r>
          </a:p>
        </p:txBody>
      </p:sp>
    </p:spTree>
    <p:extLst>
      <p:ext uri="{BB962C8B-B14F-4D97-AF65-F5344CB8AC3E}">
        <p14:creationId xmlns:p14="http://schemas.microsoft.com/office/powerpoint/2010/main" val="3796840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sz="800" i="1" cap="all" dirty="0"/>
              <a:t>Learning More Through Financial Professionals</a:t>
            </a:r>
            <a:endParaRPr lang="en-US" cap="all" dirty="0"/>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A Little Over One-Third Work with a Financial Professional</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Younger generations are more likely to work with one, while women are less likely to work with one</a:t>
            </a:r>
          </a:p>
        </p:txBody>
      </p:sp>
      <p:sp>
        <p:nvSpPr>
          <p:cNvPr id="14" name="TextBox 13">
            <a:extLst>
              <a:ext uri="{FF2B5EF4-FFF2-40B4-BE49-F238E27FC236}">
                <a16:creationId xmlns:a16="http://schemas.microsoft.com/office/drawing/2014/main" id="{FA1A69BE-C49E-4108-9CC2-CBF0439C7CC1}"/>
              </a:ext>
              <a:ext uri="{C183D7F6-B498-43B3-948B-1728B52AA6E4}">
                <adec:decorative xmlns:adec="http://schemas.microsoft.com/office/drawing/2017/decorative" val="1"/>
              </a:ext>
            </a:extLst>
          </p:cNvPr>
          <p:cNvSpPr txBox="1"/>
          <p:nvPr/>
        </p:nvSpPr>
        <p:spPr>
          <a:xfrm>
            <a:off x="1" y="1264047"/>
            <a:ext cx="9144000" cy="276999"/>
          </a:xfrm>
          <a:prstGeom prst="rect">
            <a:avLst/>
          </a:prstGeom>
          <a:noFill/>
        </p:spPr>
        <p:txBody>
          <a:bodyPr wrap="square" rtlCol="0">
            <a:spAutoFit/>
          </a:bodyPr>
          <a:lstStyle/>
          <a:p>
            <a:pPr algn="ctr"/>
            <a:r>
              <a:rPr lang="en-US" sz="1200" b="1" u="sng" dirty="0"/>
              <a:t>Currently Working with a Financial Professional</a:t>
            </a:r>
          </a:p>
        </p:txBody>
      </p:sp>
      <p:pic>
        <p:nvPicPr>
          <p:cNvPr id="7" name="Picture 6">
            <a:extLst>
              <a:ext uri="{FF2B5EF4-FFF2-40B4-BE49-F238E27FC236}">
                <a16:creationId xmlns:a16="http://schemas.microsoft.com/office/drawing/2014/main" id="{FFE4869F-094D-3947-819C-EBCA64452A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768" y="1847164"/>
            <a:ext cx="8001873" cy="2227471"/>
          </a:xfrm>
          <a:prstGeom prst="rect">
            <a:avLst/>
          </a:prstGeom>
        </p:spPr>
      </p:pic>
      <p:sp>
        <p:nvSpPr>
          <p:cNvPr id="8" name="Rectangle 7">
            <a:extLst>
              <a:ext uri="{FF2B5EF4-FFF2-40B4-BE49-F238E27FC236}">
                <a16:creationId xmlns:a16="http://schemas.microsoft.com/office/drawing/2014/main" id="{F64D1FB0-880C-429B-A703-ADEA56FADBA4}"/>
              </a:ext>
              <a:ext uri="{C183D7F6-B498-43B3-948B-1728B52AA6E4}">
                <adec:decorative xmlns:adec="http://schemas.microsoft.com/office/drawing/2017/decorative" val="1"/>
              </a:ext>
            </a:extLst>
          </p:cNvPr>
          <p:cNvSpPr/>
          <p:nvPr/>
        </p:nvSpPr>
        <p:spPr>
          <a:xfrm>
            <a:off x="1433871" y="4284893"/>
            <a:ext cx="6780739" cy="615571"/>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818579C5-BEEB-46E5-B119-5F6E71AD8FC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23936" y="4414924"/>
            <a:ext cx="457200" cy="457200"/>
          </a:xfrm>
          <a:prstGeom prst="rect">
            <a:avLst/>
          </a:prstGeom>
        </p:spPr>
      </p:pic>
      <p:sp>
        <p:nvSpPr>
          <p:cNvPr id="9" name="Rectangle 8">
            <a:extLst>
              <a:ext uri="{FF2B5EF4-FFF2-40B4-BE49-F238E27FC236}">
                <a16:creationId xmlns:a16="http://schemas.microsoft.com/office/drawing/2014/main" id="{55AC8535-8449-4396-9509-350E7A9E50EB}"/>
              </a:ext>
              <a:ext uri="{C183D7F6-B498-43B3-948B-1728B52AA6E4}">
                <adec:decorative xmlns:adec="http://schemas.microsoft.com/office/drawing/2017/decorative" val="0"/>
              </a:ext>
            </a:extLst>
          </p:cNvPr>
          <p:cNvSpPr/>
          <p:nvPr/>
        </p:nvSpPr>
        <p:spPr>
          <a:xfrm>
            <a:off x="2169233" y="4347679"/>
            <a:ext cx="2818275" cy="479665"/>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Millennials are more likely than in 2021 to report they work with a financial professional  (50% vs. 42% in 2021)</a:t>
            </a:r>
          </a:p>
        </p:txBody>
      </p:sp>
      <p:pic>
        <p:nvPicPr>
          <p:cNvPr id="16" name="Graphic 15">
            <a:extLst>
              <a:ext uri="{FF2B5EF4-FFF2-40B4-BE49-F238E27FC236}">
                <a16:creationId xmlns:a16="http://schemas.microsoft.com/office/drawing/2014/main" id="{2F505709-AA32-8440-B012-CE0384A4FA4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61267" y="4429322"/>
            <a:ext cx="371130" cy="371130"/>
          </a:xfrm>
          <a:prstGeom prst="rect">
            <a:avLst/>
          </a:prstGeom>
        </p:spPr>
      </p:pic>
      <p:sp>
        <p:nvSpPr>
          <p:cNvPr id="17" name="Rectangle 16">
            <a:extLst>
              <a:ext uri="{FF2B5EF4-FFF2-40B4-BE49-F238E27FC236}">
                <a16:creationId xmlns:a16="http://schemas.microsoft.com/office/drawing/2014/main" id="{17A2C95E-E821-25AA-389E-159A86FFBA65}"/>
              </a:ext>
              <a:ext uri="{C183D7F6-B498-43B3-948B-1728B52AA6E4}">
                <adec:decorative xmlns:adec="http://schemas.microsoft.com/office/drawing/2017/decorative" val="0"/>
              </a:ext>
            </a:extLst>
          </p:cNvPr>
          <p:cNvSpPr/>
          <p:nvPr/>
        </p:nvSpPr>
        <p:spPr>
          <a:xfrm>
            <a:off x="5758820" y="4359477"/>
            <a:ext cx="2345088" cy="46786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Women are more likely than men to not be working with a financial professional</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(69% vs. 59%)</a:t>
            </a:r>
          </a:p>
        </p:txBody>
      </p:sp>
    </p:spTree>
    <p:extLst>
      <p:ext uri="{BB962C8B-B14F-4D97-AF65-F5344CB8AC3E}">
        <p14:creationId xmlns:p14="http://schemas.microsoft.com/office/powerpoint/2010/main" val="1710542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sz="800" i="1" cap="all" dirty="0"/>
              <a:t>Learning More Through Financial Professionals</a:t>
            </a:r>
            <a:endParaRPr lang="en-US" cap="all" dirty="0"/>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a:xfrm>
            <a:off x="133086" y="388620"/>
            <a:ext cx="8633063" cy="325304"/>
          </a:xfrm>
        </p:spPr>
        <p:txBody>
          <a:bodyPr/>
          <a:lstStyle/>
          <a:p>
            <a:r>
              <a:rPr lang="en-US" dirty="0"/>
              <a:t>Some Turn To Financial Professionals To Learn About Inflation-related Topics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At least a fifth of those age 26+ do care to learn more about each of these inflation-related topics</a:t>
            </a:r>
          </a:p>
        </p:txBody>
      </p:sp>
      <p:sp>
        <p:nvSpPr>
          <p:cNvPr id="20" name="TextBox 19">
            <a:extLst>
              <a:ext uri="{FF2B5EF4-FFF2-40B4-BE49-F238E27FC236}">
                <a16:creationId xmlns:a16="http://schemas.microsoft.com/office/drawing/2014/main" id="{520B8D9D-43E7-0364-3E9E-A26B96011F8E}"/>
              </a:ext>
              <a:ext uri="{C183D7F6-B498-43B3-948B-1728B52AA6E4}">
                <adec:decorative xmlns:adec="http://schemas.microsoft.com/office/drawing/2017/decorative" val="0"/>
              </a:ext>
            </a:extLst>
          </p:cNvPr>
          <p:cNvSpPr txBox="1"/>
          <p:nvPr/>
        </p:nvSpPr>
        <p:spPr>
          <a:xfrm>
            <a:off x="2312726" y="1045832"/>
            <a:ext cx="4518548" cy="276999"/>
          </a:xfrm>
          <a:prstGeom prst="rect">
            <a:avLst/>
          </a:prstGeom>
          <a:noFill/>
        </p:spPr>
        <p:txBody>
          <a:bodyPr wrap="square" rtlCol="0">
            <a:spAutoFit/>
          </a:bodyPr>
          <a:lstStyle/>
          <a:p>
            <a:pPr algn="ctr"/>
            <a:r>
              <a:rPr lang="en-US" sz="1200" b="1" u="sng" dirty="0"/>
              <a:t>Who They Turn To </a:t>
            </a:r>
            <a:r>
              <a:rPr lang="en-US" sz="1200" b="1" u="sng" dirty="0" err="1"/>
              <a:t>To</a:t>
            </a:r>
            <a:r>
              <a:rPr lang="en-US" sz="1200" b="1" u="sng" dirty="0"/>
              <a:t> Learn More About:</a:t>
            </a:r>
          </a:p>
        </p:txBody>
      </p:sp>
      <p:sp>
        <p:nvSpPr>
          <p:cNvPr id="13" name="TextBox 12">
            <a:extLst>
              <a:ext uri="{FF2B5EF4-FFF2-40B4-BE49-F238E27FC236}">
                <a16:creationId xmlns:a16="http://schemas.microsoft.com/office/drawing/2014/main" id="{79872E9E-0F3F-5A90-95A1-BFE3A6C62921}"/>
              </a:ext>
              <a:ext uri="{C183D7F6-B498-43B3-948B-1728B52AA6E4}">
                <adec:decorative xmlns:adec="http://schemas.microsoft.com/office/drawing/2017/decorative" val="0"/>
              </a:ext>
            </a:extLst>
          </p:cNvPr>
          <p:cNvSpPr txBox="1"/>
          <p:nvPr/>
        </p:nvSpPr>
        <p:spPr>
          <a:xfrm>
            <a:off x="656055" y="1322831"/>
            <a:ext cx="2192943" cy="461665"/>
          </a:xfrm>
          <a:prstGeom prst="rect">
            <a:avLst/>
          </a:prstGeom>
          <a:noFill/>
        </p:spPr>
        <p:txBody>
          <a:bodyPr wrap="square" rtlCol="0">
            <a:spAutoFit/>
          </a:bodyPr>
          <a:lstStyle/>
          <a:p>
            <a:pPr algn="ctr"/>
            <a:r>
              <a:rPr lang="en-US" sz="1200" b="1" u="sng" dirty="0"/>
              <a:t>Impact Of Inflation On Planning for SS Benefits</a:t>
            </a:r>
          </a:p>
        </p:txBody>
      </p:sp>
      <p:pic>
        <p:nvPicPr>
          <p:cNvPr id="6" name="Picture 5" descr="While 1 in 4 told us they don't care to learn about inflation as it impacts their filing decision and others said they'd do independent research, 28% want to talk to a financial professional.">
            <a:extLst>
              <a:ext uri="{FF2B5EF4-FFF2-40B4-BE49-F238E27FC236}">
                <a16:creationId xmlns:a16="http://schemas.microsoft.com/office/drawing/2014/main" id="{983B2E2D-C720-08AD-3AF0-607DF476EB69}"/>
              </a:ext>
            </a:extLst>
          </p:cNvPr>
          <p:cNvPicPr>
            <a:picLocks noChangeAspect="1"/>
          </p:cNvPicPr>
          <p:nvPr/>
        </p:nvPicPr>
        <p:blipFill>
          <a:blip r:embed="rId3"/>
          <a:stretch>
            <a:fillRect/>
          </a:stretch>
        </p:blipFill>
        <p:spPr>
          <a:xfrm>
            <a:off x="409367" y="1804475"/>
            <a:ext cx="2505755" cy="2232922"/>
          </a:xfrm>
          <a:prstGeom prst="rect">
            <a:avLst/>
          </a:prstGeom>
        </p:spPr>
      </p:pic>
      <p:sp>
        <p:nvSpPr>
          <p:cNvPr id="16" name="TextBox 15">
            <a:extLst>
              <a:ext uri="{FF2B5EF4-FFF2-40B4-BE49-F238E27FC236}">
                <a16:creationId xmlns:a16="http://schemas.microsoft.com/office/drawing/2014/main" id="{3E059452-2159-6981-DBC0-E0A35B77C384}"/>
              </a:ext>
              <a:ext uri="{C183D7F6-B498-43B3-948B-1728B52AA6E4}">
                <adec:decorative xmlns:adec="http://schemas.microsoft.com/office/drawing/2017/decorative" val="0"/>
              </a:ext>
            </a:extLst>
          </p:cNvPr>
          <p:cNvSpPr txBox="1"/>
          <p:nvPr/>
        </p:nvSpPr>
        <p:spPr>
          <a:xfrm>
            <a:off x="3524619" y="1322831"/>
            <a:ext cx="2192943" cy="461665"/>
          </a:xfrm>
          <a:prstGeom prst="rect">
            <a:avLst/>
          </a:prstGeom>
          <a:noFill/>
        </p:spPr>
        <p:txBody>
          <a:bodyPr wrap="square" rtlCol="0">
            <a:spAutoFit/>
          </a:bodyPr>
          <a:lstStyle/>
          <a:p>
            <a:pPr algn="ctr"/>
            <a:r>
              <a:rPr lang="en-US" sz="1200" b="1" u="sng" dirty="0"/>
              <a:t>Learn More About Inflation In General</a:t>
            </a:r>
          </a:p>
        </p:txBody>
      </p:sp>
      <p:pic>
        <p:nvPicPr>
          <p:cNvPr id="8" name="Picture 7" descr="When respondents were asked who they turn to to learn more about inflation in general, nearly the same volume of respondents (26%) also wanted to talk to a financial professional to learn more.">
            <a:extLst>
              <a:ext uri="{FF2B5EF4-FFF2-40B4-BE49-F238E27FC236}">
                <a16:creationId xmlns:a16="http://schemas.microsoft.com/office/drawing/2014/main" id="{75CE8011-B4C5-4966-C334-EF848C9C6FD1}"/>
              </a:ext>
            </a:extLst>
          </p:cNvPr>
          <p:cNvPicPr>
            <a:picLocks noChangeAspect="1"/>
          </p:cNvPicPr>
          <p:nvPr/>
        </p:nvPicPr>
        <p:blipFill>
          <a:blip r:embed="rId4"/>
          <a:stretch>
            <a:fillRect/>
          </a:stretch>
        </p:blipFill>
        <p:spPr>
          <a:xfrm>
            <a:off x="3245092" y="1811263"/>
            <a:ext cx="2472470" cy="2214473"/>
          </a:xfrm>
          <a:prstGeom prst="rect">
            <a:avLst/>
          </a:prstGeom>
        </p:spPr>
      </p:pic>
      <p:sp>
        <p:nvSpPr>
          <p:cNvPr id="19" name="TextBox 18">
            <a:extLst>
              <a:ext uri="{FF2B5EF4-FFF2-40B4-BE49-F238E27FC236}">
                <a16:creationId xmlns:a16="http://schemas.microsoft.com/office/drawing/2014/main" id="{E5FC0EC0-8D35-3124-5CC6-15DA9B39B0A4}"/>
              </a:ext>
              <a:ext uri="{C183D7F6-B498-43B3-948B-1728B52AA6E4}">
                <adec:decorative xmlns:adec="http://schemas.microsoft.com/office/drawing/2017/decorative" val="0"/>
              </a:ext>
            </a:extLst>
          </p:cNvPr>
          <p:cNvSpPr txBox="1"/>
          <p:nvPr/>
        </p:nvSpPr>
        <p:spPr>
          <a:xfrm>
            <a:off x="6295002" y="1324379"/>
            <a:ext cx="2192943" cy="461665"/>
          </a:xfrm>
          <a:prstGeom prst="rect">
            <a:avLst/>
          </a:prstGeom>
          <a:noFill/>
        </p:spPr>
        <p:txBody>
          <a:bodyPr wrap="square" rtlCol="0">
            <a:spAutoFit/>
          </a:bodyPr>
          <a:lstStyle/>
          <a:p>
            <a:pPr algn="ctr"/>
            <a:r>
              <a:rPr lang="en-US" sz="1200" b="1" u="sng" dirty="0"/>
              <a:t>Managing Inflation/Higher Costs In Retirement</a:t>
            </a:r>
          </a:p>
        </p:txBody>
      </p:sp>
      <p:pic>
        <p:nvPicPr>
          <p:cNvPr id="10" name="Picture 9" descr="And again as Americans seek help managing inflation and higher costs in retirement, the same nearly 1 in 4 want to get help from a financial professional.">
            <a:extLst>
              <a:ext uri="{FF2B5EF4-FFF2-40B4-BE49-F238E27FC236}">
                <a16:creationId xmlns:a16="http://schemas.microsoft.com/office/drawing/2014/main" id="{77062491-9068-6FDB-2319-DF0C9BFD4DE3}"/>
              </a:ext>
            </a:extLst>
          </p:cNvPr>
          <p:cNvPicPr>
            <a:picLocks noChangeAspect="1"/>
          </p:cNvPicPr>
          <p:nvPr/>
        </p:nvPicPr>
        <p:blipFill>
          <a:blip r:embed="rId5"/>
          <a:stretch>
            <a:fillRect/>
          </a:stretch>
        </p:blipFill>
        <p:spPr>
          <a:xfrm>
            <a:off x="6089577" y="1811263"/>
            <a:ext cx="2313522" cy="2214473"/>
          </a:xfrm>
          <a:prstGeom prst="rect">
            <a:avLst/>
          </a:prstGeom>
        </p:spPr>
      </p:pic>
      <p:sp>
        <p:nvSpPr>
          <p:cNvPr id="24" name="Rectangle 23">
            <a:extLst>
              <a:ext uri="{FF2B5EF4-FFF2-40B4-BE49-F238E27FC236}">
                <a16:creationId xmlns:a16="http://schemas.microsoft.com/office/drawing/2014/main" id="{10197074-F0F4-45CC-8BF0-11C8D20AB077}"/>
              </a:ext>
              <a:ext uri="{C183D7F6-B498-43B3-948B-1728B52AA6E4}">
                <adec:decorative xmlns:adec="http://schemas.microsoft.com/office/drawing/2017/decorative" val="1"/>
              </a:ext>
            </a:extLst>
          </p:cNvPr>
          <p:cNvSpPr/>
          <p:nvPr/>
        </p:nvSpPr>
        <p:spPr>
          <a:xfrm>
            <a:off x="1359562" y="4175254"/>
            <a:ext cx="6288850" cy="769056"/>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8A0F9AC5-42CD-491E-92A5-176CEB5471C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73193" y="4319020"/>
            <a:ext cx="371130" cy="371130"/>
          </a:xfrm>
          <a:prstGeom prst="rect">
            <a:avLst/>
          </a:prstGeom>
        </p:spPr>
      </p:pic>
      <p:sp>
        <p:nvSpPr>
          <p:cNvPr id="25" name="Rectangle 24">
            <a:extLst>
              <a:ext uri="{FF2B5EF4-FFF2-40B4-BE49-F238E27FC236}">
                <a16:creationId xmlns:a16="http://schemas.microsoft.com/office/drawing/2014/main" id="{0DAFC5B3-23BC-40C5-9658-793CB4125F80}"/>
              </a:ext>
              <a:ext uri="{C183D7F6-B498-43B3-948B-1728B52AA6E4}">
                <adec:decorative xmlns:adec="http://schemas.microsoft.com/office/drawing/2017/decorative" val="0"/>
              </a:ext>
            </a:extLst>
          </p:cNvPr>
          <p:cNvSpPr/>
          <p:nvPr/>
        </p:nvSpPr>
        <p:spPr>
          <a:xfrm>
            <a:off x="1955088" y="4291557"/>
            <a:ext cx="2345088" cy="540909"/>
          </a:xfrm>
          <a:prstGeom prst="rect">
            <a:avLst/>
          </a:prstGeom>
          <a:noFill/>
          <a:ln w="12700" cap="flat" cmpd="sng" algn="ctr">
            <a:solidFill>
              <a:srgbClr val="0047BB"/>
            </a:solidFill>
            <a:prstDash val="solid"/>
          </a:ln>
          <a:effectLst/>
        </p:spPr>
        <p:txBody>
          <a:bodyPr rtlCol="0" anchor="ctr"/>
          <a:lstStyle/>
          <a:p>
            <a:pPr lvl="0" algn="ctr" defTabSz="609585">
              <a:defRPr/>
            </a:pPr>
            <a:r>
              <a:rPr lang="en-US" sz="800" kern="0" dirty="0"/>
              <a:t>Millennials and Gen </a:t>
            </a:r>
            <a:r>
              <a:rPr lang="en-US" sz="800" kern="0" dirty="0">
                <a:latin typeface="Arial"/>
              </a:rPr>
              <a:t>Xers are more likely than Boomers+ to talk to a financial professional about these three inflation-related topics</a:t>
            </a:r>
          </a:p>
        </p:txBody>
      </p:sp>
      <p:pic>
        <p:nvPicPr>
          <p:cNvPr id="21" name="Graphic 20">
            <a:extLst>
              <a:ext uri="{FF2B5EF4-FFF2-40B4-BE49-F238E27FC236}">
                <a16:creationId xmlns:a16="http://schemas.microsoft.com/office/drawing/2014/main" id="{9890FB0A-689A-EC94-AC4C-D5C4B7C8023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56795" y="4406465"/>
            <a:ext cx="371130" cy="371130"/>
          </a:xfrm>
          <a:prstGeom prst="rect">
            <a:avLst/>
          </a:prstGeom>
        </p:spPr>
      </p:pic>
      <p:sp>
        <p:nvSpPr>
          <p:cNvPr id="22" name="Rectangle 21">
            <a:extLst>
              <a:ext uri="{FF2B5EF4-FFF2-40B4-BE49-F238E27FC236}">
                <a16:creationId xmlns:a16="http://schemas.microsoft.com/office/drawing/2014/main" id="{A8F6EE14-4EE4-03AB-CB54-20C2A374E9C5}"/>
              </a:ext>
              <a:ext uri="{C183D7F6-B498-43B3-948B-1728B52AA6E4}">
                <adec:decorative xmlns:adec="http://schemas.microsoft.com/office/drawing/2017/decorative" val="0"/>
              </a:ext>
            </a:extLst>
          </p:cNvPr>
          <p:cNvSpPr/>
          <p:nvPr/>
        </p:nvSpPr>
        <p:spPr>
          <a:xfrm>
            <a:off x="5054348" y="4319020"/>
            <a:ext cx="2345088" cy="513446"/>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Women are less likely than men to talk to a financial professional about these three inflation-related topics</a:t>
            </a:r>
          </a:p>
        </p:txBody>
      </p:sp>
    </p:spTree>
    <p:extLst>
      <p:ext uri="{BB962C8B-B14F-4D97-AF65-F5344CB8AC3E}">
        <p14:creationId xmlns:p14="http://schemas.microsoft.com/office/powerpoint/2010/main" val="1648323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sz="800" i="1" cap="all" dirty="0"/>
              <a:t>Learning More Through Financial Professionals</a:t>
            </a:r>
            <a:endParaRPr lang="en-US" cap="all" dirty="0"/>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A Fifth Would Turn To A Financial Professional (FP) To Learn More About SS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a:xfrm>
            <a:off x="133086" y="713924"/>
            <a:ext cx="8552603" cy="419125"/>
          </a:xfrm>
        </p:spPr>
        <p:txBody>
          <a:bodyPr/>
          <a:lstStyle/>
          <a:p>
            <a:r>
              <a:rPr lang="en-US" dirty="0"/>
              <a:t>Two-thirds not yet collecting SS are interested in talking with an FP how to use different income streams to delay filing until they reach full retirement plan; more than half of adults age 26+ are interested in discussing spousal benefits strategies for SS with an FP</a:t>
            </a:r>
          </a:p>
        </p:txBody>
      </p:sp>
      <p:sp>
        <p:nvSpPr>
          <p:cNvPr id="8" name="TextBox 7">
            <a:extLst>
              <a:ext uri="{FF2B5EF4-FFF2-40B4-BE49-F238E27FC236}">
                <a16:creationId xmlns:a16="http://schemas.microsoft.com/office/drawing/2014/main" id="{0B2573F8-D24A-4925-985B-1E45429467B6}"/>
              </a:ext>
              <a:ext uri="{C183D7F6-B498-43B3-948B-1728B52AA6E4}">
                <adec:decorative xmlns:adec="http://schemas.microsoft.com/office/drawing/2017/decorative" val="1"/>
              </a:ext>
            </a:extLst>
          </p:cNvPr>
          <p:cNvSpPr txBox="1"/>
          <p:nvPr/>
        </p:nvSpPr>
        <p:spPr>
          <a:xfrm>
            <a:off x="209550" y="1126617"/>
            <a:ext cx="3933824" cy="276999"/>
          </a:xfrm>
          <a:prstGeom prst="rect">
            <a:avLst/>
          </a:prstGeom>
          <a:noFill/>
        </p:spPr>
        <p:txBody>
          <a:bodyPr wrap="square" rtlCol="0">
            <a:spAutoFit/>
          </a:bodyPr>
          <a:lstStyle/>
          <a:p>
            <a:pPr algn="ctr"/>
            <a:r>
              <a:rPr lang="en-US" sz="1200" b="1" u="sng" dirty="0"/>
              <a:t>How They Prefer to Learn More About SS</a:t>
            </a:r>
            <a:endParaRPr lang="en-US" sz="1000" b="1" u="sng" dirty="0"/>
          </a:p>
        </p:txBody>
      </p:sp>
      <p:pic>
        <p:nvPicPr>
          <p:cNvPr id="7" name="Picture 6" descr="1 in 5 seek to learn more about Social Security from a financial professional and the remainder will either contact the Social Security Administration (33%) or use other means.">
            <a:extLst>
              <a:ext uri="{FF2B5EF4-FFF2-40B4-BE49-F238E27FC236}">
                <a16:creationId xmlns:a16="http://schemas.microsoft.com/office/drawing/2014/main" id="{703A8809-4F89-07A8-49E7-32F30B128070}"/>
              </a:ext>
            </a:extLst>
          </p:cNvPr>
          <p:cNvPicPr>
            <a:picLocks noChangeAspect="1"/>
          </p:cNvPicPr>
          <p:nvPr/>
        </p:nvPicPr>
        <p:blipFill>
          <a:blip r:embed="rId3"/>
          <a:stretch>
            <a:fillRect/>
          </a:stretch>
        </p:blipFill>
        <p:spPr>
          <a:xfrm>
            <a:off x="67511" y="1582754"/>
            <a:ext cx="4195411" cy="2585627"/>
          </a:xfrm>
          <a:prstGeom prst="rect">
            <a:avLst/>
          </a:prstGeom>
        </p:spPr>
      </p:pic>
      <p:sp>
        <p:nvSpPr>
          <p:cNvPr id="12" name="Rectangle 11">
            <a:extLst>
              <a:ext uri="{FF2B5EF4-FFF2-40B4-BE49-F238E27FC236}">
                <a16:creationId xmlns:a16="http://schemas.microsoft.com/office/drawing/2014/main" id="{309CB48C-A469-45A3-98B2-D509436E1ED2}"/>
              </a:ext>
              <a:ext uri="{C183D7F6-B498-43B3-948B-1728B52AA6E4}">
                <adec:decorative xmlns:adec="http://schemas.microsoft.com/office/drawing/2017/decorative" val="1"/>
              </a:ext>
            </a:extLst>
          </p:cNvPr>
          <p:cNvSpPr/>
          <p:nvPr/>
        </p:nvSpPr>
        <p:spPr>
          <a:xfrm>
            <a:off x="189687" y="4231097"/>
            <a:ext cx="3725088" cy="845221"/>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A6DBA850-9D83-4292-BCAD-66AF40CB6AE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4443" y="4456483"/>
            <a:ext cx="371130" cy="371130"/>
          </a:xfrm>
          <a:prstGeom prst="rect">
            <a:avLst/>
          </a:prstGeom>
        </p:spPr>
      </p:pic>
      <p:sp>
        <p:nvSpPr>
          <p:cNvPr id="13" name="Rectangle 12">
            <a:extLst>
              <a:ext uri="{FF2B5EF4-FFF2-40B4-BE49-F238E27FC236}">
                <a16:creationId xmlns:a16="http://schemas.microsoft.com/office/drawing/2014/main" id="{90DD3E6A-AFA3-478C-B3B3-2C8FDA4B966A}"/>
              </a:ext>
              <a:ext uri="{C183D7F6-B498-43B3-948B-1728B52AA6E4}">
                <adec:decorative xmlns:adec="http://schemas.microsoft.com/office/drawing/2017/decorative" val="0"/>
              </a:ext>
            </a:extLst>
          </p:cNvPr>
          <p:cNvSpPr/>
          <p:nvPr/>
        </p:nvSpPr>
        <p:spPr>
          <a:xfrm>
            <a:off x="843935" y="4316822"/>
            <a:ext cx="2947133" cy="668655"/>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Millennials and Gen Xers are more likely than Boomers+ to say they prefer to learn more about Social Security from a financial professional</a:t>
            </a:r>
          </a:p>
          <a:p>
            <a:pPr algn="ctr" defTabSz="609585">
              <a:defRPr/>
            </a:pPr>
            <a:r>
              <a:rPr lang="en-US" sz="800" kern="0" dirty="0">
                <a:latin typeface="Arial"/>
              </a:rPr>
              <a:t>(30%, 26% vs. 12%)</a:t>
            </a:r>
          </a:p>
        </p:txBody>
      </p:sp>
      <p:sp>
        <p:nvSpPr>
          <p:cNvPr id="9" name="TextBox 8">
            <a:extLst>
              <a:ext uri="{FF2B5EF4-FFF2-40B4-BE49-F238E27FC236}">
                <a16:creationId xmlns:a16="http://schemas.microsoft.com/office/drawing/2014/main" id="{C3EE537C-BFD8-4881-8C19-C62099D187A5}"/>
              </a:ext>
              <a:ext uri="{C183D7F6-B498-43B3-948B-1728B52AA6E4}">
                <adec:decorative xmlns:adec="http://schemas.microsoft.com/office/drawing/2017/decorative" val="1"/>
              </a:ext>
            </a:extLst>
          </p:cNvPr>
          <p:cNvSpPr txBox="1"/>
          <p:nvPr/>
        </p:nvSpPr>
        <p:spPr>
          <a:xfrm>
            <a:off x="4751865" y="1174722"/>
            <a:ext cx="3933824" cy="461665"/>
          </a:xfrm>
          <a:prstGeom prst="rect">
            <a:avLst/>
          </a:prstGeom>
          <a:noFill/>
        </p:spPr>
        <p:txBody>
          <a:bodyPr wrap="square" rtlCol="0">
            <a:spAutoFit/>
          </a:bodyPr>
          <a:lstStyle/>
          <a:p>
            <a:pPr algn="ctr"/>
            <a:r>
              <a:rPr lang="en-US" sz="1200" b="1" u="sng" dirty="0"/>
              <a:t>Interest in Talking to a </a:t>
            </a:r>
          </a:p>
          <a:p>
            <a:pPr algn="ctr"/>
            <a:r>
              <a:rPr lang="en-US" sz="1200" b="1" u="sng" dirty="0"/>
              <a:t>Financial Professional About… </a:t>
            </a:r>
            <a:endParaRPr lang="en-US" sz="1000" b="1" u="sng" dirty="0"/>
          </a:p>
        </p:txBody>
      </p:sp>
      <p:pic>
        <p:nvPicPr>
          <p:cNvPr id="15" name="Picture 14" descr="Two thirds want to talk to a financial professional about how to use different income streams in order to delay filing for Social Security until they reach full retirement age (among those who do not currently receive Social Security, but plan to receive it).&#10;&#10;Another 54% seek guidance from a financial professional about Spousal benefit strategies for Social Security.">
            <a:extLst>
              <a:ext uri="{FF2B5EF4-FFF2-40B4-BE49-F238E27FC236}">
                <a16:creationId xmlns:a16="http://schemas.microsoft.com/office/drawing/2014/main" id="{E766F188-A822-FCF9-861D-B19FAEB8AB26}"/>
              </a:ext>
            </a:extLst>
          </p:cNvPr>
          <p:cNvPicPr>
            <a:picLocks noChangeAspect="1"/>
          </p:cNvPicPr>
          <p:nvPr/>
        </p:nvPicPr>
        <p:blipFill>
          <a:blip r:embed="rId6"/>
          <a:stretch>
            <a:fillRect/>
          </a:stretch>
        </p:blipFill>
        <p:spPr>
          <a:xfrm>
            <a:off x="4392137" y="1604355"/>
            <a:ext cx="4510556" cy="2602789"/>
          </a:xfrm>
          <a:prstGeom prst="rect">
            <a:avLst/>
          </a:prstGeom>
        </p:spPr>
      </p:pic>
      <p:sp>
        <p:nvSpPr>
          <p:cNvPr id="18" name="Rectangle 17">
            <a:extLst>
              <a:ext uri="{FF2B5EF4-FFF2-40B4-BE49-F238E27FC236}">
                <a16:creationId xmlns:a16="http://schemas.microsoft.com/office/drawing/2014/main" id="{5A50E98B-B077-448B-88D8-BFF7D063E695}"/>
              </a:ext>
              <a:ext uri="{C183D7F6-B498-43B3-948B-1728B52AA6E4}">
                <adec:decorative xmlns:adec="http://schemas.microsoft.com/office/drawing/2017/decorative" val="1"/>
              </a:ext>
            </a:extLst>
          </p:cNvPr>
          <p:cNvSpPr/>
          <p:nvPr/>
        </p:nvSpPr>
        <p:spPr>
          <a:xfrm>
            <a:off x="4971870" y="4237205"/>
            <a:ext cx="3725088" cy="845221"/>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0372975C-2F3A-4F5D-ACA9-A609A5C80E7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70929" y="4462591"/>
            <a:ext cx="371130" cy="371130"/>
          </a:xfrm>
          <a:prstGeom prst="rect">
            <a:avLst/>
          </a:prstGeom>
        </p:spPr>
      </p:pic>
      <p:sp>
        <p:nvSpPr>
          <p:cNvPr id="19" name="Rectangle 18" descr="Millennials and Gen Xers are more likely than Boomers to be interested in talking to an FP about either of these topics (strategies to generate income while delaying Social Security or spousal benefit strategies).">
            <a:extLst>
              <a:ext uri="{FF2B5EF4-FFF2-40B4-BE49-F238E27FC236}">
                <a16:creationId xmlns:a16="http://schemas.microsoft.com/office/drawing/2014/main" id="{AB849EA6-050E-4535-9FF3-2E59A07CD932}"/>
              </a:ext>
              <a:ext uri="{C183D7F6-B498-43B3-948B-1728B52AA6E4}">
                <adec:decorative xmlns:adec="http://schemas.microsoft.com/office/drawing/2017/decorative" val="0"/>
              </a:ext>
            </a:extLst>
          </p:cNvPr>
          <p:cNvSpPr/>
          <p:nvPr/>
        </p:nvSpPr>
        <p:spPr>
          <a:xfrm>
            <a:off x="5530421" y="4322930"/>
            <a:ext cx="3070840" cy="668655"/>
          </a:xfrm>
          <a:prstGeom prst="rect">
            <a:avLst/>
          </a:prstGeom>
          <a:noFill/>
          <a:ln w="12700" cap="flat" cmpd="sng" algn="ctr">
            <a:solidFill>
              <a:srgbClr val="0047BB"/>
            </a:solidFill>
            <a:prstDash val="solid"/>
          </a:ln>
          <a:effectLst/>
        </p:spPr>
        <p:txBody>
          <a:bodyPr rtlCol="0" anchor="ctr"/>
          <a:lstStyle/>
          <a:p>
            <a:pPr algn="ctr" defTabSz="609585">
              <a:defRPr/>
            </a:pPr>
            <a:r>
              <a:rPr lang="en-US" sz="800" kern="0" dirty="0">
                <a:latin typeface="Arial"/>
              </a:rPr>
              <a:t>Millennials and Gen Xers are more likely than Boomers+ to be interested in talking to a FP about either of these two topics</a:t>
            </a:r>
          </a:p>
          <a:p>
            <a:pPr algn="ctr" defTabSz="609585">
              <a:defRPr/>
            </a:pPr>
            <a:r>
              <a:rPr lang="en-US" sz="800" kern="0" dirty="0">
                <a:latin typeface="Arial"/>
              </a:rPr>
              <a:t>(75%, 66% vs. 52%; and 77%, 62% vs. 37%, respectively)gen</a:t>
            </a:r>
          </a:p>
        </p:txBody>
      </p:sp>
    </p:spTree>
    <p:extLst>
      <p:ext uri="{BB962C8B-B14F-4D97-AF65-F5344CB8AC3E}">
        <p14:creationId xmlns:p14="http://schemas.microsoft.com/office/powerpoint/2010/main" val="3020112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DE69CF-A899-45DA-9C05-E4BEE5378AB9}"/>
              </a:ext>
            </a:extLst>
          </p:cNvPr>
          <p:cNvSpPr>
            <a:spLocks noGrp="1"/>
          </p:cNvSpPr>
          <p:nvPr>
            <p:ph type="title"/>
          </p:nvPr>
        </p:nvSpPr>
        <p:spPr/>
        <p:txBody>
          <a:bodyPr/>
          <a:lstStyle/>
          <a:p>
            <a:r>
              <a:rPr lang="en-US" dirty="0"/>
              <a:t>Disclaimers</a:t>
            </a:r>
            <a:br>
              <a:rPr lang="en-US" dirty="0"/>
            </a:br>
            <a:endParaRPr lang="en-US" dirty="0"/>
          </a:p>
        </p:txBody>
      </p:sp>
      <p:sp>
        <p:nvSpPr>
          <p:cNvPr id="6" name="Text Placeholder 5">
            <a:extLst>
              <a:ext uri="{FF2B5EF4-FFF2-40B4-BE49-F238E27FC236}">
                <a16:creationId xmlns:a16="http://schemas.microsoft.com/office/drawing/2014/main" id="{297D5696-254F-4B60-9130-4CC4A3A10E41}"/>
              </a:ext>
            </a:extLst>
          </p:cNvPr>
          <p:cNvSpPr>
            <a:spLocks noGrp="1"/>
          </p:cNvSpPr>
          <p:nvPr>
            <p:ph type="body" sz="quarter" idx="12"/>
          </p:nvPr>
        </p:nvSpPr>
        <p:spPr>
          <a:xfrm>
            <a:off x="639116" y="1031569"/>
            <a:ext cx="7540545" cy="3068212"/>
          </a:xfrm>
          <a:prstGeom prst="rect">
            <a:avLst/>
          </a:prstGeom>
        </p:spPr>
        <p:txBody>
          <a:bodyPr wrap="square">
            <a:spAutoFit/>
          </a:bodyPr>
          <a:lstStyle/>
          <a:p>
            <a:endParaRPr lang="en-US" sz="1350" dirty="0">
              <a:latin typeface="+mj-lt"/>
            </a:endParaRPr>
          </a:p>
          <a:p>
            <a:pPr marL="0" indent="0">
              <a:spcAft>
                <a:spcPts val="600"/>
              </a:spcAft>
              <a:buNone/>
            </a:pPr>
            <a:r>
              <a:rPr lang="en-US" sz="1350" dirty="0">
                <a:solidFill>
                  <a:srgbClr val="000000"/>
                </a:solidFill>
                <a:latin typeface="+mj-lt"/>
                <a:ea typeface="Calibri" panose="020F0502020204030204" pitchFamily="34" charset="0"/>
                <a:cs typeface="Segoe UI" panose="020B0502040204020203" pitchFamily="34" charset="0"/>
              </a:rPr>
              <a:t>This material is not a recommendation to buy or sell a financial product or to adopt an investment strategy. Investors should discuss their specific situation with their financial professional.</a:t>
            </a:r>
          </a:p>
          <a:p>
            <a:pPr marL="0" indent="0">
              <a:spcAft>
                <a:spcPts val="600"/>
              </a:spcAft>
              <a:buNone/>
            </a:pPr>
            <a:endParaRPr lang="en-US" sz="1350" dirty="0">
              <a:latin typeface="+mj-lt"/>
              <a:ea typeface="Calibri" panose="020F0502020204030204" pitchFamily="34" charset="0"/>
              <a:cs typeface="Arial" panose="020B0604020202020204" pitchFamily="34" charset="0"/>
            </a:endParaRPr>
          </a:p>
          <a:p>
            <a:pPr marL="0" indent="0">
              <a:lnSpc>
                <a:spcPct val="107000"/>
              </a:lnSpc>
              <a:spcAft>
                <a:spcPts val="600"/>
              </a:spcAft>
              <a:buNone/>
            </a:pPr>
            <a:r>
              <a:rPr lang="en-US" sz="1350" dirty="0">
                <a:solidFill>
                  <a:srgbClr val="000000"/>
                </a:solidFill>
                <a:latin typeface="+mj-lt"/>
                <a:ea typeface="Calibri" panose="020F0502020204030204" pitchFamily="34" charset="0"/>
                <a:cs typeface="Segoe UI" panose="020B0502040204020203" pitchFamily="34" charset="0"/>
              </a:rPr>
              <a:t>Nationwide and Harris Poll are separate and non-affiliated companies.</a:t>
            </a:r>
          </a:p>
          <a:p>
            <a:pPr marL="0" indent="0">
              <a:lnSpc>
                <a:spcPct val="107000"/>
              </a:lnSpc>
              <a:spcAft>
                <a:spcPts val="600"/>
              </a:spcAft>
              <a:buNone/>
            </a:pPr>
            <a:endParaRPr lang="en-US" sz="1350" dirty="0">
              <a:latin typeface="+mj-lt"/>
              <a:ea typeface="Calibri" panose="020F0502020204030204" pitchFamily="34" charset="0"/>
              <a:cs typeface="Arial" panose="020B0604020202020204" pitchFamily="34" charset="0"/>
            </a:endParaRPr>
          </a:p>
          <a:p>
            <a:pPr marL="0" indent="0">
              <a:spcAft>
                <a:spcPts val="600"/>
              </a:spcAft>
              <a:buNone/>
            </a:pPr>
            <a:r>
              <a:rPr lang="en-US" sz="1350" dirty="0">
                <a:latin typeface="+mj-lt"/>
                <a:ea typeface="Calibri" panose="020F0502020204030204" pitchFamily="34" charset="0"/>
                <a:cs typeface="Arial" panose="020B0604020202020204" pitchFamily="34" charset="0"/>
              </a:rPr>
              <a:t>Nationwide Investment Services Corporation (NISC), member FINRA, Columbus, OH. Nationwide Retirement Institute is a division of NISC.</a:t>
            </a:r>
          </a:p>
          <a:p>
            <a:pPr marL="0" indent="0">
              <a:lnSpc>
                <a:spcPct val="107000"/>
              </a:lnSpc>
              <a:buNone/>
            </a:pPr>
            <a:endParaRPr lang="en-US" sz="1350" dirty="0">
              <a:latin typeface="+mj-lt"/>
              <a:ea typeface="Calibri" panose="020F0502020204030204" pitchFamily="34" charset="0"/>
              <a:cs typeface="Arial" panose="020B0604020202020204" pitchFamily="34" charset="0"/>
            </a:endParaRPr>
          </a:p>
          <a:p>
            <a:pPr marL="0" indent="0">
              <a:lnSpc>
                <a:spcPct val="107000"/>
              </a:lnSpc>
              <a:buNone/>
            </a:pPr>
            <a:r>
              <a:rPr lang="en-US" sz="1350" dirty="0">
                <a:latin typeface="+mj-lt"/>
                <a:ea typeface="Calibri" panose="020F0502020204030204" pitchFamily="34" charset="0"/>
                <a:cs typeface="Arial" panose="020B0604020202020204" pitchFamily="34" charset="0"/>
              </a:rPr>
              <a:t>Nationwide, the Nationwide N and Eagle, and Nationwide Retirement Institute are service marks of Nationwide Mutual Insurance Company © 2023 Nationwide</a:t>
            </a:r>
          </a:p>
        </p:txBody>
      </p:sp>
    </p:spTree>
    <p:extLst>
      <p:ext uri="{BB962C8B-B14F-4D97-AF65-F5344CB8AC3E}">
        <p14:creationId xmlns:p14="http://schemas.microsoft.com/office/powerpoint/2010/main" val="428475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95775DC-765D-E05C-A741-A01AFD170511}"/>
              </a:ext>
              <a:ext uri="{C183D7F6-B498-43B3-948B-1728B52AA6E4}">
                <adec:decorative xmlns:adec="http://schemas.microsoft.com/office/drawing/2017/decorative" val="1"/>
              </a:ext>
            </a:extLst>
          </p:cNvPr>
          <p:cNvSpPr/>
          <p:nvPr/>
        </p:nvSpPr>
        <p:spPr>
          <a:xfrm>
            <a:off x="-121920" y="-69669"/>
            <a:ext cx="9361714" cy="5213169"/>
          </a:xfrm>
          <a:prstGeom prst="rect">
            <a:avLst/>
          </a:prstGeom>
          <a:solidFill>
            <a:srgbClr val="1247B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AEEE530B-9843-C70E-1E7C-6B872BAA2E0E}"/>
              </a:ext>
            </a:extLst>
          </p:cNvPr>
          <p:cNvSpPr txBox="1">
            <a:spLocks noGrp="1"/>
          </p:cNvSpPr>
          <p:nvPr>
            <p:ph type="title" idx="4294967295"/>
          </p:nvPr>
        </p:nvSpPr>
        <p:spPr>
          <a:xfrm>
            <a:off x="376736" y="2000743"/>
            <a:ext cx="839052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j-lt"/>
                <a:ea typeface="Calibri" panose="020F0502020204030204" pitchFamily="34" charset="0"/>
                <a:cs typeface="+mn-cs"/>
              </a:rPr>
              <a:t>Access more Social Security insights at </a:t>
            </a:r>
            <a:br>
              <a:rPr kumimoji="0" lang="en-US" sz="2400" b="0" i="0" u="none" strike="noStrike" kern="1200" cap="none" spc="0" normalizeH="0" baseline="0" noProof="0" dirty="0">
                <a:ln>
                  <a:noFill/>
                </a:ln>
                <a:solidFill>
                  <a:schemeClr val="bg1"/>
                </a:solidFill>
                <a:effectLst/>
                <a:uLnTx/>
                <a:uFillTx/>
                <a:latin typeface="+mj-lt"/>
                <a:ea typeface="Calibri" panose="020F0502020204030204" pitchFamily="34" charset="0"/>
                <a:cs typeface="+mn-cs"/>
              </a:rPr>
            </a:br>
            <a:r>
              <a:rPr kumimoji="0" lang="en-US" sz="2400" b="1" i="0" strike="noStrike" kern="1200" cap="none" spc="0" normalizeH="0" baseline="0" noProof="0" dirty="0">
                <a:solidFill>
                  <a:schemeClr val="bg1"/>
                </a:solidFill>
                <a:effectLst/>
                <a:uLnTx/>
                <a:uFillTx/>
                <a:latin typeface="+mj-lt"/>
                <a:ea typeface="Calibri" panose="020F0502020204030204" pitchFamily="34" charset="0"/>
                <a:cs typeface="+mn-cs"/>
                <a:hlinkClick r:id="rId3">
                  <a:extLst>
                    <a:ext uri="{A12FA001-AC4F-418D-AE19-62706E023703}">
                      <ahyp:hlinkClr xmlns:ahyp="http://schemas.microsoft.com/office/drawing/2018/hyperlinkcolor" val="tx"/>
                    </a:ext>
                  </a:extLst>
                </a:hlinkClick>
              </a:rPr>
              <a:t>http://nationwide.com/SocialSecurity</a:t>
            </a:r>
            <a:endParaRPr kumimoji="0" lang="en-US" sz="2400" b="1" i="0" strike="noStrike" kern="1200" cap="none" spc="0" normalizeH="0" baseline="0" noProof="0" dirty="0">
              <a:solidFill>
                <a:schemeClr val="bg1"/>
              </a:solidFill>
              <a:effectLst/>
              <a:uLnTx/>
              <a:uFillTx/>
              <a:latin typeface="+mj-lt"/>
              <a:ea typeface="+mn-ea"/>
              <a:cs typeface="+mn-cs"/>
            </a:endParaRPr>
          </a:p>
        </p:txBody>
      </p:sp>
      <p:grpSp>
        <p:nvGrpSpPr>
          <p:cNvPr id="11" name="Nationwide logo" descr="Nationwide is on your side">
            <a:extLst>
              <a:ext uri="{FF2B5EF4-FFF2-40B4-BE49-F238E27FC236}">
                <a16:creationId xmlns:a16="http://schemas.microsoft.com/office/drawing/2014/main" id="{E72690CA-73D1-681A-8C6F-526CDDCC8DE5}"/>
              </a:ext>
            </a:extLst>
          </p:cNvPr>
          <p:cNvGrpSpPr>
            <a:grpSpLocks noChangeAspect="1"/>
          </p:cNvGrpSpPr>
          <p:nvPr/>
        </p:nvGrpSpPr>
        <p:grpSpPr bwMode="auto">
          <a:xfrm>
            <a:off x="501971" y="3588712"/>
            <a:ext cx="844650" cy="842788"/>
            <a:chOff x="2464" y="1494"/>
            <a:chExt cx="2267" cy="2262"/>
          </a:xfrm>
          <a:solidFill>
            <a:schemeClr val="bg1"/>
          </a:solidFill>
        </p:grpSpPr>
        <p:sp>
          <p:nvSpPr>
            <p:cNvPr id="12" name="Oval 11">
              <a:extLst>
                <a:ext uri="{FF2B5EF4-FFF2-40B4-BE49-F238E27FC236}">
                  <a16:creationId xmlns:a16="http://schemas.microsoft.com/office/drawing/2014/main" id="{20559986-20E6-DCA1-D5FA-E67CEE053C5F}"/>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Oval 12">
              <a:extLst>
                <a:ext uri="{FF2B5EF4-FFF2-40B4-BE49-F238E27FC236}">
                  <a16:creationId xmlns:a16="http://schemas.microsoft.com/office/drawing/2014/main" id="{156737F2-E3C1-2F3B-88B7-BAC2332A19BC}"/>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3">
              <a:extLst>
                <a:ext uri="{FF2B5EF4-FFF2-40B4-BE49-F238E27FC236}">
                  <a16:creationId xmlns:a16="http://schemas.microsoft.com/office/drawing/2014/main" id="{A1213DA3-94A9-44FD-10FF-306B5558CB35}"/>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a:extLst>
                <a:ext uri="{FF2B5EF4-FFF2-40B4-BE49-F238E27FC236}">
                  <a16:creationId xmlns:a16="http://schemas.microsoft.com/office/drawing/2014/main" id="{82FF0F2E-DCB2-3E96-B271-66A0507C0172}"/>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a:extLst>
                <a:ext uri="{FF2B5EF4-FFF2-40B4-BE49-F238E27FC236}">
                  <a16:creationId xmlns:a16="http://schemas.microsoft.com/office/drawing/2014/main" id="{7E2ED17E-DE04-20A4-C604-117B1B881772}"/>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a:extLst>
                <a:ext uri="{FF2B5EF4-FFF2-40B4-BE49-F238E27FC236}">
                  <a16:creationId xmlns:a16="http://schemas.microsoft.com/office/drawing/2014/main" id="{E19B8C45-6177-5DF4-2515-9A12D9E71BAE}"/>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7">
              <a:extLst>
                <a:ext uri="{FF2B5EF4-FFF2-40B4-BE49-F238E27FC236}">
                  <a16:creationId xmlns:a16="http://schemas.microsoft.com/office/drawing/2014/main" id="{983428D1-6411-540A-BF52-1CE8D51540FA}"/>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8">
              <a:extLst>
                <a:ext uri="{FF2B5EF4-FFF2-40B4-BE49-F238E27FC236}">
                  <a16:creationId xmlns:a16="http://schemas.microsoft.com/office/drawing/2014/main" id="{9A6DFFDA-B8DD-2A51-5668-FB2CDA583FFB}"/>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9">
              <a:extLst>
                <a:ext uri="{FF2B5EF4-FFF2-40B4-BE49-F238E27FC236}">
                  <a16:creationId xmlns:a16="http://schemas.microsoft.com/office/drawing/2014/main" id="{25242698-2E58-DCAC-CDA6-B60AD0998513}"/>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0">
              <a:extLst>
                <a:ext uri="{FF2B5EF4-FFF2-40B4-BE49-F238E27FC236}">
                  <a16:creationId xmlns:a16="http://schemas.microsoft.com/office/drawing/2014/main" id="{C7C4D0F3-6A7F-8779-D324-4E424C6E9529}"/>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1">
              <a:extLst>
                <a:ext uri="{FF2B5EF4-FFF2-40B4-BE49-F238E27FC236}">
                  <a16:creationId xmlns:a16="http://schemas.microsoft.com/office/drawing/2014/main" id="{F323432B-9775-600A-2579-23BC4AE9D3BF}"/>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a:extLst>
                <a:ext uri="{FF2B5EF4-FFF2-40B4-BE49-F238E27FC236}">
                  <a16:creationId xmlns:a16="http://schemas.microsoft.com/office/drawing/2014/main" id="{26AD2BF1-262F-6513-18FB-2A3DB950D466}"/>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3">
              <a:extLst>
                <a:ext uri="{FF2B5EF4-FFF2-40B4-BE49-F238E27FC236}">
                  <a16:creationId xmlns:a16="http://schemas.microsoft.com/office/drawing/2014/main" id="{03AF51FF-CEB4-A3DC-D681-E2B76D878805}"/>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a:extLst>
                <a:ext uri="{FF2B5EF4-FFF2-40B4-BE49-F238E27FC236}">
                  <a16:creationId xmlns:a16="http://schemas.microsoft.com/office/drawing/2014/main" id="{44BC7CCA-8689-31C0-4A17-DD8D048831E6}"/>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5">
              <a:extLst>
                <a:ext uri="{FF2B5EF4-FFF2-40B4-BE49-F238E27FC236}">
                  <a16:creationId xmlns:a16="http://schemas.microsoft.com/office/drawing/2014/main" id="{55618D59-90B9-CBC6-2BAA-661044F4B6A8}"/>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6">
              <a:extLst>
                <a:ext uri="{FF2B5EF4-FFF2-40B4-BE49-F238E27FC236}">
                  <a16:creationId xmlns:a16="http://schemas.microsoft.com/office/drawing/2014/main" id="{7A10CCA1-7B16-85C9-CC92-B4EB8086CB84}"/>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7">
              <a:extLst>
                <a:ext uri="{FF2B5EF4-FFF2-40B4-BE49-F238E27FC236}">
                  <a16:creationId xmlns:a16="http://schemas.microsoft.com/office/drawing/2014/main" id="{E0DD7198-9C0A-54C2-44D2-F7F10548E4E6}"/>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a:extLst>
                <a:ext uri="{FF2B5EF4-FFF2-40B4-BE49-F238E27FC236}">
                  <a16:creationId xmlns:a16="http://schemas.microsoft.com/office/drawing/2014/main" id="{CAFE6299-0AA0-5046-B0C1-0F8995882C65}"/>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30" name="Straight Connector 29">
            <a:extLst>
              <a:ext uri="{FF2B5EF4-FFF2-40B4-BE49-F238E27FC236}">
                <a16:creationId xmlns:a16="http://schemas.microsoft.com/office/drawing/2014/main" id="{BD1D9D1B-A51D-ABB3-BB1C-B8763F65203B}"/>
              </a:ext>
              <a:ext uri="{C183D7F6-B498-43B3-948B-1728B52AA6E4}">
                <adec:decorative xmlns:adec="http://schemas.microsoft.com/office/drawing/2017/decorative" val="1"/>
              </a:ext>
            </a:extLst>
          </p:cNvPr>
          <p:cNvCxnSpPr/>
          <p:nvPr/>
        </p:nvCxnSpPr>
        <p:spPr>
          <a:xfrm flipH="1">
            <a:off x="1519146" y="3587929"/>
            <a:ext cx="1" cy="8405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30" descr="The Harris Poll">
            <a:extLst>
              <a:ext uri="{FF2B5EF4-FFF2-40B4-BE49-F238E27FC236}">
                <a16:creationId xmlns:a16="http://schemas.microsoft.com/office/drawing/2014/main" id="{907C6CF5-F576-14EB-1A7D-246671EDC8FD}"/>
              </a:ext>
            </a:extLst>
          </p:cNvPr>
          <p:cNvPicPr>
            <a:picLocks noChangeAspect="1"/>
          </p:cNvPicPr>
          <p:nvPr/>
        </p:nvPicPr>
        <p:blipFill>
          <a:blip r:embed="rId4"/>
          <a:stretch>
            <a:fillRect/>
          </a:stretch>
        </p:blipFill>
        <p:spPr>
          <a:xfrm>
            <a:off x="1738426" y="3864259"/>
            <a:ext cx="1822067" cy="316118"/>
          </a:xfrm>
          <a:prstGeom prst="rect">
            <a:avLst/>
          </a:prstGeom>
        </p:spPr>
      </p:pic>
      <p:sp>
        <p:nvSpPr>
          <p:cNvPr id="35" name="Date">
            <a:extLst>
              <a:ext uri="{FF2B5EF4-FFF2-40B4-BE49-F238E27FC236}">
                <a16:creationId xmlns:a16="http://schemas.microsoft.com/office/drawing/2014/main" id="{C1C7F6D7-90BF-1817-0193-3F21BB235C76}"/>
              </a:ext>
              <a:ext uri="{C183D7F6-B498-43B3-948B-1728B52AA6E4}">
                <adec:decorative xmlns:adec="http://schemas.microsoft.com/office/drawing/2017/decorative" val="0"/>
              </a:ext>
            </a:extLst>
          </p:cNvPr>
          <p:cNvSpPr txBox="1">
            <a:spLocks/>
          </p:cNvSpPr>
          <p:nvPr/>
        </p:nvSpPr>
        <p:spPr>
          <a:xfrm>
            <a:off x="403963" y="4699981"/>
            <a:ext cx="2534882" cy="296042"/>
          </a:xfrm>
          <a:prstGeom prst="rect">
            <a:avLst/>
          </a:prstGeom>
        </p:spPr>
        <p:txBody>
          <a:bodyPr anchor="t"/>
          <a:lstStyle>
            <a:lvl1pPr marL="228600" indent="-228600" algn="l" defTabSz="914400" rtl="0" eaLnBrk="1" latinLnBrk="0" hangingPunct="1">
              <a:lnSpc>
                <a:spcPct val="112000"/>
              </a:lnSpc>
              <a:spcBef>
                <a:spcPts val="1000"/>
              </a:spcBef>
              <a:spcAft>
                <a:spcPts val="0"/>
              </a:spcAft>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latin typeface="Arial" panose="020B0604020202020204" pitchFamily="34" charset="0"/>
                <a:cs typeface="Arial" panose="020B0604020202020204" pitchFamily="34" charset="0"/>
              </a:rPr>
              <a:t>NFM-20936AO.3 (06/23)</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601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2F8D30-29A9-4F98-B86D-487B9F9DFEBC}"/>
              </a:ext>
              <a:ext uri="{C183D7F6-B498-43B3-948B-1728B52AA6E4}">
                <adec:decorative xmlns:adec="http://schemas.microsoft.com/office/drawing/2017/decorative" val="0"/>
              </a:ext>
            </a:extLst>
          </p:cNvPr>
          <p:cNvSpPr>
            <a:spLocks noGrp="1"/>
          </p:cNvSpPr>
          <p:nvPr>
            <p:ph type="body" sz="quarter" idx="11"/>
          </p:nvPr>
        </p:nvSpPr>
        <p:spPr/>
        <p:txBody>
          <a:bodyPr/>
          <a:lstStyle/>
          <a:p>
            <a:r>
              <a:rPr lang="en-US" dirty="0"/>
              <a:t>INTRODUCTION</a:t>
            </a:r>
          </a:p>
        </p:txBody>
      </p:sp>
      <p:sp>
        <p:nvSpPr>
          <p:cNvPr id="3" name="Title 2">
            <a:extLst>
              <a:ext uri="{FF2B5EF4-FFF2-40B4-BE49-F238E27FC236}">
                <a16:creationId xmlns:a16="http://schemas.microsoft.com/office/drawing/2014/main" id="{8EB6D3C4-69D0-4879-B5D7-21A21D4379E2}"/>
              </a:ext>
              <a:ext uri="{C183D7F6-B498-43B3-948B-1728B52AA6E4}">
                <adec:decorative xmlns:adec="http://schemas.microsoft.com/office/drawing/2017/decorative" val="0"/>
              </a:ext>
            </a:extLst>
          </p:cNvPr>
          <p:cNvSpPr>
            <a:spLocks noGrp="1"/>
          </p:cNvSpPr>
          <p:nvPr>
            <p:ph type="title"/>
          </p:nvPr>
        </p:nvSpPr>
        <p:spPr/>
        <p:txBody>
          <a:bodyPr/>
          <a:lstStyle/>
          <a:p>
            <a:r>
              <a:rPr lang="en-US" dirty="0"/>
              <a:t>Research Method</a:t>
            </a:r>
          </a:p>
        </p:txBody>
      </p:sp>
      <p:sp>
        <p:nvSpPr>
          <p:cNvPr id="7" name="Rectangle 6">
            <a:extLst>
              <a:ext uri="{FF2B5EF4-FFF2-40B4-BE49-F238E27FC236}">
                <a16:creationId xmlns:a16="http://schemas.microsoft.com/office/drawing/2014/main" id="{E06D0D29-7AFF-4CEF-A7D2-FEB73F5C5996}"/>
              </a:ext>
              <a:ext uri="{C183D7F6-B498-43B3-948B-1728B52AA6E4}">
                <adec:decorative xmlns:adec="http://schemas.microsoft.com/office/drawing/2017/decorative" val="1"/>
              </a:ext>
            </a:extLst>
          </p:cNvPr>
          <p:cNvSpPr/>
          <p:nvPr/>
        </p:nvSpPr>
        <p:spPr>
          <a:xfrm>
            <a:off x="231494" y="845559"/>
            <a:ext cx="8721675" cy="1835315"/>
          </a:xfrm>
          <a:prstGeom prst="rect">
            <a:avLst/>
          </a:prstGeom>
          <a:noFill/>
          <a:ln w="19050">
            <a:solidFill>
              <a:srgbClr val="0047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Graphic 15">
            <a:extLst>
              <a:ext uri="{FF2B5EF4-FFF2-40B4-BE49-F238E27FC236}">
                <a16:creationId xmlns:a16="http://schemas.microsoft.com/office/drawing/2014/main" id="{E40B7FFB-3BFB-4DC1-B79B-7681839A431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58318"/>
          <a:stretch/>
        </p:blipFill>
        <p:spPr>
          <a:xfrm>
            <a:off x="431344" y="1150534"/>
            <a:ext cx="820083" cy="341828"/>
          </a:xfrm>
          <a:prstGeom prst="rect">
            <a:avLst/>
          </a:prstGeom>
        </p:spPr>
      </p:pic>
      <p:sp>
        <p:nvSpPr>
          <p:cNvPr id="10" name="TextBox 9">
            <a:extLst>
              <a:ext uri="{FF2B5EF4-FFF2-40B4-BE49-F238E27FC236}">
                <a16:creationId xmlns:a16="http://schemas.microsoft.com/office/drawing/2014/main" id="{4862021B-F27D-492B-9AD3-5331FCCDED35}"/>
              </a:ext>
              <a:ext uri="{C183D7F6-B498-43B3-948B-1728B52AA6E4}">
                <adec:decorative xmlns:adec="http://schemas.microsoft.com/office/drawing/2017/decorative" val="0"/>
              </a:ext>
            </a:extLst>
          </p:cNvPr>
          <p:cNvSpPr txBox="1"/>
          <p:nvPr/>
        </p:nvSpPr>
        <p:spPr>
          <a:xfrm>
            <a:off x="337393" y="1561762"/>
            <a:ext cx="1987784" cy="461665"/>
          </a:xfrm>
          <a:prstGeom prst="rect">
            <a:avLst/>
          </a:prstGeom>
          <a:noFill/>
        </p:spPr>
        <p:txBody>
          <a:bodyPr wrap="square">
            <a:spAutoFit/>
          </a:bodyPr>
          <a:lstStyle/>
          <a:p>
            <a:pPr marL="0" marR="0" lvl="0" indent="0"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Audience:</a:t>
            </a:r>
          </a:p>
          <a:p>
            <a:pPr marL="0" marR="0" lvl="0" indent="0" defTabSz="914400" rtl="0" eaLnBrk="1" fontAlgn="b"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1,853 U.S. adults age 26+</a:t>
            </a:r>
            <a:endPar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2BF9E6F6-FC6A-4814-A56E-81FB760B0C2A}"/>
              </a:ext>
              <a:ext uri="{C183D7F6-B498-43B3-948B-1728B52AA6E4}">
                <adec:decorative xmlns:adec="http://schemas.microsoft.com/office/drawing/2017/decorative" val="1"/>
              </a:ext>
            </a:extLst>
          </p:cNvPr>
          <p:cNvCxnSpPr>
            <a:cxnSpLocks/>
          </p:cNvCxnSpPr>
          <p:nvPr/>
        </p:nvCxnSpPr>
        <p:spPr>
          <a:xfrm>
            <a:off x="2290637" y="1108855"/>
            <a:ext cx="0" cy="1460781"/>
          </a:xfrm>
          <a:prstGeom prst="line">
            <a:avLst/>
          </a:prstGeom>
          <a:ln>
            <a:solidFill>
              <a:srgbClr val="0047BB"/>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624D6064-E79A-4F3A-ACD8-702B39E100C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6541" y="1142758"/>
            <a:ext cx="432032" cy="376438"/>
          </a:xfrm>
          <a:prstGeom prst="rect">
            <a:avLst/>
          </a:prstGeom>
        </p:spPr>
      </p:pic>
      <p:sp>
        <p:nvSpPr>
          <p:cNvPr id="9" name="TextBox 8">
            <a:extLst>
              <a:ext uri="{FF2B5EF4-FFF2-40B4-BE49-F238E27FC236}">
                <a16:creationId xmlns:a16="http://schemas.microsoft.com/office/drawing/2014/main" id="{3B8821AF-2B22-4ECB-B54B-CB18B3A9EB02}"/>
              </a:ext>
              <a:ext uri="{C183D7F6-B498-43B3-948B-1728B52AA6E4}">
                <adec:decorative xmlns:adec="http://schemas.microsoft.com/office/drawing/2017/decorative" val="0"/>
              </a:ext>
            </a:extLst>
          </p:cNvPr>
          <p:cNvSpPr txBox="1"/>
          <p:nvPr/>
        </p:nvSpPr>
        <p:spPr>
          <a:xfrm>
            <a:off x="2398061" y="1544679"/>
            <a:ext cx="2335617" cy="461665"/>
          </a:xfrm>
          <a:prstGeom prst="rect">
            <a:avLst/>
          </a:prstGeom>
          <a:noFill/>
        </p:spPr>
        <p:txBody>
          <a:bodyPr wrap="square" lIns="91440" tIns="45720" rIns="91440" bIns="45720" anchor="t">
            <a:spAutoFit/>
          </a:bodyPr>
          <a:lstStyle/>
          <a:p>
            <a:pPr marL="0" marR="0" lvl="0" indent="0"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Survey Timing:</a:t>
            </a:r>
          </a:p>
          <a:p>
            <a:pPr marL="0" marR="0" lvl="0" indent="0" defTabSz="914400" rtl="0" eaLnBrk="1" fontAlgn="b" latinLnBrk="0" hangingPunct="1">
              <a:lnSpc>
                <a:spcPct val="100000"/>
              </a:lnSpc>
              <a:spcBef>
                <a:spcPts val="0"/>
              </a:spcBef>
              <a:spcAft>
                <a:spcPts val="0"/>
              </a:spcAft>
              <a:buClrTx/>
              <a:buSzTx/>
              <a:buFontTx/>
              <a:buNone/>
              <a:tabLst/>
              <a:defRPr/>
            </a:pPr>
            <a:r>
              <a:rPr lang="en-US" sz="1200" dirty="0">
                <a:solidFill>
                  <a:srgbClr val="000000"/>
                </a:solidFill>
                <a:latin typeface="Arial"/>
                <a:cs typeface="Arial"/>
              </a:rPr>
              <a:t>April 25 – May 23, 2022</a:t>
            </a:r>
            <a:endParaRPr lang="en-US" sz="1200" i="0" u="none" strike="noStrike" kern="1200" cap="none" spc="0" normalizeH="0" baseline="0" noProof="0" dirty="0">
              <a:ln>
                <a:noFill/>
              </a:ln>
              <a:solidFill>
                <a:srgbClr val="000000"/>
              </a:solidFill>
              <a:effectLst/>
              <a:uLnTx/>
              <a:uFillTx/>
              <a:latin typeface="Arial"/>
              <a:cs typeface="Arial"/>
            </a:endParaRPr>
          </a:p>
        </p:txBody>
      </p:sp>
      <p:cxnSp>
        <p:nvCxnSpPr>
          <p:cNvPr id="21" name="Straight Connector 20">
            <a:extLst>
              <a:ext uri="{FF2B5EF4-FFF2-40B4-BE49-F238E27FC236}">
                <a16:creationId xmlns:a16="http://schemas.microsoft.com/office/drawing/2014/main" id="{2A293D8A-661A-4A1B-9262-BC03297DBEB1}"/>
              </a:ext>
              <a:ext uri="{C183D7F6-B498-43B3-948B-1728B52AA6E4}">
                <adec:decorative xmlns:adec="http://schemas.microsoft.com/office/drawing/2017/decorative" val="1"/>
              </a:ext>
            </a:extLst>
          </p:cNvPr>
          <p:cNvCxnSpPr>
            <a:cxnSpLocks/>
          </p:cNvCxnSpPr>
          <p:nvPr/>
        </p:nvCxnSpPr>
        <p:spPr>
          <a:xfrm>
            <a:off x="4279789" y="1085345"/>
            <a:ext cx="0" cy="1460781"/>
          </a:xfrm>
          <a:prstGeom prst="line">
            <a:avLst/>
          </a:prstGeom>
          <a:ln>
            <a:solidFill>
              <a:srgbClr val="0047BB"/>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530A477A-40BB-4B6F-9A82-CE631908D67C}"/>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18497" b="31453"/>
          <a:stretch/>
        </p:blipFill>
        <p:spPr>
          <a:xfrm>
            <a:off x="4563914" y="1152984"/>
            <a:ext cx="723591" cy="395314"/>
          </a:xfrm>
          <a:prstGeom prst="rect">
            <a:avLst/>
          </a:prstGeom>
        </p:spPr>
      </p:pic>
      <p:sp>
        <p:nvSpPr>
          <p:cNvPr id="8" name="TextBox 7">
            <a:extLst>
              <a:ext uri="{FF2B5EF4-FFF2-40B4-BE49-F238E27FC236}">
                <a16:creationId xmlns:a16="http://schemas.microsoft.com/office/drawing/2014/main" id="{5714826D-1B2C-4EA2-8D39-580146AB69D3}"/>
              </a:ext>
              <a:ext uri="{C183D7F6-B498-43B3-948B-1728B52AA6E4}">
                <adec:decorative xmlns:adec="http://schemas.microsoft.com/office/drawing/2017/decorative" val="0"/>
              </a:ext>
            </a:extLst>
          </p:cNvPr>
          <p:cNvSpPr txBox="1"/>
          <p:nvPr/>
        </p:nvSpPr>
        <p:spPr>
          <a:xfrm>
            <a:off x="4553106" y="1543844"/>
            <a:ext cx="2221936" cy="461665"/>
          </a:xfrm>
          <a:prstGeom prst="rect">
            <a:avLst/>
          </a:prstGeom>
          <a:noFill/>
        </p:spPr>
        <p:txBody>
          <a:bodyPr wrap="square">
            <a:spAutoFit/>
          </a:bodyPr>
          <a:lstStyle/>
          <a:p>
            <a:pPr marL="0" marR="0" lvl="0" indent="0"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Mode:  </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20-minute </a:t>
            </a:r>
            <a:r>
              <a:rPr lang="en-US" sz="1200" dirty="0">
                <a:solidFill>
                  <a:srgbClr val="000000"/>
                </a:solidFill>
                <a:latin typeface="Arial" panose="020B0604020202020204" pitchFamily="34" charset="0"/>
                <a:cs typeface="Arial" panose="020B0604020202020204" pitchFamily="34" charset="0"/>
              </a:rPr>
              <a:t>o</a:t>
            </a: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nline</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survey</a:t>
            </a:r>
          </a:p>
        </p:txBody>
      </p:sp>
      <p:cxnSp>
        <p:nvCxnSpPr>
          <p:cNvPr id="22" name="Straight Connector 21">
            <a:extLst>
              <a:ext uri="{FF2B5EF4-FFF2-40B4-BE49-F238E27FC236}">
                <a16:creationId xmlns:a16="http://schemas.microsoft.com/office/drawing/2014/main" id="{48109DED-8CA7-4291-90F9-6F27145D5B1C}"/>
              </a:ext>
              <a:ext uri="{C183D7F6-B498-43B3-948B-1728B52AA6E4}">
                <adec:decorative xmlns:adec="http://schemas.microsoft.com/office/drawing/2017/decorative" val="1"/>
              </a:ext>
            </a:extLst>
          </p:cNvPr>
          <p:cNvCxnSpPr>
            <a:cxnSpLocks/>
          </p:cNvCxnSpPr>
          <p:nvPr/>
        </p:nvCxnSpPr>
        <p:spPr>
          <a:xfrm>
            <a:off x="6443869" y="1085345"/>
            <a:ext cx="0" cy="1460781"/>
          </a:xfrm>
          <a:prstGeom prst="line">
            <a:avLst/>
          </a:prstGeom>
          <a:ln>
            <a:solidFill>
              <a:srgbClr val="0047BB"/>
            </a:solidFill>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50224CA7-CAD6-4D14-A2AF-18F3A329911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32712" y="1085345"/>
            <a:ext cx="635443" cy="530591"/>
          </a:xfrm>
          <a:prstGeom prst="rect">
            <a:avLst/>
          </a:prstGeom>
        </p:spPr>
      </p:pic>
      <p:sp>
        <p:nvSpPr>
          <p:cNvPr id="12" name="TextBox 11">
            <a:extLst>
              <a:ext uri="{FF2B5EF4-FFF2-40B4-BE49-F238E27FC236}">
                <a16:creationId xmlns:a16="http://schemas.microsoft.com/office/drawing/2014/main" id="{0D5E11B6-B5C4-4858-932F-076487607302}"/>
              </a:ext>
              <a:ext uri="{C183D7F6-B498-43B3-948B-1728B52AA6E4}">
                <adec:decorative xmlns:adec="http://schemas.microsoft.com/office/drawing/2017/decorative" val="0"/>
              </a:ext>
            </a:extLst>
          </p:cNvPr>
          <p:cNvSpPr txBox="1"/>
          <p:nvPr/>
        </p:nvSpPr>
        <p:spPr>
          <a:xfrm>
            <a:off x="6708914" y="1553973"/>
            <a:ext cx="2097691" cy="1015663"/>
          </a:xfrm>
          <a:prstGeom prst="rect">
            <a:avLst/>
          </a:prstGeom>
          <a:noFill/>
        </p:spPr>
        <p:txBody>
          <a:bodyPr wrap="square">
            <a:spAutoFit/>
          </a:bodyPr>
          <a:lstStyle/>
          <a:p>
            <a:pPr marL="0" marR="0" lvl="0" indent="0"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Weighting:</a:t>
            </a:r>
          </a:p>
          <a:p>
            <a:pPr marL="0" marR="0" lvl="0" indent="0" defTabSz="914400" rtl="0" eaLnBrk="1" fontAlgn="b"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Data are weighted to ensure results are projectable to the U.S. population of adults 26+</a:t>
            </a:r>
            <a:endPar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1727E51-0EF6-40E8-98BC-22248EDC6643}"/>
              </a:ext>
              <a:ext uri="{C183D7F6-B498-43B3-948B-1728B52AA6E4}">
                <adec:decorative xmlns:adec="http://schemas.microsoft.com/office/drawing/2017/decorative" val="0"/>
              </a:ext>
            </a:extLst>
          </p:cNvPr>
          <p:cNvSpPr txBox="1"/>
          <p:nvPr/>
        </p:nvSpPr>
        <p:spPr>
          <a:xfrm>
            <a:off x="231494" y="2771616"/>
            <a:ext cx="8721675" cy="2046714"/>
          </a:xfrm>
          <a:prstGeom prst="rect">
            <a:avLst/>
          </a:prstGeom>
          <a:solidFill>
            <a:schemeClr val="bg1">
              <a:lumMod val="95000"/>
            </a:schemeClr>
          </a:solidFill>
        </p:spPr>
        <p:txBody>
          <a:bodyPr wrap="square" lIns="91440" tIns="45720" rIns="91440" bIns="45720" anchor="t">
            <a:spAutoFit/>
          </a:bodyPr>
          <a:lstStyle/>
          <a:p>
            <a:pPr defTabSz="685800">
              <a:defRPr/>
            </a:pPr>
            <a:r>
              <a:rPr lang="en-US" sz="1100" b="1" dirty="0">
                <a:latin typeface="Arial" panose="020B0604020202020204" pitchFamily="34" charset="0"/>
                <a:cs typeface="Arial" panose="020B0604020202020204" pitchFamily="34" charset="0"/>
              </a:rPr>
              <a:t>Method Statement </a:t>
            </a:r>
            <a:r>
              <a:rPr lang="en-US" sz="1100" i="1" dirty="0">
                <a:latin typeface="Arial" panose="020B0604020202020204" pitchFamily="34" charset="0"/>
                <a:cs typeface="Arial" panose="020B0604020202020204" pitchFamily="34" charset="0"/>
              </a:rPr>
              <a:t>(to be included in all press materials):</a:t>
            </a:r>
          </a:p>
          <a:p>
            <a:pPr defTabSz="685800">
              <a:defRPr/>
            </a:pPr>
            <a:endParaRPr lang="en-US" sz="1100" dirty="0">
              <a:latin typeface="Arial" panose="020B0604020202020204" pitchFamily="34" charset="0"/>
              <a:cs typeface="Arial" panose="020B0604020202020204" pitchFamily="34" charset="0"/>
            </a:endParaRPr>
          </a:p>
          <a:p>
            <a:pPr defTabSz="685800">
              <a:defRPr/>
            </a:pPr>
            <a:r>
              <a:rPr lang="en-US" sz="1050" dirty="0">
                <a:latin typeface="Arial"/>
                <a:cs typeface="Arial"/>
              </a:rPr>
              <a:t>This survey was conducted online within the U.S. by The Harris Poll on behalf of Nationwide between April 19 and May 7, 2021 among 1,853 U.S. adults age 26+ (national sample) including 674 Millennials (age 26-41), 576 Gen Xers (age 42-57), and 603 Boomers+ (age 58+) and an oversample for a total of 502 Hispanic adults, a total of 591 Asian adults, a total of 593 Rural adults.  </a:t>
            </a:r>
            <a:r>
              <a:rPr lang="en-US" sz="1050" kern="100" dirty="0">
                <a:effectLst/>
                <a:latin typeface="Arial"/>
                <a:ea typeface="MS Mincho"/>
                <a:cs typeface="Century" panose="02040604050505020304" pitchFamily="18" charset="0"/>
              </a:rPr>
              <a:t>Data were statistically weighted as needed to bring them in line with the population of U.S. residents age 26+ from the 2022 Current Population Survey for age by gender, education, race/ethnicity, region, household income, marital status, and household size. To ensure the national sample was representative, the data were initially weighted by generation (Millennials 26-41, Gen Xers 42-57, and Boomers+ 58+) and then combined into a total 26+ group. Data for Hispanic, Asian, and Rural adults were weighted as needed for age by gender, education, region, household income, marital status, and household size. Our weighting algorithm also included a propensity score which allows us to adjust for attitudinal and behavioral differences between those who are online versus those who are not, those who join online panels versus those who do not, and those who responded to this survey versus those who did not. </a:t>
            </a:r>
          </a:p>
        </p:txBody>
      </p:sp>
    </p:spTree>
    <p:extLst>
      <p:ext uri="{BB962C8B-B14F-4D97-AF65-F5344CB8AC3E}">
        <p14:creationId xmlns:p14="http://schemas.microsoft.com/office/powerpoint/2010/main" val="1703002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2F8D30-29A9-4F98-B86D-487B9F9DFEBC}"/>
              </a:ext>
            </a:extLst>
          </p:cNvPr>
          <p:cNvSpPr>
            <a:spLocks noGrp="1"/>
          </p:cNvSpPr>
          <p:nvPr>
            <p:ph type="body" sz="quarter" idx="11"/>
          </p:nvPr>
        </p:nvSpPr>
        <p:spPr/>
        <p:txBody>
          <a:bodyPr/>
          <a:lstStyle/>
          <a:p>
            <a:r>
              <a:rPr lang="en-US" dirty="0"/>
              <a:t>INTRODUCTION</a:t>
            </a:r>
          </a:p>
        </p:txBody>
      </p:sp>
      <p:sp>
        <p:nvSpPr>
          <p:cNvPr id="3" name="Title 2">
            <a:extLst>
              <a:ext uri="{FF2B5EF4-FFF2-40B4-BE49-F238E27FC236}">
                <a16:creationId xmlns:a16="http://schemas.microsoft.com/office/drawing/2014/main" id="{8EB6D3C4-69D0-4879-B5D7-21A21D4379E2}"/>
              </a:ext>
            </a:extLst>
          </p:cNvPr>
          <p:cNvSpPr>
            <a:spLocks noGrp="1"/>
          </p:cNvSpPr>
          <p:nvPr>
            <p:ph type="title"/>
          </p:nvPr>
        </p:nvSpPr>
        <p:spPr/>
        <p:txBody>
          <a:bodyPr/>
          <a:lstStyle/>
          <a:p>
            <a:r>
              <a:rPr lang="en-US" dirty="0"/>
              <a:t>Report Notes</a:t>
            </a:r>
          </a:p>
        </p:txBody>
      </p:sp>
      <p:sp>
        <p:nvSpPr>
          <p:cNvPr id="5" name="Text Placeholder 4">
            <a:extLst>
              <a:ext uri="{FF2B5EF4-FFF2-40B4-BE49-F238E27FC236}">
                <a16:creationId xmlns:a16="http://schemas.microsoft.com/office/drawing/2014/main" id="{14EEB0F7-F7F0-481A-B9CE-555D73A905DE}"/>
              </a:ext>
            </a:extLst>
          </p:cNvPr>
          <p:cNvSpPr>
            <a:spLocks noGrp="1"/>
          </p:cNvSpPr>
          <p:nvPr>
            <p:ph type="body" sz="quarter" idx="12"/>
          </p:nvPr>
        </p:nvSpPr>
        <p:spPr>
          <a:xfrm>
            <a:off x="133086" y="899546"/>
            <a:ext cx="8552127" cy="2248052"/>
          </a:xfrm>
        </p:spPr>
        <p:txBody>
          <a:bodyPr/>
          <a:lstStyle/>
          <a:p>
            <a:pPr marL="59436" indent="0">
              <a:buNone/>
            </a:pPr>
            <a:r>
              <a:rPr lang="en-US" b="1" dirty="0"/>
              <a:t>In tables and charts:</a:t>
            </a:r>
          </a:p>
          <a:p>
            <a:r>
              <a:rPr lang="en-US" dirty="0"/>
              <a:t>Percentages may not add up to 100% due to weighting, computer rounding, and/or the acceptance of multiple responses.</a:t>
            </a:r>
          </a:p>
          <a:p>
            <a:r>
              <a:rPr lang="en-US" dirty="0"/>
              <a:t>An asterisk (*) in a data chart indicates a percentage greater than zero but less than 1%; a “ – ” indicates a value of zero.</a:t>
            </a:r>
          </a:p>
          <a:p>
            <a:r>
              <a:rPr lang="en-US" dirty="0"/>
              <a:t>Unless otherwise noted, results for the Total (adults 26+) are displayed.</a:t>
            </a:r>
          </a:p>
          <a:p>
            <a:r>
              <a:rPr lang="en-US" dirty="0"/>
              <a:t>Results based on small samples (n&lt;100) are too small to report quantitatively for PR and should be interpreted as directional only. These are noted with “*Caution, small base &lt;100, results are directional in nature” and stat testing is not shown.</a:t>
            </a:r>
          </a:p>
          <a:p>
            <a:pPr marL="59436" indent="0">
              <a:buNone/>
            </a:pPr>
            <a:endParaRPr lang="en-US" dirty="0"/>
          </a:p>
          <a:p>
            <a:pPr marL="59436" indent="0">
              <a:buNone/>
            </a:pPr>
            <a:r>
              <a:rPr lang="en-US" b="1" dirty="0"/>
              <a:t>Throughout this report:</a:t>
            </a:r>
          </a:p>
          <a:p>
            <a:r>
              <a:rPr lang="en-US" dirty="0"/>
              <a:t>Where appropriate, key highlights or statistically significant differences at the 95% confidence level between subgroups of interest are noted throughout the detailed findings slides. Look for the icons below to denote these call outs.  In some instances, subgroup data may be charted for ease of visual comparison. </a:t>
            </a:r>
          </a:p>
        </p:txBody>
      </p:sp>
      <p:pic>
        <p:nvPicPr>
          <p:cNvPr id="12" name="Graphic 11">
            <a:extLst>
              <a:ext uri="{FF2B5EF4-FFF2-40B4-BE49-F238E27FC236}">
                <a16:creationId xmlns:a16="http://schemas.microsoft.com/office/drawing/2014/main" id="{0F18BBAE-8B5B-4373-8BD0-0F98654FB6A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443" y="3168274"/>
            <a:ext cx="457200" cy="457200"/>
          </a:xfrm>
          <a:prstGeom prst="rect">
            <a:avLst/>
          </a:prstGeom>
        </p:spPr>
      </p:pic>
      <p:sp>
        <p:nvSpPr>
          <p:cNvPr id="13" name="Rectangle 12">
            <a:extLst>
              <a:ext uri="{FF2B5EF4-FFF2-40B4-BE49-F238E27FC236}">
                <a16:creationId xmlns:a16="http://schemas.microsoft.com/office/drawing/2014/main" id="{367D574E-C00C-4628-8F43-FFDAC6937211}"/>
              </a:ext>
            </a:extLst>
          </p:cNvPr>
          <p:cNvSpPr/>
          <p:nvPr/>
        </p:nvSpPr>
        <p:spPr>
          <a:xfrm>
            <a:off x="1183643" y="3228526"/>
            <a:ext cx="1087367" cy="375651"/>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Key generational subgroup finding</a:t>
            </a:r>
            <a:endParaRPr kumimoji="0" lang="en-US" sz="800" i="0" u="none" strike="noStrike" kern="0" cap="none" spc="0" normalizeH="0" baseline="0" noProof="0" dirty="0">
              <a:ln>
                <a:noFill/>
              </a:ln>
              <a:effectLst/>
              <a:uLnTx/>
              <a:uFillTx/>
              <a:latin typeface="Arial"/>
              <a:ea typeface="+mn-ea"/>
              <a:cs typeface="+mn-cs"/>
            </a:endParaRPr>
          </a:p>
        </p:txBody>
      </p:sp>
      <p:pic>
        <p:nvPicPr>
          <p:cNvPr id="14" name="Graphic 13">
            <a:extLst>
              <a:ext uri="{FF2B5EF4-FFF2-40B4-BE49-F238E27FC236}">
                <a16:creationId xmlns:a16="http://schemas.microsoft.com/office/drawing/2014/main" id="{17DA695A-5534-4D53-8789-F7A061812D2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76391" y="3181834"/>
            <a:ext cx="457200" cy="457200"/>
          </a:xfrm>
          <a:prstGeom prst="rect">
            <a:avLst/>
          </a:prstGeom>
        </p:spPr>
      </p:pic>
      <p:sp>
        <p:nvSpPr>
          <p:cNvPr id="26" name="Rectangle 25">
            <a:extLst>
              <a:ext uri="{FF2B5EF4-FFF2-40B4-BE49-F238E27FC236}">
                <a16:creationId xmlns:a16="http://schemas.microsoft.com/office/drawing/2014/main" id="{8AE5C0D0-900D-46D1-9AAC-30DB62409BCE}"/>
              </a:ext>
            </a:extLst>
          </p:cNvPr>
          <p:cNvSpPr/>
          <p:nvPr/>
        </p:nvSpPr>
        <p:spPr>
          <a:xfrm>
            <a:off x="3265710" y="3222609"/>
            <a:ext cx="1061391" cy="375651"/>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a:latin typeface="Arial"/>
              </a:rPr>
              <a:t>Key gender subgroup finding</a:t>
            </a:r>
            <a:endParaRPr kumimoji="0" lang="en-US" sz="800" i="0" u="none" strike="noStrike" kern="0" cap="none" spc="0" normalizeH="0" baseline="0" noProof="0">
              <a:ln>
                <a:noFill/>
              </a:ln>
              <a:effectLst/>
              <a:uLnTx/>
              <a:uFillTx/>
              <a:latin typeface="Arial"/>
              <a:ea typeface="+mn-ea"/>
              <a:cs typeface="+mn-cs"/>
            </a:endParaRPr>
          </a:p>
        </p:txBody>
      </p:sp>
      <p:pic>
        <p:nvPicPr>
          <p:cNvPr id="16" name="Graphic 15">
            <a:extLst>
              <a:ext uri="{FF2B5EF4-FFF2-40B4-BE49-F238E27FC236}">
                <a16:creationId xmlns:a16="http://schemas.microsoft.com/office/drawing/2014/main" id="{3BD9F559-BB8B-4FF4-B598-62728B4736B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32482" y="3168274"/>
            <a:ext cx="457200" cy="457200"/>
          </a:xfrm>
          <a:prstGeom prst="rect">
            <a:avLst/>
          </a:prstGeom>
        </p:spPr>
      </p:pic>
      <p:sp>
        <p:nvSpPr>
          <p:cNvPr id="18" name="Rectangle 17">
            <a:extLst>
              <a:ext uri="{FF2B5EF4-FFF2-40B4-BE49-F238E27FC236}">
                <a16:creationId xmlns:a16="http://schemas.microsoft.com/office/drawing/2014/main" id="{41AEE912-B905-4535-A2EA-5FA44C613837}"/>
              </a:ext>
            </a:extLst>
          </p:cNvPr>
          <p:cNvSpPr/>
          <p:nvPr/>
        </p:nvSpPr>
        <p:spPr>
          <a:xfrm>
            <a:off x="5261007" y="3222609"/>
            <a:ext cx="1061391" cy="375651"/>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Key SS status subgroup finding</a:t>
            </a:r>
            <a:endParaRPr kumimoji="0" lang="en-US" sz="800" i="0" u="none" strike="noStrike" kern="0" cap="none" spc="0" normalizeH="0" baseline="0" noProof="0" dirty="0">
              <a:ln>
                <a:noFill/>
              </a:ln>
              <a:effectLst/>
              <a:uLnTx/>
              <a:uFillTx/>
              <a:latin typeface="Arial"/>
              <a:ea typeface="+mn-ea"/>
              <a:cs typeface="+mn-cs"/>
            </a:endParaRPr>
          </a:p>
        </p:txBody>
      </p:sp>
      <p:pic>
        <p:nvPicPr>
          <p:cNvPr id="6" name="Graphic 5">
            <a:extLst>
              <a:ext uri="{FF2B5EF4-FFF2-40B4-BE49-F238E27FC236}">
                <a16:creationId xmlns:a16="http://schemas.microsoft.com/office/drawing/2014/main" id="{C38C1F05-DF0A-4EFE-89CE-AF208C3BEF4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27779" y="3168895"/>
            <a:ext cx="457200" cy="457200"/>
          </a:xfrm>
          <a:prstGeom prst="rect">
            <a:avLst/>
          </a:prstGeom>
        </p:spPr>
      </p:pic>
      <p:sp>
        <p:nvSpPr>
          <p:cNvPr id="23" name="Rectangle 22">
            <a:extLst>
              <a:ext uri="{FF2B5EF4-FFF2-40B4-BE49-F238E27FC236}">
                <a16:creationId xmlns:a16="http://schemas.microsoft.com/office/drawing/2014/main" id="{B31283C9-A7F3-4698-AE99-B5A4AF15EA54}"/>
              </a:ext>
            </a:extLst>
          </p:cNvPr>
          <p:cNvSpPr/>
          <p:nvPr/>
        </p:nvSpPr>
        <p:spPr>
          <a:xfrm>
            <a:off x="7327099" y="3276481"/>
            <a:ext cx="1033537" cy="242027"/>
          </a:xfrm>
          <a:prstGeom prst="rect">
            <a:avLst/>
          </a:prstGeom>
          <a:noFill/>
          <a:ln w="12700" cap="flat" cmpd="sng" algn="ctr">
            <a:solidFill>
              <a:srgbClr val="0047BB"/>
            </a:solidFill>
            <a:prstDash val="solid"/>
          </a:ln>
          <a:effectLst/>
        </p:spPr>
        <p:txBody>
          <a:bodyPr rtlCol="0" anchor="ctr"/>
          <a:lstStyle/>
          <a:p>
            <a:pPr marR="0" lvl="0" defTabSz="609585" eaLnBrk="1" fontAlgn="auto" latinLnBrk="0" hangingPunct="1">
              <a:lnSpc>
                <a:spcPct val="100000"/>
              </a:lnSpc>
              <a:spcBef>
                <a:spcPts val="0"/>
              </a:spcBef>
              <a:spcAft>
                <a:spcPts val="0"/>
              </a:spcAft>
              <a:buClrTx/>
              <a:buSzTx/>
              <a:tabLst/>
              <a:defRPr/>
            </a:pPr>
            <a:r>
              <a:rPr lang="en-US" sz="800" kern="0">
                <a:latin typeface="Arial"/>
              </a:rPr>
              <a:t>Key trend finding</a:t>
            </a:r>
            <a:endParaRPr kumimoji="0" lang="en-US" sz="800" i="0" u="none" strike="noStrike" kern="0" cap="none" spc="0" normalizeH="0" baseline="0" noProof="0">
              <a:ln>
                <a:noFill/>
              </a:ln>
              <a:effectLst/>
              <a:uLnTx/>
              <a:uFillTx/>
              <a:latin typeface="Arial"/>
              <a:ea typeface="+mn-ea"/>
              <a:cs typeface="+mn-cs"/>
            </a:endParaRPr>
          </a:p>
        </p:txBody>
      </p:sp>
      <p:sp>
        <p:nvSpPr>
          <p:cNvPr id="10" name="Text Placeholder 4">
            <a:extLst>
              <a:ext uri="{FF2B5EF4-FFF2-40B4-BE49-F238E27FC236}">
                <a16:creationId xmlns:a16="http://schemas.microsoft.com/office/drawing/2014/main" id="{62009D54-63B2-963E-45BC-4E85682131F9}"/>
              </a:ext>
            </a:extLst>
          </p:cNvPr>
          <p:cNvSpPr txBox="1">
            <a:spLocks/>
          </p:cNvSpPr>
          <p:nvPr/>
        </p:nvSpPr>
        <p:spPr>
          <a:xfrm>
            <a:off x="133086" y="3783882"/>
            <a:ext cx="8552127" cy="1241342"/>
          </a:xfrm>
          <a:prstGeom prst="rect">
            <a:avLst/>
          </a:prstGeom>
        </p:spPr>
        <p:txBody>
          <a:bodyPr/>
          <a:lstStyle>
            <a:lvl1pPr marL="230886" indent="-171450" algn="l" defTabSz="457200" rtl="0" eaLnBrk="1" latinLnBrk="0" hangingPunct="1">
              <a:lnSpc>
                <a:spcPct val="120000"/>
              </a:lnSpc>
              <a:spcBef>
                <a:spcPts val="0"/>
              </a:spcBef>
              <a:buClr>
                <a:schemeClr val="accent1"/>
              </a:buClr>
              <a:buFont typeface="Arial" charset="0"/>
              <a:buChar char="•"/>
              <a:defRPr sz="1050" kern="1200">
                <a:solidFill>
                  <a:schemeClr val="tx1"/>
                </a:solidFill>
                <a:latin typeface="+mn-lt"/>
                <a:ea typeface="+mn-ea"/>
                <a:cs typeface="+mn-cs"/>
              </a:defRPr>
            </a:lvl1pPr>
            <a:lvl2pPr marL="630936" indent="-171450" algn="l" defTabSz="457200" rtl="0" eaLnBrk="1" latinLnBrk="0" hangingPunct="1">
              <a:lnSpc>
                <a:spcPct val="120000"/>
              </a:lnSpc>
              <a:spcBef>
                <a:spcPts val="0"/>
              </a:spcBef>
              <a:buClr>
                <a:schemeClr val="accent1"/>
              </a:buClr>
              <a:buFont typeface="Arial" charset="0"/>
              <a:buChar char="•"/>
              <a:defRPr sz="1050" kern="1200">
                <a:solidFill>
                  <a:schemeClr val="tx1"/>
                </a:solidFill>
                <a:latin typeface="+mn-lt"/>
                <a:ea typeface="+mn-ea"/>
                <a:cs typeface="+mn-cs"/>
              </a:defRPr>
            </a:lvl2pPr>
            <a:lvl3pPr marL="1030986" indent="-171450" algn="l" defTabSz="457200" rtl="0" eaLnBrk="1" latinLnBrk="0" hangingPunct="1">
              <a:lnSpc>
                <a:spcPct val="120000"/>
              </a:lnSpc>
              <a:spcBef>
                <a:spcPts val="0"/>
              </a:spcBef>
              <a:buClr>
                <a:schemeClr val="accent1"/>
              </a:buClr>
              <a:buFont typeface="Arial" charset="0"/>
              <a:buChar char="•"/>
              <a:defRPr sz="1050" b="0" kern="1200" cap="none" spc="0">
                <a:ln>
                  <a:noFill/>
                </a:ln>
                <a:solidFill>
                  <a:schemeClr val="tx1"/>
                </a:solidFill>
                <a:effectLst/>
                <a:latin typeface="+mn-lt"/>
                <a:ea typeface="+mn-ea"/>
                <a:cs typeface="+mn-cs"/>
              </a:defRPr>
            </a:lvl3pPr>
            <a:lvl4pPr marL="1488186" indent="-171450" algn="l" defTabSz="457200" rtl="0" eaLnBrk="1" latinLnBrk="0" hangingPunct="1">
              <a:lnSpc>
                <a:spcPct val="120000"/>
              </a:lnSpc>
              <a:spcBef>
                <a:spcPts val="0"/>
              </a:spcBef>
              <a:buClr>
                <a:schemeClr val="accent1"/>
              </a:buClr>
              <a:buFont typeface="Arial" charset="0"/>
              <a:buChar char="•"/>
              <a:defRPr sz="1050" kern="1200">
                <a:solidFill>
                  <a:schemeClr val="tx1"/>
                </a:solidFill>
                <a:latin typeface="+mn-lt"/>
                <a:ea typeface="+mn-ea"/>
                <a:cs typeface="+mn-cs"/>
              </a:defRPr>
            </a:lvl4pPr>
            <a:lvl5pPr marL="1945386" indent="-171450" algn="l" defTabSz="457200" rtl="0" eaLnBrk="1" latinLnBrk="0" hangingPunct="1">
              <a:lnSpc>
                <a:spcPct val="120000"/>
              </a:lnSpc>
              <a:spcBef>
                <a:spcPts val="0"/>
              </a:spcBef>
              <a:buClr>
                <a:schemeClr val="accent1"/>
              </a:buClr>
              <a:buFont typeface="Arial" charset="0"/>
              <a:buChar char="•"/>
              <a:defRPr sz="105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166688">
              <a:buFont typeface="Arial" panose="020B0604020202020204" pitchFamily="34" charset="0"/>
              <a:buChar char="•"/>
            </a:pPr>
            <a:r>
              <a:rPr lang="en-US" dirty="0"/>
              <a:t>Note that due to space limitations, not all significant differences among subgroups of interest are displayed. Full survey results for all subgroups are available in the data tables.  </a:t>
            </a:r>
          </a:p>
          <a:p>
            <a:pPr marL="916686" lvl="1" indent="-285750">
              <a:buFont typeface="Arial" panose="020B0604020202020204" pitchFamily="34" charset="0"/>
              <a:buChar char="•"/>
            </a:pPr>
            <a:r>
              <a:rPr lang="en-US" dirty="0"/>
              <a:t>In some instances, there may be too many data points to reference within a slide to support key highlights or subgroup findings.  In these cases, we have included a note within the notes section to see data tables for supporting data.</a:t>
            </a:r>
          </a:p>
          <a:p>
            <a:pPr marL="227013" indent="-166688">
              <a:buFont typeface="Arial" panose="020B0604020202020204" pitchFamily="34" charset="0"/>
              <a:buChar char="•"/>
            </a:pPr>
            <a:r>
              <a:rPr lang="en-US" dirty="0"/>
              <a:t>Base labels, sizes, and question text are included within the notes section of each page for </a:t>
            </a:r>
            <a:r>
              <a:rPr lang="en-US"/>
              <a:t>reference.</a:t>
            </a:r>
            <a:endParaRPr lang="en-US" dirty="0"/>
          </a:p>
        </p:txBody>
      </p:sp>
    </p:spTree>
    <p:extLst>
      <p:ext uri="{BB962C8B-B14F-4D97-AF65-F5344CB8AC3E}">
        <p14:creationId xmlns:p14="http://schemas.microsoft.com/office/powerpoint/2010/main" val="139017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cap="all" dirty="0"/>
              <a:t>Inflation Perception and Impacts</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p:txBody>
          <a:bodyPr/>
          <a:lstStyle/>
          <a:p>
            <a:r>
              <a:rPr lang="en-US" dirty="0"/>
              <a:t>Majorities Believe The US Economy Is Getting Worse</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Only one quarter believe it is staying the same and about a fifth believe it’s getting better</a:t>
            </a:r>
          </a:p>
        </p:txBody>
      </p:sp>
      <p:sp>
        <p:nvSpPr>
          <p:cNvPr id="20" name="TextBox 19">
            <a:extLst>
              <a:ext uri="{FF2B5EF4-FFF2-40B4-BE49-F238E27FC236}">
                <a16:creationId xmlns:a16="http://schemas.microsoft.com/office/drawing/2014/main" id="{520B8D9D-43E7-0364-3E9E-A26B96011F8E}"/>
              </a:ext>
              <a:ext uri="{C183D7F6-B498-43B3-948B-1728B52AA6E4}">
                <adec:decorative xmlns:adec="http://schemas.microsoft.com/office/drawing/2017/decorative" val="1"/>
              </a:ext>
            </a:extLst>
          </p:cNvPr>
          <p:cNvSpPr txBox="1"/>
          <p:nvPr/>
        </p:nvSpPr>
        <p:spPr>
          <a:xfrm>
            <a:off x="722743" y="1226552"/>
            <a:ext cx="3639707" cy="276999"/>
          </a:xfrm>
          <a:prstGeom prst="rect">
            <a:avLst/>
          </a:prstGeom>
          <a:noFill/>
        </p:spPr>
        <p:txBody>
          <a:bodyPr wrap="square" rtlCol="0">
            <a:spAutoFit/>
          </a:bodyPr>
          <a:lstStyle/>
          <a:p>
            <a:pPr algn="ctr"/>
            <a:r>
              <a:rPr lang="en-US" sz="1200" b="1" u="sng" dirty="0"/>
              <a:t>Perception of U.S. Economy</a:t>
            </a:r>
          </a:p>
        </p:txBody>
      </p:sp>
      <p:pic>
        <p:nvPicPr>
          <p:cNvPr id="6" name="Picture 5">
            <a:extLst>
              <a:ext uri="{FF2B5EF4-FFF2-40B4-BE49-F238E27FC236}">
                <a16:creationId xmlns:a16="http://schemas.microsoft.com/office/drawing/2014/main" id="{6F097553-E5A3-3630-54F3-CF6520D35C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67080" y="1615256"/>
            <a:ext cx="3027847" cy="3106031"/>
          </a:xfrm>
          <a:prstGeom prst="rect">
            <a:avLst/>
          </a:prstGeom>
        </p:spPr>
      </p:pic>
      <p:sp>
        <p:nvSpPr>
          <p:cNvPr id="24" name="Rectangle 23">
            <a:extLst>
              <a:ext uri="{FF2B5EF4-FFF2-40B4-BE49-F238E27FC236}">
                <a16:creationId xmlns:a16="http://schemas.microsoft.com/office/drawing/2014/main" id="{10197074-F0F4-45CC-8BF0-11C8D20AB077}"/>
              </a:ext>
              <a:ext uri="{C183D7F6-B498-43B3-948B-1728B52AA6E4}">
                <adec:decorative xmlns:adec="http://schemas.microsoft.com/office/drawing/2017/decorative" val="1"/>
              </a:ext>
            </a:extLst>
          </p:cNvPr>
          <p:cNvSpPr/>
          <p:nvPr/>
        </p:nvSpPr>
        <p:spPr>
          <a:xfrm>
            <a:off x="5058811" y="2230559"/>
            <a:ext cx="3120228" cy="1422624"/>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8A0F9AC5-42CD-491E-92A5-176CEB5471C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41291" y="2374325"/>
            <a:ext cx="371130" cy="371130"/>
          </a:xfrm>
          <a:prstGeom prst="rect">
            <a:avLst/>
          </a:prstGeom>
        </p:spPr>
      </p:pic>
      <p:sp>
        <p:nvSpPr>
          <p:cNvPr id="25" name="Rectangle 24">
            <a:extLst>
              <a:ext uri="{FF2B5EF4-FFF2-40B4-BE49-F238E27FC236}">
                <a16:creationId xmlns:a16="http://schemas.microsoft.com/office/drawing/2014/main" id="{0DAFC5B3-23BC-40C5-9658-793CB4125F80}"/>
              </a:ext>
              <a:ext uri="{C183D7F6-B498-43B3-948B-1728B52AA6E4}">
                <adec:decorative xmlns:adec="http://schemas.microsoft.com/office/drawing/2017/decorative" val="0"/>
              </a:ext>
            </a:extLst>
          </p:cNvPr>
          <p:cNvSpPr/>
          <p:nvPr/>
        </p:nvSpPr>
        <p:spPr>
          <a:xfrm>
            <a:off x="5723186" y="2346862"/>
            <a:ext cx="2345088" cy="598980"/>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Gen Xers and Boomers+ are more likely than Millennials to believe the U.S. economy is getting worse</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(57%, 67% vs. 36%)</a:t>
            </a:r>
          </a:p>
        </p:txBody>
      </p:sp>
      <p:pic>
        <p:nvPicPr>
          <p:cNvPr id="31" name="Graphic 30">
            <a:extLst>
              <a:ext uri="{FF2B5EF4-FFF2-40B4-BE49-F238E27FC236}">
                <a16:creationId xmlns:a16="http://schemas.microsoft.com/office/drawing/2014/main" id="{FCEBAB02-FF6E-4B96-89A9-A729D6A6A05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27120" y="3139799"/>
            <a:ext cx="371130" cy="371130"/>
          </a:xfrm>
          <a:prstGeom prst="rect">
            <a:avLst/>
          </a:prstGeom>
        </p:spPr>
      </p:pic>
      <p:sp>
        <p:nvSpPr>
          <p:cNvPr id="32" name="Rectangle 31">
            <a:extLst>
              <a:ext uri="{FF2B5EF4-FFF2-40B4-BE49-F238E27FC236}">
                <a16:creationId xmlns:a16="http://schemas.microsoft.com/office/drawing/2014/main" id="{14A244CD-1110-44FC-BFF9-C5C69DC6A01F}"/>
              </a:ext>
              <a:ext uri="{C183D7F6-B498-43B3-948B-1728B52AA6E4}">
                <adec:decorative xmlns:adec="http://schemas.microsoft.com/office/drawing/2017/decorative" val="0"/>
              </a:ext>
            </a:extLst>
          </p:cNvPr>
          <p:cNvSpPr/>
          <p:nvPr/>
        </p:nvSpPr>
        <p:spPr>
          <a:xfrm>
            <a:off x="5724673" y="3069954"/>
            <a:ext cx="2345088" cy="46786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Women are more likely than men to believe the U.S. economy is getting worse</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(63% vs. 50%)</a:t>
            </a:r>
          </a:p>
        </p:txBody>
      </p:sp>
    </p:spTree>
    <p:extLst>
      <p:ext uri="{BB962C8B-B14F-4D97-AF65-F5344CB8AC3E}">
        <p14:creationId xmlns:p14="http://schemas.microsoft.com/office/powerpoint/2010/main" val="122235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cap="all" dirty="0"/>
              <a:t>Inflation Perception and Impacts</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a:xfrm>
            <a:off x="133086" y="484156"/>
            <a:ext cx="8552603" cy="325304"/>
          </a:xfrm>
        </p:spPr>
        <p:txBody>
          <a:bodyPr/>
          <a:lstStyle/>
          <a:p>
            <a:r>
              <a:rPr lang="en-US" dirty="0"/>
              <a:t>Nearly 9 In 10 Are Very/Somewhat Concerned About Inflation In The US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a:xfrm>
            <a:off x="133086" y="793934"/>
            <a:ext cx="8552603" cy="283603"/>
          </a:xfrm>
        </p:spPr>
        <p:txBody>
          <a:bodyPr/>
          <a:lstStyle/>
          <a:p>
            <a:r>
              <a:rPr lang="en-US" dirty="0"/>
              <a:t>More than half are very concerned about the level of inflation in the US economy today</a:t>
            </a:r>
          </a:p>
        </p:txBody>
      </p:sp>
      <p:sp>
        <p:nvSpPr>
          <p:cNvPr id="20" name="TextBox 19">
            <a:extLst>
              <a:ext uri="{FF2B5EF4-FFF2-40B4-BE49-F238E27FC236}">
                <a16:creationId xmlns:a16="http://schemas.microsoft.com/office/drawing/2014/main" id="{520B8D9D-43E7-0364-3E9E-A26B96011F8E}"/>
              </a:ext>
              <a:ext uri="{C183D7F6-B498-43B3-948B-1728B52AA6E4}">
                <adec:decorative xmlns:adec="http://schemas.microsoft.com/office/drawing/2017/decorative" val="1"/>
              </a:ext>
            </a:extLst>
          </p:cNvPr>
          <p:cNvSpPr txBox="1"/>
          <p:nvPr/>
        </p:nvSpPr>
        <p:spPr>
          <a:xfrm>
            <a:off x="2024171" y="1155988"/>
            <a:ext cx="3639707" cy="276999"/>
          </a:xfrm>
          <a:prstGeom prst="rect">
            <a:avLst/>
          </a:prstGeom>
          <a:noFill/>
        </p:spPr>
        <p:txBody>
          <a:bodyPr wrap="square" rtlCol="0">
            <a:spAutoFit/>
          </a:bodyPr>
          <a:lstStyle/>
          <a:p>
            <a:pPr algn="ctr"/>
            <a:r>
              <a:rPr lang="en-US" sz="1200" b="1" u="sng" dirty="0"/>
              <a:t>Concern About Inflation in U.S. Economy</a:t>
            </a:r>
          </a:p>
        </p:txBody>
      </p:sp>
      <p:pic>
        <p:nvPicPr>
          <p:cNvPr id="7" name="Picture 6">
            <a:extLst>
              <a:ext uri="{FF2B5EF4-FFF2-40B4-BE49-F238E27FC236}">
                <a16:creationId xmlns:a16="http://schemas.microsoft.com/office/drawing/2014/main" id="{96380AF3-C026-3B93-3DA1-2FA34A4D068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41924" y="1456822"/>
            <a:ext cx="4125203" cy="3350848"/>
          </a:xfrm>
          <a:prstGeom prst="rect">
            <a:avLst/>
          </a:prstGeom>
        </p:spPr>
      </p:pic>
      <p:sp>
        <p:nvSpPr>
          <p:cNvPr id="13" name="Rectangle 12">
            <a:extLst>
              <a:ext uri="{FF2B5EF4-FFF2-40B4-BE49-F238E27FC236}">
                <a16:creationId xmlns:a16="http://schemas.microsoft.com/office/drawing/2014/main" id="{3B1DD4F6-0E17-6861-A299-A811CE9607EC}"/>
              </a:ext>
              <a:ext uri="{C183D7F6-B498-43B3-948B-1728B52AA6E4}">
                <adec:decorative xmlns:adec="http://schemas.microsoft.com/office/drawing/2017/decorative" val="1"/>
              </a:ext>
            </a:extLst>
          </p:cNvPr>
          <p:cNvSpPr/>
          <p:nvPr/>
        </p:nvSpPr>
        <p:spPr>
          <a:xfrm>
            <a:off x="6155343" y="1376217"/>
            <a:ext cx="2524600" cy="2803897"/>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F808758C-2FF6-9F23-5E3C-AD7AE98ED07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7437" y="1533048"/>
            <a:ext cx="371130" cy="371130"/>
          </a:xfrm>
          <a:prstGeom prst="rect">
            <a:avLst/>
          </a:prstGeom>
        </p:spPr>
      </p:pic>
      <p:sp>
        <p:nvSpPr>
          <p:cNvPr id="15" name="Rectangle 14">
            <a:extLst>
              <a:ext uri="{FF2B5EF4-FFF2-40B4-BE49-F238E27FC236}">
                <a16:creationId xmlns:a16="http://schemas.microsoft.com/office/drawing/2014/main" id="{E017ED47-6DF0-8373-A8C6-9CE83695E73C}"/>
              </a:ext>
              <a:ext uri="{C183D7F6-B498-43B3-948B-1728B52AA6E4}">
                <adec:decorative xmlns:adec="http://schemas.microsoft.com/office/drawing/2017/decorative" val="0"/>
              </a:ext>
            </a:extLst>
          </p:cNvPr>
          <p:cNvSpPr/>
          <p:nvPr/>
        </p:nvSpPr>
        <p:spPr>
          <a:xfrm>
            <a:off x="6804659" y="1484680"/>
            <a:ext cx="1796495" cy="613781"/>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Women and men are about as likely to be </a:t>
            </a:r>
            <a:r>
              <a:rPr lang="en-US" sz="800" i="1" kern="0" dirty="0">
                <a:latin typeface="Arial"/>
              </a:rPr>
              <a:t>very concerned</a:t>
            </a:r>
            <a:r>
              <a:rPr lang="en-US" sz="800" kern="0" dirty="0">
                <a:latin typeface="Arial"/>
              </a:rPr>
              <a:t> and similar at other levels of concern</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(54% vs. 52%)</a:t>
            </a:r>
          </a:p>
        </p:txBody>
      </p:sp>
      <p:pic>
        <p:nvPicPr>
          <p:cNvPr id="19" name="Graphic 18">
            <a:extLst>
              <a:ext uri="{FF2B5EF4-FFF2-40B4-BE49-F238E27FC236}">
                <a16:creationId xmlns:a16="http://schemas.microsoft.com/office/drawing/2014/main" id="{FCCA5604-1EE8-D3B1-226E-2E1D33AD2E7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54740" y="2451774"/>
            <a:ext cx="371130" cy="371130"/>
          </a:xfrm>
          <a:prstGeom prst="rect">
            <a:avLst/>
          </a:prstGeom>
        </p:spPr>
      </p:pic>
      <p:sp>
        <p:nvSpPr>
          <p:cNvPr id="18" name="Rectangle 17">
            <a:extLst>
              <a:ext uri="{FF2B5EF4-FFF2-40B4-BE49-F238E27FC236}">
                <a16:creationId xmlns:a16="http://schemas.microsoft.com/office/drawing/2014/main" id="{8B681280-993E-A826-4966-7E627A11A8B0}"/>
              </a:ext>
              <a:ext uri="{C183D7F6-B498-43B3-948B-1728B52AA6E4}">
                <adec:decorative xmlns:adec="http://schemas.microsoft.com/office/drawing/2017/decorative" val="0"/>
              </a:ext>
            </a:extLst>
          </p:cNvPr>
          <p:cNvSpPr/>
          <p:nvPr/>
        </p:nvSpPr>
        <p:spPr>
          <a:xfrm>
            <a:off x="6804659" y="2213150"/>
            <a:ext cx="1796495" cy="994372"/>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Gen Xers are more likely than Millennials to be </a:t>
            </a:r>
            <a:r>
              <a:rPr lang="en-US" sz="800" i="1" kern="0" dirty="0">
                <a:latin typeface="Arial"/>
              </a:rPr>
              <a:t>very concerned</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(56% vs. 49%)</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Boomers+ are directionally higher than Millennials when it comes to being </a:t>
            </a:r>
            <a:r>
              <a:rPr lang="en-US" sz="800" i="1" kern="0" dirty="0">
                <a:latin typeface="Arial"/>
              </a:rPr>
              <a:t>very concerned</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(54% vs 49%)</a:t>
            </a:r>
          </a:p>
        </p:txBody>
      </p:sp>
      <p:pic>
        <p:nvPicPr>
          <p:cNvPr id="6" name="Graphic 5">
            <a:extLst>
              <a:ext uri="{FF2B5EF4-FFF2-40B4-BE49-F238E27FC236}">
                <a16:creationId xmlns:a16="http://schemas.microsoft.com/office/drawing/2014/main" id="{0B6D1E85-3642-DD30-9F2B-B8576D61548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54740" y="3507119"/>
            <a:ext cx="374904" cy="374904"/>
          </a:xfrm>
          <a:prstGeom prst="rect">
            <a:avLst/>
          </a:prstGeom>
        </p:spPr>
      </p:pic>
      <p:sp>
        <p:nvSpPr>
          <p:cNvPr id="21" name="Rectangle 20">
            <a:extLst>
              <a:ext uri="{FF2B5EF4-FFF2-40B4-BE49-F238E27FC236}">
                <a16:creationId xmlns:a16="http://schemas.microsoft.com/office/drawing/2014/main" id="{7A957B9B-CC19-686C-F088-FCB7B8E6F1D4}"/>
              </a:ext>
              <a:ext uri="{C183D7F6-B498-43B3-948B-1728B52AA6E4}">
                <adec:decorative xmlns:adec="http://schemas.microsoft.com/office/drawing/2017/decorative" val="0"/>
              </a:ext>
            </a:extLst>
          </p:cNvPr>
          <p:cNvSpPr/>
          <p:nvPr/>
        </p:nvSpPr>
        <p:spPr>
          <a:xfrm>
            <a:off x="6804659" y="3342114"/>
            <a:ext cx="1796495" cy="744856"/>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Those who are not currently working with a FP are more likely than those who are working with a FP to be </a:t>
            </a:r>
            <a:r>
              <a:rPr lang="en-US" sz="800" i="1" kern="0" dirty="0">
                <a:latin typeface="Arial"/>
              </a:rPr>
              <a:t>very concerned</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(55% vs 49%)</a:t>
            </a:r>
          </a:p>
        </p:txBody>
      </p:sp>
    </p:spTree>
    <p:extLst>
      <p:ext uri="{BB962C8B-B14F-4D97-AF65-F5344CB8AC3E}">
        <p14:creationId xmlns:p14="http://schemas.microsoft.com/office/powerpoint/2010/main" val="104892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cap="all" dirty="0"/>
              <a:t>Inflation Perception and Impacts</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a:xfrm>
            <a:off x="133086" y="388620"/>
            <a:ext cx="8738861" cy="325304"/>
          </a:xfrm>
        </p:spPr>
        <p:txBody>
          <a:bodyPr/>
          <a:lstStyle/>
          <a:p>
            <a:r>
              <a:rPr lang="en-US" dirty="0"/>
              <a:t>Many Ate Out Less Often Or Drove Less In The Past 12 Months Due to Inflation</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Almost one fifth bought stocks or other equities or relied more on credit cards in the past 12 months because of rising inflation</a:t>
            </a:r>
          </a:p>
        </p:txBody>
      </p:sp>
      <p:sp>
        <p:nvSpPr>
          <p:cNvPr id="20" name="TextBox 19">
            <a:extLst>
              <a:ext uri="{FF2B5EF4-FFF2-40B4-BE49-F238E27FC236}">
                <a16:creationId xmlns:a16="http://schemas.microsoft.com/office/drawing/2014/main" id="{520B8D9D-43E7-0364-3E9E-A26B96011F8E}"/>
              </a:ext>
              <a:ext uri="{C183D7F6-B498-43B3-948B-1728B52AA6E4}">
                <adec:decorative xmlns:adec="http://schemas.microsoft.com/office/drawing/2017/decorative" val="1"/>
              </a:ext>
            </a:extLst>
          </p:cNvPr>
          <p:cNvSpPr txBox="1"/>
          <p:nvPr/>
        </p:nvSpPr>
        <p:spPr>
          <a:xfrm>
            <a:off x="360006" y="1350164"/>
            <a:ext cx="4518548" cy="276999"/>
          </a:xfrm>
          <a:prstGeom prst="rect">
            <a:avLst/>
          </a:prstGeom>
          <a:noFill/>
        </p:spPr>
        <p:txBody>
          <a:bodyPr wrap="square" rtlCol="0">
            <a:spAutoFit/>
          </a:bodyPr>
          <a:lstStyle/>
          <a:p>
            <a:pPr algn="ctr"/>
            <a:r>
              <a:rPr lang="en-US" sz="1200" b="1" u="sng" dirty="0"/>
              <a:t>Done in the Past 12 Months Because of Rising Inflation</a:t>
            </a:r>
          </a:p>
        </p:txBody>
      </p:sp>
      <p:pic>
        <p:nvPicPr>
          <p:cNvPr id="6" name="Picture 5">
            <a:extLst>
              <a:ext uri="{FF2B5EF4-FFF2-40B4-BE49-F238E27FC236}">
                <a16:creationId xmlns:a16="http://schemas.microsoft.com/office/drawing/2014/main" id="{A6D75A79-62C5-160E-FAFF-562AB8C6F7D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209" y="1603113"/>
            <a:ext cx="4173387" cy="3298895"/>
          </a:xfrm>
          <a:prstGeom prst="rect">
            <a:avLst/>
          </a:prstGeom>
        </p:spPr>
      </p:pic>
      <p:sp>
        <p:nvSpPr>
          <p:cNvPr id="24" name="Rectangle 23">
            <a:extLst>
              <a:ext uri="{FF2B5EF4-FFF2-40B4-BE49-F238E27FC236}">
                <a16:creationId xmlns:a16="http://schemas.microsoft.com/office/drawing/2014/main" id="{10197074-F0F4-45CC-8BF0-11C8D20AB077}"/>
              </a:ext>
              <a:ext uri="{C183D7F6-B498-43B3-948B-1728B52AA6E4}">
                <adec:decorative xmlns:adec="http://schemas.microsoft.com/office/drawing/2017/decorative" val="1"/>
              </a:ext>
            </a:extLst>
          </p:cNvPr>
          <p:cNvSpPr/>
          <p:nvPr/>
        </p:nvSpPr>
        <p:spPr>
          <a:xfrm>
            <a:off x="5175049" y="1627163"/>
            <a:ext cx="3120228" cy="3282934"/>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8A0F9AC5-42CD-491E-92A5-176CEB5471C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57529" y="1770929"/>
            <a:ext cx="371130" cy="371130"/>
          </a:xfrm>
          <a:prstGeom prst="rect">
            <a:avLst/>
          </a:prstGeom>
        </p:spPr>
      </p:pic>
      <p:sp>
        <p:nvSpPr>
          <p:cNvPr id="25" name="Rectangle 24">
            <a:extLst>
              <a:ext uri="{FF2B5EF4-FFF2-40B4-BE49-F238E27FC236}">
                <a16:creationId xmlns:a16="http://schemas.microsoft.com/office/drawing/2014/main" id="{0DAFC5B3-23BC-40C5-9658-793CB4125F80}"/>
              </a:ext>
              <a:ext uri="{C183D7F6-B498-43B3-948B-1728B52AA6E4}">
                <adec:decorative xmlns:adec="http://schemas.microsoft.com/office/drawing/2017/decorative" val="0"/>
              </a:ext>
            </a:extLst>
          </p:cNvPr>
          <p:cNvSpPr/>
          <p:nvPr/>
        </p:nvSpPr>
        <p:spPr>
          <a:xfrm>
            <a:off x="5839424" y="1743466"/>
            <a:ext cx="2345088" cy="930578"/>
          </a:xfrm>
          <a:prstGeom prst="rect">
            <a:avLst/>
          </a:prstGeom>
          <a:noFill/>
          <a:ln w="12700" cap="flat" cmpd="sng" algn="ctr">
            <a:solidFill>
              <a:srgbClr val="0047BB"/>
            </a:solidFill>
            <a:prstDash val="solid"/>
          </a:ln>
          <a:effectLst/>
        </p:spPr>
        <p:txBody>
          <a:bodyPr rtlCol="0" anchor="ctr"/>
          <a:lstStyle/>
          <a:p>
            <a:pPr lvl="0" algn="ctr" defTabSz="609585">
              <a:defRPr/>
            </a:pPr>
            <a:r>
              <a:rPr lang="en-US" sz="800" kern="0" dirty="0"/>
              <a:t>Millennials are more likely than Gen </a:t>
            </a:r>
            <a:r>
              <a:rPr lang="en-US" sz="800" kern="0" dirty="0">
                <a:latin typeface="Arial"/>
              </a:rPr>
              <a:t>Xers and Boomers+ to have taken these actions except for eating out less often or driving less</a:t>
            </a:r>
          </a:p>
          <a:p>
            <a:pPr lvl="0" algn="ctr" defTabSz="609585">
              <a:defRPr/>
            </a:pPr>
            <a:r>
              <a:rPr lang="en-US" sz="800" kern="0" dirty="0">
                <a:latin typeface="Arial"/>
              </a:rPr>
              <a:t>Specifically, Millennials and Gen Xers are more likely than Boomers+ to have reduced their 401(k) contributions</a:t>
            </a:r>
          </a:p>
          <a:p>
            <a:pPr lvl="0" algn="ctr" defTabSz="609585">
              <a:defRPr/>
            </a:pPr>
            <a:r>
              <a:rPr lang="en-US" sz="800" kern="0" dirty="0">
                <a:latin typeface="Arial"/>
              </a:rPr>
              <a:t>(17%, 7% vs 1%)</a:t>
            </a:r>
          </a:p>
        </p:txBody>
      </p:sp>
      <p:pic>
        <p:nvPicPr>
          <p:cNvPr id="31" name="Graphic 30">
            <a:extLst>
              <a:ext uri="{FF2B5EF4-FFF2-40B4-BE49-F238E27FC236}">
                <a16:creationId xmlns:a16="http://schemas.microsoft.com/office/drawing/2014/main" id="{FCEBAB02-FF6E-4B96-89A9-A729D6A6A05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43358" y="2859646"/>
            <a:ext cx="371130" cy="371130"/>
          </a:xfrm>
          <a:prstGeom prst="rect">
            <a:avLst/>
          </a:prstGeom>
        </p:spPr>
      </p:pic>
      <p:sp>
        <p:nvSpPr>
          <p:cNvPr id="32" name="Rectangle 31">
            <a:extLst>
              <a:ext uri="{FF2B5EF4-FFF2-40B4-BE49-F238E27FC236}">
                <a16:creationId xmlns:a16="http://schemas.microsoft.com/office/drawing/2014/main" id="{14A244CD-1110-44FC-BFF9-C5C69DC6A01F}"/>
              </a:ext>
              <a:ext uri="{C183D7F6-B498-43B3-948B-1728B52AA6E4}">
                <adec:decorative xmlns:adec="http://schemas.microsoft.com/office/drawing/2017/decorative" val="0"/>
              </a:ext>
            </a:extLst>
          </p:cNvPr>
          <p:cNvSpPr/>
          <p:nvPr/>
        </p:nvSpPr>
        <p:spPr>
          <a:xfrm>
            <a:off x="5840911" y="2789801"/>
            <a:ext cx="2345088" cy="467867"/>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Women are more likely than men to have eaten out less (49% vs. 34%) or driven less</a:t>
            </a:r>
          </a:p>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(41% vs. 30%)</a:t>
            </a:r>
          </a:p>
        </p:txBody>
      </p:sp>
      <p:pic>
        <p:nvPicPr>
          <p:cNvPr id="17" name="Graphic 16">
            <a:extLst>
              <a:ext uri="{FF2B5EF4-FFF2-40B4-BE49-F238E27FC236}">
                <a16:creationId xmlns:a16="http://schemas.microsoft.com/office/drawing/2014/main" id="{438DEBF1-C6D6-102D-7E1C-23A86AA4210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4041" y="3533521"/>
            <a:ext cx="371130" cy="371130"/>
          </a:xfrm>
          <a:prstGeom prst="rect">
            <a:avLst/>
          </a:prstGeom>
        </p:spPr>
      </p:pic>
      <p:sp>
        <p:nvSpPr>
          <p:cNvPr id="16" name="Rectangle 15">
            <a:extLst>
              <a:ext uri="{FF2B5EF4-FFF2-40B4-BE49-F238E27FC236}">
                <a16:creationId xmlns:a16="http://schemas.microsoft.com/office/drawing/2014/main" id="{D6A89ACD-E92A-CAA9-160D-3A362EEC8862}"/>
              </a:ext>
              <a:ext uri="{C183D7F6-B498-43B3-948B-1728B52AA6E4}">
                <adec:decorative xmlns:adec="http://schemas.microsoft.com/office/drawing/2017/decorative" val="0"/>
              </a:ext>
            </a:extLst>
          </p:cNvPr>
          <p:cNvSpPr/>
          <p:nvPr/>
        </p:nvSpPr>
        <p:spPr>
          <a:xfrm>
            <a:off x="5839425" y="3360349"/>
            <a:ext cx="2345088" cy="717474"/>
          </a:xfrm>
          <a:prstGeom prst="rect">
            <a:avLst/>
          </a:prstGeom>
          <a:noFill/>
          <a:ln w="12700" cap="flat" cmpd="sng" algn="ctr">
            <a:solidFill>
              <a:srgbClr val="0047BB"/>
            </a:solidFill>
            <a:prstDash val="solid"/>
          </a:ln>
          <a:effectLst/>
        </p:spPr>
        <p:txBody>
          <a:bodyPr rtlCol="0" anchor="ctr"/>
          <a:lstStyle/>
          <a:p>
            <a:pPr marR="0" lvl="0" algn="ctr" defTabSz="609585" eaLnBrk="1" fontAlgn="auto" latinLnBrk="0" hangingPunct="1">
              <a:lnSpc>
                <a:spcPct val="100000"/>
              </a:lnSpc>
              <a:spcBef>
                <a:spcPts val="0"/>
              </a:spcBef>
              <a:spcAft>
                <a:spcPts val="0"/>
              </a:spcAft>
              <a:buClrTx/>
              <a:buSzTx/>
              <a:tabLst/>
              <a:defRPr/>
            </a:pPr>
            <a:r>
              <a:rPr lang="en-US" sz="800" kern="0" dirty="0">
                <a:latin typeface="Arial"/>
              </a:rPr>
              <a:t>Those not currently receiving SS are more likely than currently receiving SS to have eaten out less, bought stocks or other equities, looked for a better paying job or asked for a raise at work</a:t>
            </a:r>
          </a:p>
        </p:txBody>
      </p:sp>
      <p:sp>
        <p:nvSpPr>
          <p:cNvPr id="14" name="Rectangle 13">
            <a:extLst>
              <a:ext uri="{FF2B5EF4-FFF2-40B4-BE49-F238E27FC236}">
                <a16:creationId xmlns:a16="http://schemas.microsoft.com/office/drawing/2014/main" id="{6CDD2292-6AD3-F598-77B5-432070A3F621}"/>
              </a:ext>
              <a:ext uri="{C183D7F6-B498-43B3-948B-1728B52AA6E4}">
                <adec:decorative xmlns:adec="http://schemas.microsoft.com/office/drawing/2017/decorative" val="0"/>
              </a:ext>
            </a:extLst>
          </p:cNvPr>
          <p:cNvSpPr/>
          <p:nvPr/>
        </p:nvSpPr>
        <p:spPr>
          <a:xfrm>
            <a:off x="5839424" y="4169951"/>
            <a:ext cx="2345088" cy="594177"/>
          </a:xfrm>
          <a:prstGeom prst="rect">
            <a:avLst/>
          </a:prstGeom>
          <a:noFill/>
          <a:ln w="12700" cap="flat" cmpd="sng" algn="ctr">
            <a:solidFill>
              <a:srgbClr val="0047BB"/>
            </a:solidFill>
            <a:prstDash val="solid"/>
          </a:ln>
          <a:effectLst/>
        </p:spPr>
        <p:txBody>
          <a:bodyPr rtlCol="0" anchor="ctr"/>
          <a:lstStyle/>
          <a:p>
            <a:pPr lvl="0" algn="ctr" defTabSz="609585">
              <a:defRPr/>
            </a:pPr>
            <a:r>
              <a:rPr lang="en-US" sz="800" kern="0" dirty="0"/>
              <a:t>Those who are not retired are more likely than those who are not retired are more likely </a:t>
            </a:r>
            <a:r>
              <a:rPr lang="en-US" sz="800" kern="0" dirty="0">
                <a:latin typeface="Arial"/>
              </a:rPr>
              <a:t>to have taken these actions except for eating out less often or driving less</a:t>
            </a:r>
          </a:p>
        </p:txBody>
      </p:sp>
    </p:spTree>
    <p:extLst>
      <p:ext uri="{BB962C8B-B14F-4D97-AF65-F5344CB8AC3E}">
        <p14:creationId xmlns:p14="http://schemas.microsoft.com/office/powerpoint/2010/main" val="108207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cap="all" dirty="0"/>
              <a:t>Inflation Perception and Impacts</a:t>
            </a:r>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a:xfrm>
            <a:off x="133086" y="388620"/>
            <a:ext cx="8633063" cy="325304"/>
          </a:xfrm>
        </p:spPr>
        <p:txBody>
          <a:bodyPr/>
          <a:lstStyle/>
          <a:p>
            <a:r>
              <a:rPr lang="en-US" dirty="0"/>
              <a:t>Rising Inflation Impacted Some Important Life Events Or Long-term Plans</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Almost one in ten cancelled or postponed plans to buy a home because of rising inflation</a:t>
            </a:r>
          </a:p>
        </p:txBody>
      </p:sp>
      <p:pic>
        <p:nvPicPr>
          <p:cNvPr id="6" name="Picture 5">
            <a:extLst>
              <a:ext uri="{FF2B5EF4-FFF2-40B4-BE49-F238E27FC236}">
                <a16:creationId xmlns:a16="http://schemas.microsoft.com/office/drawing/2014/main" id="{98569A6C-2A79-218F-3AFE-0C2F1E0394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713" y="1583702"/>
            <a:ext cx="3435089" cy="3271102"/>
          </a:xfrm>
          <a:prstGeom prst="rect">
            <a:avLst/>
          </a:prstGeom>
        </p:spPr>
      </p:pic>
      <p:sp>
        <p:nvSpPr>
          <p:cNvPr id="20" name="TextBox 19">
            <a:extLst>
              <a:ext uri="{FF2B5EF4-FFF2-40B4-BE49-F238E27FC236}">
                <a16:creationId xmlns:a16="http://schemas.microsoft.com/office/drawing/2014/main" id="{520B8D9D-43E7-0364-3E9E-A26B96011F8E}"/>
              </a:ext>
              <a:ext uri="{C183D7F6-B498-43B3-948B-1728B52AA6E4}">
                <adec:decorative xmlns:adec="http://schemas.microsoft.com/office/drawing/2017/decorative" val="1"/>
              </a:ext>
            </a:extLst>
          </p:cNvPr>
          <p:cNvSpPr txBox="1"/>
          <p:nvPr/>
        </p:nvSpPr>
        <p:spPr>
          <a:xfrm>
            <a:off x="360006" y="1227802"/>
            <a:ext cx="4518548" cy="461665"/>
          </a:xfrm>
          <a:prstGeom prst="rect">
            <a:avLst/>
          </a:prstGeom>
          <a:noFill/>
        </p:spPr>
        <p:txBody>
          <a:bodyPr wrap="square" rtlCol="0">
            <a:spAutoFit/>
          </a:bodyPr>
          <a:lstStyle/>
          <a:p>
            <a:pPr algn="ctr"/>
            <a:r>
              <a:rPr lang="en-US" sz="1200" b="1" u="sng" dirty="0"/>
              <a:t>Cancelled or Postponed Plans in Past 12 Months Because of Rising Inflation</a:t>
            </a:r>
          </a:p>
        </p:txBody>
      </p:sp>
      <p:sp>
        <p:nvSpPr>
          <p:cNvPr id="24" name="Rectangle 23">
            <a:extLst>
              <a:ext uri="{FF2B5EF4-FFF2-40B4-BE49-F238E27FC236}">
                <a16:creationId xmlns:a16="http://schemas.microsoft.com/office/drawing/2014/main" id="{10197074-F0F4-45CC-8BF0-11C8D20AB077}"/>
              </a:ext>
              <a:ext uri="{C183D7F6-B498-43B3-948B-1728B52AA6E4}">
                <adec:decorative xmlns:adec="http://schemas.microsoft.com/office/drawing/2017/decorative" val="1"/>
              </a:ext>
            </a:extLst>
          </p:cNvPr>
          <p:cNvSpPr/>
          <p:nvPr/>
        </p:nvSpPr>
        <p:spPr>
          <a:xfrm>
            <a:off x="5175049" y="1699430"/>
            <a:ext cx="3120228" cy="872320"/>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8A0F9AC5-42CD-491E-92A5-176CEB5471C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57529" y="1843196"/>
            <a:ext cx="371130" cy="371130"/>
          </a:xfrm>
          <a:prstGeom prst="rect">
            <a:avLst/>
          </a:prstGeom>
        </p:spPr>
      </p:pic>
      <p:sp>
        <p:nvSpPr>
          <p:cNvPr id="25" name="Rectangle 24">
            <a:extLst>
              <a:ext uri="{FF2B5EF4-FFF2-40B4-BE49-F238E27FC236}">
                <a16:creationId xmlns:a16="http://schemas.microsoft.com/office/drawing/2014/main" id="{0DAFC5B3-23BC-40C5-9658-793CB4125F80}"/>
              </a:ext>
              <a:ext uri="{C183D7F6-B498-43B3-948B-1728B52AA6E4}">
                <adec:decorative xmlns:adec="http://schemas.microsoft.com/office/drawing/2017/decorative" val="1"/>
              </a:ext>
            </a:extLst>
          </p:cNvPr>
          <p:cNvSpPr/>
          <p:nvPr/>
        </p:nvSpPr>
        <p:spPr>
          <a:xfrm>
            <a:off x="5839424" y="1815733"/>
            <a:ext cx="2345088" cy="598980"/>
          </a:xfrm>
          <a:prstGeom prst="rect">
            <a:avLst/>
          </a:prstGeom>
          <a:noFill/>
          <a:ln w="12700" cap="flat" cmpd="sng" algn="ctr">
            <a:solidFill>
              <a:srgbClr val="0047BB"/>
            </a:solidFill>
            <a:prstDash val="solid"/>
          </a:ln>
          <a:effectLst/>
        </p:spPr>
        <p:txBody>
          <a:bodyPr rtlCol="0" anchor="ctr"/>
          <a:lstStyle/>
          <a:p>
            <a:pPr lvl="0" algn="ctr" defTabSz="609585">
              <a:defRPr/>
            </a:pPr>
            <a:r>
              <a:rPr lang="en-US" sz="800" kern="0" dirty="0"/>
              <a:t>Millennials are more likely than Gen </a:t>
            </a:r>
            <a:r>
              <a:rPr lang="en-US" sz="800" kern="0" dirty="0">
                <a:latin typeface="Arial"/>
              </a:rPr>
              <a:t>Xers and Boomers+ to have cancelled or postponed these actions in the past 12 months except for retiring or starting a family</a:t>
            </a:r>
          </a:p>
        </p:txBody>
      </p:sp>
    </p:spTree>
    <p:extLst>
      <p:ext uri="{BB962C8B-B14F-4D97-AF65-F5344CB8AC3E}">
        <p14:creationId xmlns:p14="http://schemas.microsoft.com/office/powerpoint/2010/main" val="97174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A33C4-1B75-4EFD-8F3C-F9D60DF15F23}"/>
              </a:ext>
            </a:extLst>
          </p:cNvPr>
          <p:cNvSpPr>
            <a:spLocks noGrp="1"/>
          </p:cNvSpPr>
          <p:nvPr>
            <p:ph type="body" sz="quarter" idx="11"/>
          </p:nvPr>
        </p:nvSpPr>
        <p:spPr/>
        <p:txBody>
          <a:bodyPr/>
          <a:lstStyle/>
          <a:p>
            <a:r>
              <a:rPr lang="en-US" sz="800" i="1" cap="all" dirty="0"/>
              <a:t>Social Security and Retirement Planning Changes Due to COVID</a:t>
            </a:r>
            <a:endParaRPr lang="en-US" cap="all" dirty="0"/>
          </a:p>
        </p:txBody>
      </p:sp>
      <p:sp>
        <p:nvSpPr>
          <p:cNvPr id="3" name="Title 2">
            <a:extLst>
              <a:ext uri="{FF2B5EF4-FFF2-40B4-BE49-F238E27FC236}">
                <a16:creationId xmlns:a16="http://schemas.microsoft.com/office/drawing/2014/main" id="{75E2EB70-FF8B-432A-B636-6CD771C50B01}"/>
              </a:ext>
            </a:extLst>
          </p:cNvPr>
          <p:cNvSpPr>
            <a:spLocks noGrp="1"/>
          </p:cNvSpPr>
          <p:nvPr>
            <p:ph type="title"/>
          </p:nvPr>
        </p:nvSpPr>
        <p:spPr>
          <a:xfrm>
            <a:off x="133086" y="388620"/>
            <a:ext cx="8877828" cy="325304"/>
          </a:xfrm>
        </p:spPr>
        <p:txBody>
          <a:bodyPr/>
          <a:lstStyle/>
          <a:p>
            <a:r>
              <a:rPr lang="en-US" dirty="0"/>
              <a:t>More Report COVID Has Impacted Their Retirement Plans Compared to 2021</a:t>
            </a:r>
          </a:p>
        </p:txBody>
      </p:sp>
      <p:sp>
        <p:nvSpPr>
          <p:cNvPr id="4" name="Text Placeholder 3">
            <a:extLst>
              <a:ext uri="{FF2B5EF4-FFF2-40B4-BE49-F238E27FC236}">
                <a16:creationId xmlns:a16="http://schemas.microsoft.com/office/drawing/2014/main" id="{A8B1A257-7F68-4DA4-A970-FD67B208B11F}"/>
              </a:ext>
            </a:extLst>
          </p:cNvPr>
          <p:cNvSpPr>
            <a:spLocks noGrp="1"/>
          </p:cNvSpPr>
          <p:nvPr>
            <p:ph type="body" sz="quarter" idx="10"/>
          </p:nvPr>
        </p:nvSpPr>
        <p:spPr/>
        <p:txBody>
          <a:bodyPr/>
          <a:lstStyle/>
          <a:p>
            <a:r>
              <a:rPr lang="en-US" dirty="0"/>
              <a:t>Almost half are reevaluating their retirement plans to assess the financial impacts of COVID, significantly higher than in 2021 and significantly higher among Millennials and Gen Xers</a:t>
            </a:r>
          </a:p>
        </p:txBody>
      </p:sp>
      <p:sp>
        <p:nvSpPr>
          <p:cNvPr id="11" name="TextBox 10">
            <a:extLst>
              <a:ext uri="{FF2B5EF4-FFF2-40B4-BE49-F238E27FC236}">
                <a16:creationId xmlns:a16="http://schemas.microsoft.com/office/drawing/2014/main" id="{22D7488C-706F-4BEC-A4D2-2042E7CAF4F7}"/>
              </a:ext>
              <a:ext uri="{C183D7F6-B498-43B3-948B-1728B52AA6E4}">
                <adec:decorative xmlns:adec="http://schemas.microsoft.com/office/drawing/2017/decorative" val="1"/>
              </a:ext>
            </a:extLst>
          </p:cNvPr>
          <p:cNvSpPr txBox="1"/>
          <p:nvPr/>
        </p:nvSpPr>
        <p:spPr>
          <a:xfrm>
            <a:off x="413087" y="1283634"/>
            <a:ext cx="3222885" cy="430887"/>
          </a:xfrm>
          <a:prstGeom prst="rect">
            <a:avLst/>
          </a:prstGeom>
          <a:noFill/>
        </p:spPr>
        <p:txBody>
          <a:bodyPr wrap="square" rtlCol="0">
            <a:spAutoFit/>
          </a:bodyPr>
          <a:lstStyle/>
          <a:p>
            <a:pPr algn="ctr"/>
            <a:r>
              <a:rPr lang="en-US" sz="1200" b="1" u="sng" dirty="0"/>
              <a:t>COVID-19 Impact on Retirement</a:t>
            </a:r>
          </a:p>
          <a:p>
            <a:pPr algn="ctr"/>
            <a:r>
              <a:rPr lang="en-US" sz="1000" i="1" dirty="0"/>
              <a:t>Among those who are not retired</a:t>
            </a:r>
          </a:p>
        </p:txBody>
      </p:sp>
      <p:pic>
        <p:nvPicPr>
          <p:cNvPr id="7" name="Picture 6">
            <a:extLst>
              <a:ext uri="{FF2B5EF4-FFF2-40B4-BE49-F238E27FC236}">
                <a16:creationId xmlns:a16="http://schemas.microsoft.com/office/drawing/2014/main" id="{DBF72B27-676A-E9C0-9DBF-6417C90EC0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3977" y="1680895"/>
            <a:ext cx="4331441" cy="2513655"/>
          </a:xfrm>
          <a:prstGeom prst="rect">
            <a:avLst/>
          </a:prstGeom>
        </p:spPr>
      </p:pic>
      <p:sp>
        <p:nvSpPr>
          <p:cNvPr id="20" name="Rectangle 19">
            <a:extLst>
              <a:ext uri="{FF2B5EF4-FFF2-40B4-BE49-F238E27FC236}">
                <a16:creationId xmlns:a16="http://schemas.microsoft.com/office/drawing/2014/main" id="{E0F16B52-670B-4D8C-90D6-3EDD24AB52DA}"/>
              </a:ext>
              <a:ext uri="{C183D7F6-B498-43B3-948B-1728B52AA6E4}">
                <adec:decorative xmlns:adec="http://schemas.microsoft.com/office/drawing/2017/decorative" val="1"/>
              </a:ext>
            </a:extLst>
          </p:cNvPr>
          <p:cNvSpPr/>
          <p:nvPr/>
        </p:nvSpPr>
        <p:spPr>
          <a:xfrm>
            <a:off x="189687" y="4284893"/>
            <a:ext cx="3928892" cy="760853"/>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F1622BAB-B6D8-4107-8AD3-98A744FEDE9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752" y="4414924"/>
            <a:ext cx="457200" cy="457200"/>
          </a:xfrm>
          <a:prstGeom prst="rect">
            <a:avLst/>
          </a:prstGeom>
        </p:spPr>
      </p:pic>
      <p:sp>
        <p:nvSpPr>
          <p:cNvPr id="24" name="Rectangle 23">
            <a:extLst>
              <a:ext uri="{FF2B5EF4-FFF2-40B4-BE49-F238E27FC236}">
                <a16:creationId xmlns:a16="http://schemas.microsoft.com/office/drawing/2014/main" id="{84E616FB-6732-4C41-83A9-8E706DB77D30}"/>
              </a:ext>
              <a:ext uri="{C183D7F6-B498-43B3-948B-1728B52AA6E4}">
                <adec:decorative xmlns:adec="http://schemas.microsoft.com/office/drawing/2017/decorative" val="0"/>
              </a:ext>
            </a:extLst>
          </p:cNvPr>
          <p:cNvSpPr/>
          <p:nvPr/>
        </p:nvSpPr>
        <p:spPr>
          <a:xfrm>
            <a:off x="925050" y="4347679"/>
            <a:ext cx="3019718" cy="607064"/>
          </a:xfrm>
          <a:prstGeom prst="rect">
            <a:avLst/>
          </a:prstGeom>
          <a:noFill/>
          <a:ln w="12700" cap="flat" cmpd="sng" algn="ctr">
            <a:solidFill>
              <a:srgbClr val="0047BB"/>
            </a:solidFill>
            <a:prstDash val="solid"/>
          </a:ln>
          <a:effectLst/>
        </p:spPr>
        <p:txBody>
          <a:bodyPr lIns="91440" tIns="45720" rIns="91440" bIns="45720" rtlCol="0" anchor="ctr"/>
          <a:lstStyle/>
          <a:p>
            <a:pPr algn="ctr" defTabSz="609585">
              <a:defRPr/>
            </a:pPr>
            <a:r>
              <a:rPr lang="en-US" sz="800" kern="0" dirty="0">
                <a:latin typeface="Arial"/>
              </a:rPr>
              <a:t>Significantly more are pushing back their retirement date due to COVID-19 compared to 2021 (20% vs. 15% in 2021)</a:t>
            </a:r>
          </a:p>
        </p:txBody>
      </p:sp>
      <p:sp>
        <p:nvSpPr>
          <p:cNvPr id="8" name="TextBox 7">
            <a:extLst>
              <a:ext uri="{FF2B5EF4-FFF2-40B4-BE49-F238E27FC236}">
                <a16:creationId xmlns:a16="http://schemas.microsoft.com/office/drawing/2014/main" id="{53197416-A157-47E6-ABDD-CC877F5166F8}"/>
              </a:ext>
              <a:ext uri="{C183D7F6-B498-43B3-948B-1728B52AA6E4}">
                <adec:decorative xmlns:adec="http://schemas.microsoft.com/office/drawing/2017/decorative" val="1"/>
              </a:ext>
            </a:extLst>
          </p:cNvPr>
          <p:cNvSpPr txBox="1"/>
          <p:nvPr/>
        </p:nvSpPr>
        <p:spPr>
          <a:xfrm>
            <a:off x="5408483" y="1283634"/>
            <a:ext cx="3222885" cy="276999"/>
          </a:xfrm>
          <a:prstGeom prst="rect">
            <a:avLst/>
          </a:prstGeom>
          <a:noFill/>
        </p:spPr>
        <p:txBody>
          <a:bodyPr wrap="square" rtlCol="0">
            <a:spAutoFit/>
          </a:bodyPr>
          <a:lstStyle/>
          <a:p>
            <a:pPr algn="ctr"/>
            <a:r>
              <a:rPr lang="en-US" sz="1200" b="1" u="sng" dirty="0"/>
              <a:t>Agreement with Statement </a:t>
            </a:r>
          </a:p>
        </p:txBody>
      </p:sp>
      <p:sp>
        <p:nvSpPr>
          <p:cNvPr id="9" name="TextBox 8">
            <a:extLst>
              <a:ext uri="{FF2B5EF4-FFF2-40B4-BE49-F238E27FC236}">
                <a16:creationId xmlns:a16="http://schemas.microsoft.com/office/drawing/2014/main" id="{6E9BCCF0-AD27-4AD9-897D-D5E4FA667D7B}"/>
              </a:ext>
              <a:ext uri="{C183D7F6-B498-43B3-948B-1728B52AA6E4}">
                <adec:decorative xmlns:adec="http://schemas.microsoft.com/office/drawing/2017/decorative" val="1"/>
              </a:ext>
            </a:extLst>
          </p:cNvPr>
          <p:cNvSpPr txBox="1"/>
          <p:nvPr/>
        </p:nvSpPr>
        <p:spPr>
          <a:xfrm>
            <a:off x="5408483" y="1560633"/>
            <a:ext cx="3222885" cy="430887"/>
          </a:xfrm>
          <a:prstGeom prst="rect">
            <a:avLst/>
          </a:prstGeom>
          <a:noFill/>
        </p:spPr>
        <p:txBody>
          <a:bodyPr wrap="square" rtlCol="0">
            <a:spAutoFit/>
          </a:bodyPr>
          <a:lstStyle/>
          <a:p>
            <a:pPr algn="ctr"/>
            <a:r>
              <a:rPr lang="en-US" sz="1100" i="1" dirty="0"/>
              <a:t>I am reevaluating my retirement (plans) to assess the financial impact of COVID-19</a:t>
            </a:r>
            <a:endParaRPr lang="en-US" sz="900" i="1" dirty="0"/>
          </a:p>
        </p:txBody>
      </p:sp>
      <p:pic>
        <p:nvPicPr>
          <p:cNvPr id="13" name="Picture 12">
            <a:extLst>
              <a:ext uri="{FF2B5EF4-FFF2-40B4-BE49-F238E27FC236}">
                <a16:creationId xmlns:a16="http://schemas.microsoft.com/office/drawing/2014/main" id="{D0C0E30D-C781-9283-F969-7FCF0B3B1AE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155164" y="2023500"/>
            <a:ext cx="3772285" cy="2105133"/>
          </a:xfrm>
          <a:prstGeom prst="rect">
            <a:avLst/>
          </a:prstGeom>
        </p:spPr>
      </p:pic>
      <p:sp>
        <p:nvSpPr>
          <p:cNvPr id="25" name="Rectangle 24">
            <a:extLst>
              <a:ext uri="{FF2B5EF4-FFF2-40B4-BE49-F238E27FC236}">
                <a16:creationId xmlns:a16="http://schemas.microsoft.com/office/drawing/2014/main" id="{0F266FCB-4C4E-B8C4-AB45-1E683A9F162B}"/>
              </a:ext>
              <a:ext uri="{C183D7F6-B498-43B3-948B-1728B52AA6E4}">
                <adec:decorative xmlns:adec="http://schemas.microsoft.com/office/drawing/2017/decorative" val="1"/>
              </a:ext>
            </a:extLst>
          </p:cNvPr>
          <p:cNvSpPr/>
          <p:nvPr/>
        </p:nvSpPr>
        <p:spPr>
          <a:xfrm>
            <a:off x="4768411" y="4219637"/>
            <a:ext cx="3928892" cy="760853"/>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5F781DF8-94DD-FC31-2F20-97B3CA7EF23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58476" y="4349668"/>
            <a:ext cx="457200" cy="457200"/>
          </a:xfrm>
          <a:prstGeom prst="rect">
            <a:avLst/>
          </a:prstGeom>
        </p:spPr>
      </p:pic>
      <p:sp>
        <p:nvSpPr>
          <p:cNvPr id="31" name="Rectangle 30">
            <a:extLst>
              <a:ext uri="{FF2B5EF4-FFF2-40B4-BE49-F238E27FC236}">
                <a16:creationId xmlns:a16="http://schemas.microsoft.com/office/drawing/2014/main" id="{36FEBBA8-4F2A-4C3E-05B1-795831A01AE4}"/>
              </a:ext>
              <a:ext uri="{C183D7F6-B498-43B3-948B-1728B52AA6E4}">
                <adec:decorative xmlns:adec="http://schemas.microsoft.com/office/drawing/2017/decorative" val="0"/>
              </a:ext>
            </a:extLst>
          </p:cNvPr>
          <p:cNvSpPr/>
          <p:nvPr/>
        </p:nvSpPr>
        <p:spPr>
          <a:xfrm>
            <a:off x="5503774" y="4282423"/>
            <a:ext cx="3019718" cy="607064"/>
          </a:xfrm>
          <a:prstGeom prst="rect">
            <a:avLst/>
          </a:prstGeom>
          <a:noFill/>
          <a:ln w="12700" cap="flat" cmpd="sng" algn="ctr">
            <a:solidFill>
              <a:srgbClr val="0047BB"/>
            </a:solidFill>
            <a:prstDash val="solid"/>
          </a:ln>
          <a:effectLst/>
        </p:spPr>
        <p:txBody>
          <a:bodyPr lIns="91440" tIns="45720" rIns="91440" bIns="45720" rtlCol="0" anchor="ctr"/>
          <a:lstStyle/>
          <a:p>
            <a:pPr algn="ctr" defTabSz="609585">
              <a:defRPr/>
            </a:pPr>
            <a:r>
              <a:rPr lang="en-US" sz="800" kern="0" dirty="0">
                <a:latin typeface="Arial"/>
              </a:rPr>
              <a:t>Significantly more are reevaluating their retirement (plans) to assess the financial impact of COVID-19 compared to 2021 (47% vs. 38% in 2021)</a:t>
            </a:r>
          </a:p>
        </p:txBody>
      </p:sp>
    </p:spTree>
    <p:extLst>
      <p:ext uri="{BB962C8B-B14F-4D97-AF65-F5344CB8AC3E}">
        <p14:creationId xmlns:p14="http://schemas.microsoft.com/office/powerpoint/2010/main" val="29978454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QPROJECT14FD3A2A-AD56-4B7B-BE1A-AABFD4F33B71" val="2019-48-11 01:48:07 -04:00"/>
  <p:tag name="QPROJECT2C9FDE17-3CF3-4A6B-9058-A9542C6E747B" val="2019-52-20 05:52:58 -04:00"/>
</p:tagLst>
</file>

<file path=ppt/theme/theme1.xml><?xml version="1.0" encoding="utf-8"?>
<a:theme xmlns:a="http://schemas.openxmlformats.org/drawingml/2006/main" name="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65C9E280B3DA4C98E9ACE392486457" ma:contentTypeVersion="13" ma:contentTypeDescription="Create a new document." ma:contentTypeScope="" ma:versionID="c7f41333d1543f894c13209b0d5a1bba">
  <xsd:schema xmlns:xsd="http://www.w3.org/2001/XMLSchema" xmlns:xs="http://www.w3.org/2001/XMLSchema" xmlns:p="http://schemas.microsoft.com/office/2006/metadata/properties" xmlns:ns2="283722c3-3c12-4e2f-8b6f-4e7bdb479ba4" xmlns:ns3="9f4fb308-7f4d-43d5-8f94-e5e56cae1d0a" targetNamespace="http://schemas.microsoft.com/office/2006/metadata/properties" ma:root="true" ma:fieldsID="37dcbe5d36e89d8b566cc23ec24d40c3" ns2:_="" ns3:_="">
    <xsd:import namespace="283722c3-3c12-4e2f-8b6f-4e7bdb479ba4"/>
    <xsd:import namespace="9f4fb308-7f4d-43d5-8f94-e5e56cae1d0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722c3-3c12-4e2f-8b6f-4e7bdb479ba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6db0a7d3-0568-4cb5-b861-555e3d31153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4fb308-7f4d-43d5-8f94-e5e56cae1d0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5bc429f-e69c-469b-bea7-2e4eb73533e3}" ma:internalName="TaxCatchAll" ma:showField="CatchAllData" ma:web="9f4fb308-7f4d-43d5-8f94-e5e56cae1d0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VariableList UniqueId="f17b475e-910c-4b7c-8bbe-dc4a551a18ea" Name="AD_HOC" ContentType="XML" MajorVersion="0" MinorVersion="1" isLocalCopy="False" IsBaseObject="False" DataSourceId="60023e0c-b442-4f9f-88d9-84babdd0a20b" DataSourceMajorVersion="0" DataSourceMinorVersion="1"/>
</file>

<file path=customXml/item2.xml><?xml version="1.0" encoding="utf-8"?>
<AllExternalAdhocVariableMappings/>
</file>

<file path=customXml/item3.xml><?xml version="1.0" encoding="utf-8"?>
<VariableList UniqueId="aab96c0b-7c17-489a-83e8-d59ebb149397" Name="System" ContentType="XML" MajorVersion="0" MinorVersion="1" isLocalCopy="False" IsBaseObject="False" DataSourceId="fe962902-5afe-4880-a280-eb828288eb1d" DataSourceMajorVersion="0" DataSourceMinorVersion="1"/>
</file>

<file path=customXml/item4.xml><?xml version="1.0" encoding="utf-8"?>
<VariableListDefinition name="System" displayName="System" id="aab96c0b-7c17-489a-83e8-d59ebb149397" isdomainofvalue="False" dataSourceId="fe962902-5afe-4880-a280-eb828288eb1d"/>
</file>

<file path=customXml/item5.xml><?xml version="1.0" encoding="utf-8"?>
<p:properties xmlns:p="http://schemas.microsoft.com/office/2006/metadata/properties" xmlns:xsi="http://www.w3.org/2001/XMLSchema-instance" xmlns:pc="http://schemas.microsoft.com/office/infopath/2007/PartnerControls">
  <documentManagement>
    <SharedWithUsers xmlns="9f4fb308-7f4d-43d5-8f94-e5e56cae1d0a">
      <UserInfo>
        <DisplayName>Julie Cochran</DisplayName>
        <AccountId>239</AccountId>
        <AccountType/>
      </UserInfo>
      <UserInfo>
        <DisplayName>Ruth Liu</DisplayName>
        <AccountId>281</AccountId>
        <AccountType/>
      </UserInfo>
    </SharedWithUsers>
    <TaxCatchAll xmlns="9f4fb308-7f4d-43d5-8f94-e5e56cae1d0a" xsi:nil="true"/>
    <lcf76f155ced4ddcb4097134ff3c332f xmlns="283722c3-3c12-4e2f-8b6f-4e7bdb479ba4">
      <Terms xmlns="http://schemas.microsoft.com/office/infopath/2007/PartnerControls"/>
    </lcf76f155ced4ddcb4097134ff3c332f>
  </documentManagement>
</p:properties>
</file>

<file path=customXml/item6.xml><?xml version="1.0" encoding="utf-8"?>
<VariableListDefinition name="AD_HOC" displayName="AD_HOC" id="f17b475e-910c-4b7c-8bbe-dc4a551a18ea" isdomainofvalue="False" dataSourceId="60023e0c-b442-4f9f-88d9-84babdd0a20b"/>
</file>

<file path=customXml/item7.xml><?xml version="1.0" encoding="utf-8"?>
<VariableList UniqueId="5949ed34-d9ee-4d5e-8fbf-68ce409307e8" Name="Computed" ContentType="XML" MajorVersion="0" MinorVersion="1" isLocalCopy="False" IsBaseObject="False" DataSourceId="9f10dbe6-e3c3-4312-ab8a-c327f769b519" DataSourceMajorVersion="0" DataSourceMinorVersion="1"/>
</file>

<file path=customXml/item8.xml><?xml version="1.0" encoding="utf-8"?>
<VariableListDefinition name="Computed" displayName="Computed" id="5949ed34-d9ee-4d5e-8fbf-68ce409307e8" isdomainofvalue="False" dataSourceId="9f10dbe6-e3c3-4312-ab8a-c327f769b519"/>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13DBEF-87E9-4477-853A-32D1301E96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722c3-3c12-4e2f-8b6f-4e7bdb479ba4"/>
    <ds:schemaRef ds:uri="9f4fb308-7f4d-43d5-8f94-e5e56cae1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B4C2DF83-1F84-4623-BDBB-D02BF00E0A3D}">
  <ds:schemaRefs/>
</ds:datastoreItem>
</file>

<file path=customXml/itemProps2.xml><?xml version="1.0" encoding="utf-8"?>
<ds:datastoreItem xmlns:ds="http://schemas.openxmlformats.org/officeDocument/2006/customXml" ds:itemID="{83EC34B4-9A8C-41EF-9EB4-D42E2587F421}">
  <ds:schemaRefs/>
</ds:datastoreItem>
</file>

<file path=customXml/itemProps3.xml><?xml version="1.0" encoding="utf-8"?>
<ds:datastoreItem xmlns:ds="http://schemas.openxmlformats.org/officeDocument/2006/customXml" ds:itemID="{F992F95E-4ED3-434B-B16A-752932163D34}">
  <ds:schemaRefs/>
</ds:datastoreItem>
</file>

<file path=customXml/itemProps4.xml><?xml version="1.0" encoding="utf-8"?>
<ds:datastoreItem xmlns:ds="http://schemas.openxmlformats.org/officeDocument/2006/customXml" ds:itemID="{89043356-D56F-4544-8E85-6B4CAD4E594E}">
  <ds:schemaRefs/>
</ds:datastoreItem>
</file>

<file path=customXml/itemProps5.xml><?xml version="1.0" encoding="utf-8"?>
<ds:datastoreItem xmlns:ds="http://schemas.openxmlformats.org/officeDocument/2006/customXml" ds:itemID="{09A048F6-C74C-48E1-9255-752F90FD94C0}">
  <ds:schemaRefs>
    <ds:schemaRef ds:uri="http://purl.org/dc/elements/1.1/"/>
    <ds:schemaRef ds:uri="http://schemas.microsoft.com/office/2006/documentManagement/types"/>
    <ds:schemaRef ds:uri="9f4fb308-7f4d-43d5-8f94-e5e56cae1d0a"/>
    <ds:schemaRef ds:uri="http://schemas.microsoft.com/office/infopath/2007/PartnerControls"/>
    <ds:schemaRef ds:uri="http://schemas.openxmlformats.org/package/2006/metadata/core-properties"/>
    <ds:schemaRef ds:uri="http://purl.org/dc/dcmitype/"/>
    <ds:schemaRef ds:uri="http://www.w3.org/XML/1998/namespace"/>
    <ds:schemaRef ds:uri="http://purl.org/dc/terms/"/>
    <ds:schemaRef ds:uri="283722c3-3c12-4e2f-8b6f-4e7bdb479ba4"/>
    <ds:schemaRef ds:uri="http://schemas.microsoft.com/office/2006/metadata/properties"/>
  </ds:schemaRefs>
</ds:datastoreItem>
</file>

<file path=customXml/itemProps6.xml><?xml version="1.0" encoding="utf-8"?>
<ds:datastoreItem xmlns:ds="http://schemas.openxmlformats.org/officeDocument/2006/customXml" ds:itemID="{11718CA1-497C-4DD1-86CD-B9A17F7BA307}">
  <ds:schemaRefs/>
</ds:datastoreItem>
</file>

<file path=customXml/itemProps7.xml><?xml version="1.0" encoding="utf-8"?>
<ds:datastoreItem xmlns:ds="http://schemas.openxmlformats.org/officeDocument/2006/customXml" ds:itemID="{351918EA-A890-494D-A8BD-F421534359B1}">
  <ds:schemaRefs/>
</ds:datastoreItem>
</file>

<file path=customXml/itemProps8.xml><?xml version="1.0" encoding="utf-8"?>
<ds:datastoreItem xmlns:ds="http://schemas.openxmlformats.org/officeDocument/2006/customXml" ds:itemID="{B69344D1-A1B7-4B78-B99B-7FEBBFC0A578}">
  <ds:schemaRefs/>
</ds:datastoreItem>
</file>

<file path=customXml/itemProps9.xml><?xml version="1.0" encoding="utf-8"?>
<ds:datastoreItem xmlns:ds="http://schemas.openxmlformats.org/officeDocument/2006/customXml" ds:itemID="{9FB75EA0-8D96-48C2-8750-63D4864963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7404</TotalTime>
  <Words>5866</Words>
  <Application>Microsoft Macintosh PowerPoint</Application>
  <PresentationFormat>On-screen Show (16:9)</PresentationFormat>
  <Paragraphs>375</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Georgia</vt:lpstr>
      <vt:lpstr>1_Full Page Header</vt:lpstr>
      <vt:lpstr>The Nationwide Retirement Institute®  2022 Social Security Survey</vt:lpstr>
      <vt:lpstr>Background and Objectives</vt:lpstr>
      <vt:lpstr>Research Method</vt:lpstr>
      <vt:lpstr>Report Notes</vt:lpstr>
      <vt:lpstr>Majorities Believe The US Economy Is Getting Worse</vt:lpstr>
      <vt:lpstr>Nearly 9 In 10 Are Very/Somewhat Concerned About Inflation In The US</vt:lpstr>
      <vt:lpstr>Many Ate Out Less Often Or Drove Less In The Past 12 Months Due to Inflation</vt:lpstr>
      <vt:lpstr>Rising Inflation Impacted Some Important Life Events Or Long-term Plans</vt:lpstr>
      <vt:lpstr>More Report COVID Has Impacted Their Retirement Plans Compared to 2021</vt:lpstr>
      <vt:lpstr>About One Fifth Report COVID Has Impacted Their SS Filing Plans</vt:lpstr>
      <vt:lpstr>COVID Heightens Worries About SS Funding, Market Volatility Impact</vt:lpstr>
      <vt:lpstr>Strong Majority Are At Least Somewhat Confident in Their SS Knowledge</vt:lpstr>
      <vt:lpstr>Factors that Determine Maximum SS Benefit Someone Can Receive</vt:lpstr>
      <vt:lpstr>Many Are Not Sure About Basic SS FRA Or Payment Details</vt:lpstr>
      <vt:lpstr>Large Knowledge Gaps Exist On General SS Topics </vt:lpstr>
      <vt:lpstr>Spouse-related SS Topics Mostly Fall In The Moderate Knowledge Level </vt:lpstr>
      <vt:lpstr>Majority Across Gens Worry SS Will Run Out Of Funding In Their Lifetime</vt:lpstr>
      <vt:lpstr>Many Plan To Work To Supplement SS, Especially Among Younger Gens</vt:lpstr>
      <vt:lpstr>Many Plan To Work To Supplement SS, Especially Among Younger Gens</vt:lpstr>
      <vt:lpstr>Some Plan To File For SS Benefits Early But Will Continue To Work</vt:lpstr>
      <vt:lpstr>Younger Gens Plan On Other Income Sources To Supplement SS</vt:lpstr>
      <vt:lpstr>Some Plan On Drawing SS Before FRA</vt:lpstr>
      <vt:lpstr>A Little Over One-Third Work with a Financial Professional</vt:lpstr>
      <vt:lpstr>Some Turn To Financial Professionals To Learn About Inflation-related Topics</vt:lpstr>
      <vt:lpstr>A Fifth Would Turn To A Financial Professional (FP) To Learn More About SS</vt:lpstr>
      <vt:lpstr>Disclaimers </vt:lpstr>
      <vt:lpstr>Access more Social Security insights at  http://nationwide.com/SocialSecurity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M</dc:creator>
  <dc:description>\Untitled.Q [Insomnia Patients.sav]
Z:\GCI\P141016 GCI Purdue Insomnia\P141016A Patients\3-Deliverables\DP\Insomnia Patients.Q [Insomnia Patients.sav, Insomnia Caregivers.sav]
C:\Users\ElmaTutundzic\AppData\Local\Microsoft\Windows\INetCache\Content.Outlook\NU7NLZRJ\Insomnia Patients.Q [Insomnia Patients.sav, Insomnia Caregivers.sav]
C:\Users\ElmaTutundzic\Desktop\Insomnia Patients.Q [Insomnia Patients.sav, Insomnia Caregivers.sav]</dc:description>
  <cp:lastModifiedBy>Hobson, Sheri</cp:lastModifiedBy>
  <cp:revision>29</cp:revision>
  <cp:lastPrinted>2019-04-22T21:21:38Z</cp:lastPrinted>
  <dcterms:created xsi:type="dcterms:W3CDTF">2017-08-02T18:19:00Z</dcterms:created>
  <dcterms:modified xsi:type="dcterms:W3CDTF">2023-06-30T16:33:48Z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0x0101008C65C9E280B3DA4C98E9ACE392486457</vt:lpwstr>
  </property>
  <property fmtid="{D5CDD505-2E9C-101B-9397-08002B2CF9AE}" pid="3" name="AuthorIds_UIVersion_512">
    <vt:lpwstr>54</vt:lpwstr>
  </property>
  <property fmtid="{D5CDD505-2E9C-101B-9397-08002B2CF9AE}" pid="4" name="MediaServiceImageTags">
    <vt:lpwstr/>
  </property>
  <property fmtid="{D5CDD505-2E9C-101B-9397-08002B2CF9AE}" pid="5" name="MSIP_Label_da128442-0c2e-4a21-8764-34be31c32392_Enabled">
    <vt:lpwstr>true</vt:lpwstr>
  </property>
  <property fmtid="{D5CDD505-2E9C-101B-9397-08002B2CF9AE}" pid="6" name="MSIP_Label_da128442-0c2e-4a21-8764-34be31c32392_SetDate">
    <vt:lpwstr>2023-04-24T15:59:17Z</vt:lpwstr>
  </property>
  <property fmtid="{D5CDD505-2E9C-101B-9397-08002B2CF9AE}" pid="7" name="MSIP_Label_da128442-0c2e-4a21-8764-34be31c32392_Method">
    <vt:lpwstr>Privileged</vt:lpwstr>
  </property>
  <property fmtid="{D5CDD505-2E9C-101B-9397-08002B2CF9AE}" pid="8" name="MSIP_Label_da128442-0c2e-4a21-8764-34be31c32392_Name">
    <vt:lpwstr>Public</vt:lpwstr>
  </property>
  <property fmtid="{D5CDD505-2E9C-101B-9397-08002B2CF9AE}" pid="9" name="MSIP_Label_da128442-0c2e-4a21-8764-34be31c32392_SiteId">
    <vt:lpwstr>22140e4c-d390-45c2-b297-a26c516dc461</vt:lpwstr>
  </property>
  <property fmtid="{D5CDD505-2E9C-101B-9397-08002B2CF9AE}" pid="10" name="MSIP_Label_da128442-0c2e-4a21-8764-34be31c32392_ActionId">
    <vt:lpwstr>6bc3f10e-ca99-49f7-8776-e2399009b296</vt:lpwstr>
  </property>
  <property fmtid="{D5CDD505-2E9C-101B-9397-08002B2CF9AE}" pid="11" name="MSIP_Label_da128442-0c2e-4a21-8764-34be31c32392_ContentBits">
    <vt:lpwstr>0</vt:lpwstr>
  </property>
</Properties>
</file>