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1"/>
  </p:sldMasterIdLst>
  <p:notesMasterIdLst>
    <p:notesMasterId r:id="rId73"/>
  </p:notesMasterIdLst>
  <p:handoutMasterIdLst>
    <p:handoutMasterId r:id="rId74"/>
  </p:handoutMasterIdLst>
  <p:sldIdLst>
    <p:sldId id="1468" r:id="rId12"/>
    <p:sldId id="1680" r:id="rId13"/>
    <p:sldId id="1813" r:id="rId14"/>
    <p:sldId id="1814" r:id="rId15"/>
    <p:sldId id="1823" r:id="rId16"/>
    <p:sldId id="1871" r:id="rId17"/>
    <p:sldId id="1885" r:id="rId18"/>
    <p:sldId id="1883" r:id="rId19"/>
    <p:sldId id="1822" r:id="rId20"/>
    <p:sldId id="1815" r:id="rId21"/>
    <p:sldId id="1824" r:id="rId22"/>
    <p:sldId id="1821" r:id="rId23"/>
    <p:sldId id="1875" r:id="rId24"/>
    <p:sldId id="1880" r:id="rId25"/>
    <p:sldId id="1859" r:id="rId26"/>
    <p:sldId id="1860" r:id="rId27"/>
    <p:sldId id="1879" r:id="rId28"/>
    <p:sldId id="1862" r:id="rId29"/>
    <p:sldId id="1816" r:id="rId30"/>
    <p:sldId id="1825" r:id="rId31"/>
    <p:sldId id="1826" r:id="rId32"/>
    <p:sldId id="1827" r:id="rId33"/>
    <p:sldId id="1869" r:id="rId34"/>
    <p:sldId id="1828" r:id="rId35"/>
    <p:sldId id="1817" r:id="rId36"/>
    <p:sldId id="1829" r:id="rId37"/>
    <p:sldId id="1839" r:id="rId38"/>
    <p:sldId id="1840" r:id="rId39"/>
    <p:sldId id="1830" r:id="rId40"/>
    <p:sldId id="1831" r:id="rId41"/>
    <p:sldId id="1836" r:id="rId42"/>
    <p:sldId id="1837" r:id="rId43"/>
    <p:sldId id="1832" r:id="rId44"/>
    <p:sldId id="1833" r:id="rId45"/>
    <p:sldId id="1834" r:id="rId46"/>
    <p:sldId id="1835" r:id="rId47"/>
    <p:sldId id="1818" r:id="rId48"/>
    <p:sldId id="1870" r:id="rId49"/>
    <p:sldId id="1841" r:id="rId50"/>
    <p:sldId id="1873" r:id="rId51"/>
    <p:sldId id="1842" r:id="rId52"/>
    <p:sldId id="1843" r:id="rId53"/>
    <p:sldId id="1844" r:id="rId54"/>
    <p:sldId id="1845" r:id="rId55"/>
    <p:sldId id="1846" r:id="rId56"/>
    <p:sldId id="1855" r:id="rId57"/>
    <p:sldId id="1857" r:id="rId58"/>
    <p:sldId id="1864" r:id="rId59"/>
    <p:sldId id="1858" r:id="rId60"/>
    <p:sldId id="1850" r:id="rId61"/>
    <p:sldId id="1882" r:id="rId62"/>
    <p:sldId id="1849" r:id="rId63"/>
    <p:sldId id="1851" r:id="rId64"/>
    <p:sldId id="1852" r:id="rId65"/>
    <p:sldId id="1863" r:id="rId66"/>
    <p:sldId id="1866" r:id="rId67"/>
    <p:sldId id="1867" r:id="rId68"/>
    <p:sldId id="1868" r:id="rId69"/>
    <p:sldId id="1881" r:id="rId70"/>
    <p:sldId id="1802" r:id="rId71"/>
    <p:sldId id="1812" r:id="rId72"/>
  </p:sldIdLst>
  <p:sldSz cx="9144000" cy="5143500" type="screen16x9"/>
  <p:notesSz cx="6985000" cy="9283700"/>
  <p:custDataLst>
    <p:custData r:id="rId4"/>
    <p:custData r:id="rId2"/>
    <p:custData r:id="rId7"/>
    <p:custData r:id="rId6"/>
    <p:custData r:id="rId9"/>
    <p:custData r:id="rId3"/>
    <p:custData r:id="rId5"/>
    <p:tags r:id="rId7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01240DC-94D0-4145-BDB0-96532831730E}">
          <p14:sldIdLst>
            <p14:sldId id="1468"/>
            <p14:sldId id="1680"/>
            <p14:sldId id="1813"/>
            <p14:sldId id="1814"/>
            <p14:sldId id="1823"/>
            <p14:sldId id="1871"/>
            <p14:sldId id="1885"/>
            <p14:sldId id="1883"/>
            <p14:sldId id="1822"/>
            <p14:sldId id="1815"/>
            <p14:sldId id="1824"/>
            <p14:sldId id="1821"/>
            <p14:sldId id="1875"/>
            <p14:sldId id="1880"/>
            <p14:sldId id="1859"/>
            <p14:sldId id="1860"/>
            <p14:sldId id="1879"/>
            <p14:sldId id="1862"/>
            <p14:sldId id="1816"/>
            <p14:sldId id="1825"/>
            <p14:sldId id="1826"/>
            <p14:sldId id="1827"/>
            <p14:sldId id="1869"/>
            <p14:sldId id="1828"/>
            <p14:sldId id="1817"/>
            <p14:sldId id="1829"/>
            <p14:sldId id="1839"/>
            <p14:sldId id="1840"/>
            <p14:sldId id="1830"/>
            <p14:sldId id="1831"/>
            <p14:sldId id="1836"/>
            <p14:sldId id="1837"/>
            <p14:sldId id="1832"/>
            <p14:sldId id="1833"/>
            <p14:sldId id="1834"/>
            <p14:sldId id="1835"/>
            <p14:sldId id="1818"/>
            <p14:sldId id="1870"/>
            <p14:sldId id="1841"/>
            <p14:sldId id="1873"/>
            <p14:sldId id="1842"/>
            <p14:sldId id="1843"/>
            <p14:sldId id="1844"/>
            <p14:sldId id="1845"/>
            <p14:sldId id="1846"/>
            <p14:sldId id="1855"/>
            <p14:sldId id="1857"/>
            <p14:sldId id="1864"/>
            <p14:sldId id="1858"/>
            <p14:sldId id="1850"/>
            <p14:sldId id="1882"/>
            <p14:sldId id="1849"/>
            <p14:sldId id="1851"/>
            <p14:sldId id="1852"/>
            <p14:sldId id="1863"/>
            <p14:sldId id="1866"/>
            <p14:sldId id="1867"/>
            <p14:sldId id="1868"/>
            <p14:sldId id="1881"/>
            <p14:sldId id="1802"/>
            <p14:sldId id="1812"/>
          </p14:sldIdLst>
        </p14:section>
      </p14:sectionLst>
    </p:ext>
    <p:ext uri="{EFAFB233-063F-42B5-8137-9DF3F51BA10A}">
      <p15:sldGuideLst xmlns:p15="http://schemas.microsoft.com/office/powerpoint/2012/main">
        <p15:guide id="2" pos="2880">
          <p15:clr>
            <a:srgbClr val="A4A3A4"/>
          </p15:clr>
        </p15:guide>
        <p15:guide id="3" orient="horz" pos="1381" userDrawn="1">
          <p15:clr>
            <a:srgbClr val="A4A3A4"/>
          </p15:clr>
        </p15:guide>
        <p15:guide id="4" orient="horz" pos="1643" userDrawn="1">
          <p15:clr>
            <a:srgbClr val="A4A3A4"/>
          </p15:clr>
        </p15:guide>
        <p15:guide id="6" pos="1818">
          <p15:clr>
            <a:srgbClr val="A4A3A4"/>
          </p15:clr>
        </p15:guide>
        <p15:guide id="7" pos="3981">
          <p15:clr>
            <a:srgbClr val="A4A3A4"/>
          </p15:clr>
        </p15:guide>
        <p15:guide id="8" pos="130">
          <p15:clr>
            <a:srgbClr val="A4A3A4"/>
          </p15:clr>
        </p15:guide>
        <p15:guide id="9" pos="5448" userDrawn="1">
          <p15:clr>
            <a:srgbClr val="A4A3A4"/>
          </p15:clr>
        </p15:guide>
        <p15:guide id="10" pos="2739">
          <p15:clr>
            <a:srgbClr val="A4A3A4"/>
          </p15:clr>
        </p15:guide>
        <p15:guide id="11" pos="5462">
          <p15:clr>
            <a:srgbClr val="A4A3A4"/>
          </p15:clr>
        </p15:guide>
        <p15:guide id="12" pos="2829">
          <p15:clr>
            <a:srgbClr val="A4A3A4"/>
          </p15:clr>
        </p15:guide>
        <p15:guide id="13" pos="1244">
          <p15:clr>
            <a:srgbClr val="A4A3A4"/>
          </p15:clr>
        </p15:guide>
        <p15:guide id="14" pos="379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6BD01B-F0D6-B5BE-DF22-9BC1E51EA4BD}" name="Emily Henrick" initials="eh" userId="S::emily.henrick@harrispoll.com::db4fe04a-e727-4496-9631-b11cea1e185b" providerId="AD"/>
  <p188:author id="{351C5137-D0F2-6509-1F5A-17AA56865FD0}" name="Quinn, Morgan" initials="MQ" userId="S::Morgan.Quinn@edelmansmithfield.com::7d77c3dd-0f8c-41d4-8cf8-00100e8ee52a" providerId="AD"/>
  <p188:author id="{FAA0F34A-C6E0-47A7-6E31-4424138FA3E7}" name="Andrea Werner Solorzano" initials="AW" userId="S::andrea.wernersolorzano@harrispoll.com::ac85c5c0-5aeb-4a26-bd40-d5454e770e3d" providerId="AD"/>
  <p188:author id="{4C7D1267-2F4A-513D-7736-7803D1C094E1}" name="Haley Maquindang" initials="HM" userId="S::haley.maquindang@harrispoll.com::340ae3d9-cd59-4062-98c0-d35041bd4eaf" providerId="AD"/>
  <p188:author id="{C3193695-DC5E-18E8-E5C6-AC1D53022FD5}" name="Gersten, Lana" initials="LG" userId="S::Lana.Gersten@edelmansmithfield.com::1fa73f9a-5f66-4f98-b777-4c800f6c03bd" providerId="AD"/>
  <p188:author id="{4A80CCBF-C89C-F5F5-5EBE-9C0DF031CF41}" name="Lindpaintner, Eva" initials="EL" userId="S::Eva.Lindpaintner@edelmansmithfield.com::68163682-a9b8-4085-a11a-63b9af99e523" providerId="AD"/>
  <p188:author id="{703AD8D0-6E85-F6EC-DAB6-76D99BFA38A3}" name="Diya Radhakrishna" initials="DR" userId="S::diya.radhakrishna@harrispoll.com::4337932f-0884-4722-adba-3cf7c9f69a35" providerId="AD"/>
  <p188:author id="{CAE7F5D9-2903-B3B7-AE4F-600C5CF5FB64}" name="David Krane" initials="DK" userId="S::david.krane@harrispoll.com::1aa8cb59-149f-4956-968f-b491d6c61f99" providerId="AD"/>
  <p188:author id="{248DB4FD-C482-6518-1963-B0D4012517DB}" name="Bryan Mayaen" initials="BM" userId="S::bryan.mayaen@harrispoll.com::cb9b48af-38a0-4af6-a29e-633f1015b0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ma Tutundzic" initials="ET" lastIdx="70" clrIdx="0"/>
  <p:cmAuthor id="2" name="Jill Emmighausen" initials="JE" lastIdx="5" clrIdx="1"/>
  <p:cmAuthor id="3" name="Allyssa Birth" initials="AB" lastIdx="5" clrIdx="2"/>
  <p:cmAuthor id="4" name="Samantha Leger" initials="SL" lastIdx="46" clrIdx="3"/>
  <p:cmAuthor id="5" name="Ashley Weibel" initials="AW" lastIdx="5" clrIdx="4"/>
  <p:cmAuthor id="6" name="Jamie Lehr" initials="JL" lastIdx="1" clrIdx="5"/>
  <p:cmAuthor id="7" name="Anna Ginovker" initials="A" lastIdx="5" clrIdx="6"/>
  <p:cmAuthor id="8" name="sapplebaum" initials="s" lastIdx="21" clrIdx="7"/>
  <p:cmAuthor id="9" name="Kathy Steinberg" initials="KS" lastIdx="37" clrIdx="8"/>
  <p:cmAuthor id="10" name="Elizabeth Priore" initials="EP" lastIdx="7" clrIdx="9">
    <p:extLst>
      <p:ext uri="{19B8F6BF-5375-455C-9EA6-DF929625EA0E}">
        <p15:presenceInfo xmlns:p15="http://schemas.microsoft.com/office/powerpoint/2012/main" userId="S::elizabeth.priore@harrisinsights.com::f5c4ddb4-4806-428f-88d5-041ddbfebea9" providerId="AD"/>
      </p:ext>
    </p:extLst>
  </p:cmAuthor>
  <p:cmAuthor id="11" name="Bryan Mayaen" initials="BM" lastIdx="6" clrIdx="10">
    <p:extLst>
      <p:ext uri="{19B8F6BF-5375-455C-9EA6-DF929625EA0E}">
        <p15:presenceInfo xmlns:p15="http://schemas.microsoft.com/office/powerpoint/2012/main" userId="S::bryan.mayaen@harrisinsights.com::cb9b48af-38a0-4af6-a29e-633f1015b0f4" providerId="AD"/>
      </p:ext>
    </p:extLst>
  </p:cmAuthor>
  <p:cmAuthor id="12" name="Julia Nelson" initials="JN" lastIdx="67" clrIdx="11">
    <p:extLst>
      <p:ext uri="{19B8F6BF-5375-455C-9EA6-DF929625EA0E}">
        <p15:presenceInfo xmlns:p15="http://schemas.microsoft.com/office/powerpoint/2012/main" userId="S::julia.nelson@harrisinsights.com::d205153d-7efe-4dab-a49b-400934e4624c" providerId="AD"/>
      </p:ext>
    </p:extLst>
  </p:cmAuthor>
  <p:cmAuthor id="13" name="Lynn Marocco" initials="LM" lastIdx="4" clrIdx="12">
    <p:extLst>
      <p:ext uri="{19B8F6BF-5375-455C-9EA6-DF929625EA0E}">
        <p15:presenceInfo xmlns:p15="http://schemas.microsoft.com/office/powerpoint/2012/main" userId="S::lynn.marocco@harrispoll.com::06e93e3d-78a7-4526-972d-e5f94256cd0b" providerId="AD"/>
      </p:ext>
    </p:extLst>
  </p:cmAuthor>
  <p:cmAuthor id="14" name="Michelle Gosney" initials="MG" lastIdx="29" clrIdx="13">
    <p:extLst>
      <p:ext uri="{19B8F6BF-5375-455C-9EA6-DF929625EA0E}">
        <p15:presenceInfo xmlns:p15="http://schemas.microsoft.com/office/powerpoint/2012/main" userId="S::michelle.gosney@harrispoll.com::a22e26ec-2b00-4cd1-a3b3-56555d2b9132" providerId="AD"/>
      </p:ext>
    </p:extLst>
  </p:cmAuthor>
  <p:cmAuthor id="15" name="David Krane" initials="DK" lastIdx="14" clrIdx="14">
    <p:extLst>
      <p:ext uri="{19B8F6BF-5375-455C-9EA6-DF929625EA0E}">
        <p15:presenceInfo xmlns:p15="http://schemas.microsoft.com/office/powerpoint/2012/main" userId="S::david.krane@harrispoll.com::1aa8cb59-149f-4956-968f-b491d6c61f99" providerId="AD"/>
      </p:ext>
    </p:extLst>
  </p:cmAuthor>
  <p:cmAuthor id="16" name="Bryan Mayaen" initials="BM [2]" lastIdx="12" clrIdx="15">
    <p:extLst>
      <p:ext uri="{19B8F6BF-5375-455C-9EA6-DF929625EA0E}">
        <p15:presenceInfo xmlns:p15="http://schemas.microsoft.com/office/powerpoint/2012/main" userId="S::bryan.mayaen@harrispoll.com::cb9b48af-38a0-4af6-a29e-633f1015b0f4" providerId="AD"/>
      </p:ext>
    </p:extLst>
  </p:cmAuthor>
  <p:cmAuthor id="17" name="Braunreuther, Christopher A (Chris)" initials="BCA(" lastIdx="2" clrIdx="16">
    <p:extLst>
      <p:ext uri="{19B8F6BF-5375-455C-9EA6-DF929625EA0E}">
        <p15:presenceInfo xmlns:p15="http://schemas.microsoft.com/office/powerpoint/2012/main" userId="S::chris1@nationwide.com::8950632d-0a95-44ee-8781-99ba2efed19c" providerId="AD"/>
      </p:ext>
    </p:extLst>
  </p:cmAuthor>
  <p:cmAuthor id="18" name="Diya Radhakrishna" initials="DR" lastIdx="6" clrIdx="17">
    <p:extLst>
      <p:ext uri="{19B8F6BF-5375-455C-9EA6-DF929625EA0E}">
        <p15:presenceInfo xmlns:p15="http://schemas.microsoft.com/office/powerpoint/2012/main" userId="S::diya.radhakrishna@harrispoll.com::4337932f-0884-4722-adba-3cf7c9f69a35" providerId="AD"/>
      </p:ext>
    </p:extLst>
  </p:cmAuthor>
  <p:cmAuthor id="19" name="Tomblin, Julie S" initials="TJS" lastIdx="3" clrIdx="18">
    <p:extLst>
      <p:ext uri="{19B8F6BF-5375-455C-9EA6-DF929625EA0E}">
        <p15:presenceInfo xmlns:p15="http://schemas.microsoft.com/office/powerpoint/2012/main" userId="S::TOMBLJ1@nationwide.com::bb90851c-a0d5-4ff0-ab59-b1112db48d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DBD"/>
    <a:srgbClr val="C5ECFF"/>
    <a:srgbClr val="89D8FF"/>
    <a:srgbClr val="057ACB"/>
    <a:srgbClr val="019EDB"/>
    <a:srgbClr val="E3FCFF"/>
    <a:srgbClr val="0EB9FE"/>
    <a:srgbClr val="053F68"/>
    <a:srgbClr val="4075CC"/>
    <a:srgbClr val="0189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EB7AF-2971-409A-A066-44882A60D021}" v="1" dt="2026-06-09T20:29:16.3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660" y="78"/>
      </p:cViewPr>
      <p:guideLst>
        <p:guide pos="2880"/>
        <p:guide orient="horz" pos="1381"/>
        <p:guide orient="horz" pos="1643"/>
        <p:guide pos="1818"/>
        <p:guide pos="3981"/>
        <p:guide pos="130"/>
        <p:guide pos="5448"/>
        <p:guide pos="2739"/>
        <p:guide pos="5462"/>
        <p:guide pos="2829"/>
        <p:guide pos="1244"/>
        <p:guide pos="37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commentAuthors" Target="commentAuthors.xml"/><Relationship Id="rId7" Type="http://schemas.openxmlformats.org/officeDocument/2006/relationships/customXml" Target="../customXml/item7.xml"/><Relationship Id="rId71"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0.xml"/><Relationship Id="rId82" Type="http://schemas.microsoft.com/office/2018/10/relationships/authors" Target="author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notesMaster" Target="notesMasters/notesMaster1.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45" tIns="46473" rIns="92945" bIns="46473" rtlCol="0"/>
          <a:lstStyle>
            <a:lvl1pPr algn="l">
              <a:defRPr sz="1200"/>
            </a:lvl1pPr>
          </a:lstStyle>
          <a:p>
            <a:endParaRPr lang="en-US"/>
          </a:p>
        </p:txBody>
      </p:sp>
      <p:sp>
        <p:nvSpPr>
          <p:cNvPr id="3" name="Date Placeholder 2"/>
          <p:cNvSpPr>
            <a:spLocks noGrp="1"/>
          </p:cNvSpPr>
          <p:nvPr>
            <p:ph type="dt" sz="quarter" idx="1"/>
          </p:nvPr>
        </p:nvSpPr>
        <p:spPr>
          <a:xfrm>
            <a:off x="3956552" y="0"/>
            <a:ext cx="3026833" cy="464185"/>
          </a:xfrm>
          <a:prstGeom prst="rect">
            <a:avLst/>
          </a:prstGeom>
        </p:spPr>
        <p:txBody>
          <a:bodyPr vert="horz" lIns="92945" tIns="46473" rIns="92945" bIns="46473" rtlCol="0"/>
          <a:lstStyle>
            <a:lvl1pPr algn="r">
              <a:defRPr sz="1200"/>
            </a:lvl1pPr>
          </a:lstStyle>
          <a:p>
            <a:fld id="{E971732F-C9DA-5B40-96E2-D952D816923D}" type="datetimeFigureOut">
              <a:rPr lang="en-US" smtClean="0"/>
              <a:t>6/19/2026</a:t>
            </a:fld>
            <a:endParaRPr lang="en-US"/>
          </a:p>
        </p:txBody>
      </p:sp>
      <p:sp>
        <p:nvSpPr>
          <p:cNvPr id="4" name="Footer Placeholder 3"/>
          <p:cNvSpPr>
            <a:spLocks noGrp="1"/>
          </p:cNvSpPr>
          <p:nvPr>
            <p:ph type="ftr" sz="quarter" idx="2"/>
          </p:nvPr>
        </p:nvSpPr>
        <p:spPr>
          <a:xfrm>
            <a:off x="1" y="8817904"/>
            <a:ext cx="3026833" cy="464185"/>
          </a:xfrm>
          <a:prstGeom prst="rect">
            <a:avLst/>
          </a:prstGeom>
        </p:spPr>
        <p:txBody>
          <a:bodyPr vert="horz" lIns="92945" tIns="46473" rIns="92945" bIns="46473" rtlCol="0" anchor="b"/>
          <a:lstStyle>
            <a:lvl1pPr algn="l">
              <a:defRPr sz="1200"/>
            </a:lvl1pPr>
          </a:lstStyle>
          <a:p>
            <a:endParaRPr lang="en-US"/>
          </a:p>
        </p:txBody>
      </p:sp>
      <p:sp>
        <p:nvSpPr>
          <p:cNvPr id="5" name="Slide Number Placeholder 4"/>
          <p:cNvSpPr>
            <a:spLocks noGrp="1"/>
          </p:cNvSpPr>
          <p:nvPr>
            <p:ph type="sldNum" sz="quarter" idx="3"/>
          </p:nvPr>
        </p:nvSpPr>
        <p:spPr>
          <a:xfrm>
            <a:off x="3956552" y="8817904"/>
            <a:ext cx="3026833" cy="464185"/>
          </a:xfrm>
          <a:prstGeom prst="rect">
            <a:avLst/>
          </a:prstGeom>
        </p:spPr>
        <p:txBody>
          <a:bodyPr vert="horz" lIns="92945" tIns="46473" rIns="92945" bIns="46473" rtlCol="0" anchor="b"/>
          <a:lstStyle>
            <a:lvl1pPr algn="r">
              <a:defRPr sz="1200"/>
            </a:lvl1pPr>
          </a:lstStyle>
          <a:p>
            <a:fld id="{60A34BE9-18EE-1F4E-974C-C8ACF2390A6E}" type="slidenum">
              <a:rPr lang="en-US" smtClean="0"/>
              <a:t>‹#›</a:t>
            </a:fld>
            <a:endParaRPr lang="en-US"/>
          </a:p>
        </p:txBody>
      </p:sp>
    </p:spTree>
    <p:extLst>
      <p:ext uri="{BB962C8B-B14F-4D97-AF65-F5344CB8AC3E}">
        <p14:creationId xmlns:p14="http://schemas.microsoft.com/office/powerpoint/2010/main" val="30390006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45" tIns="46473" rIns="92945" bIns="46473" rtlCol="0"/>
          <a:lstStyle>
            <a:lvl1pPr algn="l">
              <a:defRPr sz="1200"/>
            </a:lvl1pPr>
          </a:lstStyle>
          <a:p>
            <a:endParaRPr lang="en-US"/>
          </a:p>
        </p:txBody>
      </p:sp>
      <p:sp>
        <p:nvSpPr>
          <p:cNvPr id="3" name="Date Placeholder 2"/>
          <p:cNvSpPr>
            <a:spLocks noGrp="1"/>
          </p:cNvSpPr>
          <p:nvPr>
            <p:ph type="dt" idx="1"/>
          </p:nvPr>
        </p:nvSpPr>
        <p:spPr>
          <a:xfrm>
            <a:off x="3956552" y="0"/>
            <a:ext cx="3026833" cy="464185"/>
          </a:xfrm>
          <a:prstGeom prst="rect">
            <a:avLst/>
          </a:prstGeom>
        </p:spPr>
        <p:txBody>
          <a:bodyPr vert="horz" lIns="92945" tIns="46473" rIns="92945" bIns="46473" rtlCol="0"/>
          <a:lstStyle>
            <a:lvl1pPr algn="r">
              <a:defRPr sz="1200"/>
            </a:lvl1pPr>
          </a:lstStyle>
          <a:p>
            <a:fld id="{367D6505-3478-1644-9C35-83D1868BC63C}" type="datetimeFigureOut">
              <a:rPr lang="en-US" smtClean="0"/>
              <a:t>6/19/2026</a:t>
            </a:fld>
            <a:endParaRPr lang="en-US"/>
          </a:p>
        </p:txBody>
      </p:sp>
      <p:sp>
        <p:nvSpPr>
          <p:cNvPr id="4" name="Slide Image Placeholder 3"/>
          <p:cNvSpPr>
            <a:spLocks noGrp="1" noRot="1" noChangeAspect="1"/>
          </p:cNvSpPr>
          <p:nvPr>
            <p:ph type="sldImg" idx="2"/>
          </p:nvPr>
        </p:nvSpPr>
        <p:spPr>
          <a:xfrm>
            <a:off x="398463" y="695325"/>
            <a:ext cx="6188075" cy="3481388"/>
          </a:xfrm>
          <a:prstGeom prst="rect">
            <a:avLst/>
          </a:prstGeom>
          <a:noFill/>
          <a:ln w="12700">
            <a:solidFill>
              <a:prstClr val="black"/>
            </a:solidFill>
          </a:ln>
        </p:spPr>
        <p:txBody>
          <a:bodyPr vert="horz" lIns="92945" tIns="46473" rIns="92945" bIns="46473" rtlCol="0" anchor="ctr"/>
          <a:lstStyle/>
          <a:p>
            <a:endParaRPr lang="en-US"/>
          </a:p>
        </p:txBody>
      </p:sp>
      <p:sp>
        <p:nvSpPr>
          <p:cNvPr id="5" name="Notes Placeholder 4"/>
          <p:cNvSpPr>
            <a:spLocks noGrp="1"/>
          </p:cNvSpPr>
          <p:nvPr>
            <p:ph type="body" sz="quarter" idx="3"/>
          </p:nvPr>
        </p:nvSpPr>
        <p:spPr>
          <a:xfrm>
            <a:off x="698500" y="4409759"/>
            <a:ext cx="5588000" cy="4177665"/>
          </a:xfrm>
          <a:prstGeom prst="rect">
            <a:avLst/>
          </a:prstGeom>
        </p:spPr>
        <p:txBody>
          <a:bodyPr vert="horz" lIns="92945" tIns="46473" rIns="92945" bIns="464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17904"/>
            <a:ext cx="3026833" cy="464185"/>
          </a:xfrm>
          <a:prstGeom prst="rect">
            <a:avLst/>
          </a:prstGeom>
        </p:spPr>
        <p:txBody>
          <a:bodyPr vert="horz" lIns="92945" tIns="46473" rIns="92945" bIns="46473" rtlCol="0" anchor="b"/>
          <a:lstStyle>
            <a:lvl1pPr algn="l">
              <a:defRPr sz="1200"/>
            </a:lvl1pPr>
          </a:lstStyle>
          <a:p>
            <a:endParaRPr lang="en-US"/>
          </a:p>
        </p:txBody>
      </p:sp>
      <p:sp>
        <p:nvSpPr>
          <p:cNvPr id="7" name="Slide Number Placeholder 6"/>
          <p:cNvSpPr>
            <a:spLocks noGrp="1"/>
          </p:cNvSpPr>
          <p:nvPr>
            <p:ph type="sldNum" sz="quarter" idx="5"/>
          </p:nvPr>
        </p:nvSpPr>
        <p:spPr>
          <a:xfrm>
            <a:off x="3956552" y="8817904"/>
            <a:ext cx="3026833" cy="464185"/>
          </a:xfrm>
          <a:prstGeom prst="rect">
            <a:avLst/>
          </a:prstGeom>
        </p:spPr>
        <p:txBody>
          <a:bodyPr vert="horz" lIns="92945" tIns="46473" rIns="92945" bIns="46473" rtlCol="0" anchor="b"/>
          <a:lstStyle>
            <a:lvl1pPr algn="r">
              <a:defRPr sz="1200"/>
            </a:lvl1pPr>
          </a:lstStyle>
          <a:p>
            <a:fld id="{688D9314-598C-CF44-8ABD-ADC8B086FA6C}" type="slidenum">
              <a:rPr lang="en-US" smtClean="0"/>
              <a:t>‹#›</a:t>
            </a:fld>
            <a:endParaRPr lang="en-US"/>
          </a:p>
        </p:txBody>
      </p:sp>
    </p:spTree>
    <p:extLst>
      <p:ext uri="{BB962C8B-B14F-4D97-AF65-F5344CB8AC3E}">
        <p14:creationId xmlns:p14="http://schemas.microsoft.com/office/powerpoint/2010/main" val="30055061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8D9314-598C-CF44-8ABD-ADC8B086FA6C}" type="slidenum">
              <a:rPr lang="en-US" smtClean="0"/>
              <a:t>1</a:t>
            </a:fld>
            <a:endParaRPr lang="en-US"/>
          </a:p>
        </p:txBody>
      </p:sp>
    </p:spTree>
    <p:extLst>
      <p:ext uri="{BB962C8B-B14F-4D97-AF65-F5344CB8AC3E}">
        <p14:creationId xmlns:p14="http://schemas.microsoft.com/office/powerpoint/2010/main" val="621466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43FF4-2831-C16B-4A5D-DF46217F4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A2FBC-6903-6741-BC3D-7917BC4A60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8506E-E2C9-66FA-31B1-B3721ADDCEB1}"/>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Q2026A28</a:t>
            </a:r>
            <a:r>
              <a:rPr lang="en-US" sz="1200" kern="1200">
                <a:solidFill>
                  <a:schemeClr val="tx1"/>
                </a:solidFill>
                <a:effectLst/>
                <a:latin typeface="+mn-lt"/>
                <a:ea typeface="+mn-ea"/>
                <a:cs typeface="+mn-cs"/>
              </a:rPr>
              <a:t>	Which of the following do you think will have the biggest impact on improving long-term care affordability in the next 5+ years? </a:t>
            </a:r>
            <a:r>
              <a:rPr lang="en-US" sz="1200" i="1" kern="1200">
                <a:solidFill>
                  <a:schemeClr val="tx1"/>
                </a:solidFill>
                <a:effectLst/>
                <a:latin typeface="+mn-lt"/>
                <a:ea typeface="+mn-ea"/>
                <a:cs typeface="+mn-cs"/>
              </a:rPr>
              <a:t>Please select up to three.</a:t>
            </a:r>
          </a:p>
          <a:p>
            <a:endParaRPr lang="en-US" sz="1200" i="1" kern="1200">
              <a:solidFill>
                <a:schemeClr val="tx1"/>
              </a:solidFill>
              <a:effectLst/>
              <a:latin typeface="+mn-lt"/>
              <a:ea typeface="+mn-ea"/>
              <a:cs typeface="+mn-cs"/>
            </a:endParaRPr>
          </a:p>
          <a:p>
            <a:r>
              <a:rPr lang="en-US" sz="1200" kern="1200">
                <a:solidFill>
                  <a:schemeClr val="tx1"/>
                </a:solidFill>
                <a:effectLst/>
                <a:latin typeface="+mn-lt"/>
                <a:ea typeface="+mn-ea"/>
                <a:cs typeface="+mn-cs"/>
              </a:rPr>
              <a:t>1.	Advancements in medical technology (e.g., artificial intelligence (AI), robotics) </a:t>
            </a:r>
          </a:p>
          <a:p>
            <a:r>
              <a:rPr lang="en-US" sz="1200" kern="1200">
                <a:solidFill>
                  <a:schemeClr val="tx1"/>
                </a:solidFill>
                <a:effectLst/>
                <a:latin typeface="+mn-lt"/>
                <a:ea typeface="+mn-ea"/>
                <a:cs typeface="+mn-cs"/>
              </a:rPr>
              <a:t>2.	Advancements in medical treatments (e.g., Alzheimer's/Dementia treatment, cancer treatment)</a:t>
            </a:r>
          </a:p>
          <a:p>
            <a:r>
              <a:rPr lang="en-US" sz="1200" kern="1200">
                <a:solidFill>
                  <a:schemeClr val="tx1"/>
                </a:solidFill>
                <a:effectLst/>
                <a:latin typeface="+mn-lt"/>
                <a:ea typeface="+mn-ea"/>
                <a:cs typeface="+mn-cs"/>
              </a:rPr>
              <a:t>3.	Expansion of home-based health services and telehealth services</a:t>
            </a:r>
          </a:p>
          <a:p>
            <a:r>
              <a:rPr lang="en-US" sz="1200" kern="1200">
                <a:solidFill>
                  <a:schemeClr val="tx1"/>
                </a:solidFill>
                <a:effectLst/>
                <a:latin typeface="+mn-lt"/>
                <a:ea typeface="+mn-ea"/>
                <a:cs typeface="+mn-cs"/>
              </a:rPr>
              <a:t>4.	Increased government funding and regulation</a:t>
            </a:r>
          </a:p>
          <a:p>
            <a:r>
              <a:rPr lang="en-US" sz="1200" kern="1200">
                <a:solidFill>
                  <a:schemeClr val="tx1"/>
                </a:solidFill>
                <a:effectLst/>
                <a:latin typeface="+mn-lt"/>
                <a:ea typeface="+mn-ea"/>
                <a:cs typeface="+mn-cs"/>
              </a:rPr>
              <a:t>5.	Growth of private-sector solutions (e.g., private insurance, senior living communities)</a:t>
            </a:r>
          </a:p>
          <a:p>
            <a:r>
              <a:rPr lang="en-US" sz="1200" kern="1200">
                <a:solidFill>
                  <a:schemeClr val="tx1"/>
                </a:solidFill>
                <a:effectLst/>
                <a:latin typeface="+mn-lt"/>
                <a:ea typeface="+mn-ea"/>
                <a:cs typeface="+mn-cs"/>
              </a:rPr>
              <a:t>6.	Changes in cultural attitudes prioritizing affordable caregiving and aging</a:t>
            </a:r>
          </a:p>
          <a:p>
            <a:r>
              <a:rPr lang="en-US" sz="1200" kern="1200">
                <a:solidFill>
                  <a:schemeClr val="tx1"/>
                </a:solidFill>
                <a:effectLst/>
                <a:latin typeface="+mn-lt"/>
                <a:ea typeface="+mn-ea"/>
                <a:cs typeface="+mn-cs"/>
              </a:rPr>
              <a:t>7.	Increased immigration of healthcare workers who provide long-term care</a:t>
            </a:r>
          </a:p>
          <a:p>
            <a:r>
              <a:rPr lang="en-US" sz="1200" kern="1200">
                <a:solidFill>
                  <a:schemeClr val="tx1"/>
                </a:solidFill>
                <a:effectLst/>
                <a:latin typeface="+mn-lt"/>
                <a:ea typeface="+mn-ea"/>
                <a:cs typeface="+mn-cs"/>
              </a:rPr>
              <a:t>8.	Increased wages of healthcare workers who provide long-term care</a:t>
            </a:r>
          </a:p>
          <a:p>
            <a:r>
              <a:rPr lang="en-US" sz="1200" kern="1200">
                <a:solidFill>
                  <a:schemeClr val="tx1"/>
                </a:solidFill>
                <a:effectLst/>
                <a:latin typeface="+mn-lt"/>
                <a:ea typeface="+mn-ea"/>
                <a:cs typeface="+mn-cs"/>
              </a:rPr>
              <a:t>9.	The prevalence of GLP-1 drugs to help with medical concerns like diabetes and obesity</a:t>
            </a:r>
          </a:p>
          <a:p>
            <a:pPr marL="228600" indent="-228600">
              <a:buAutoNum type="arabicPeriod" startAt="96"/>
            </a:pPr>
            <a:r>
              <a:rPr lang="en-US" sz="1200" kern="1200">
                <a:solidFill>
                  <a:schemeClr val="tx1"/>
                </a:solidFill>
                <a:effectLst/>
                <a:latin typeface="+mn-lt"/>
                <a:ea typeface="+mn-ea"/>
                <a:cs typeface="+mn-cs"/>
              </a:rPr>
              <a:t>Other</a:t>
            </a:r>
          </a:p>
          <a:p>
            <a:pPr marL="228600" indent="-228600">
              <a:buAutoNum type="arabicPeriod" startAt="96"/>
            </a:pPr>
            <a:endParaRPr lang="en-US" sz="1200" kern="1200">
              <a:solidFill>
                <a:schemeClr val="tx1"/>
              </a:solidFill>
              <a:effectLst/>
              <a:latin typeface="+mn-lt"/>
              <a:ea typeface="+mn-ea"/>
              <a:cs typeface="+mn-cs"/>
            </a:endParaRPr>
          </a:p>
          <a:p>
            <a:pPr marL="0" indent="0">
              <a:buNone/>
            </a:pPr>
            <a:r>
              <a:rPr lang="en-US" sz="1200" kern="1200">
                <a:solidFill>
                  <a:schemeClr val="tx1"/>
                </a:solidFill>
                <a:effectLst/>
                <a:latin typeface="+mn-lt"/>
                <a:ea typeface="+mn-ea"/>
                <a:cs typeface="+mn-cs"/>
              </a:rPr>
              <a:t>####</a:t>
            </a:r>
          </a:p>
          <a:p>
            <a:pPr marL="0" indent="0">
              <a:buNone/>
            </a:pPr>
            <a:r>
              <a:rPr lang="en-US" sz="1200" kern="1200">
                <a:solidFill>
                  <a:schemeClr val="tx1"/>
                </a:solidFill>
                <a:effectLst/>
                <a:latin typeface="+mn-lt"/>
                <a:ea typeface="+mn-ea"/>
                <a:cs typeface="+mn-cs"/>
              </a:rPr>
              <a:t>Subgroup callout: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mn-cs"/>
              </a:rPr>
              <a:t>Those who have act(ed) as a caregiver are more likely than those who have not to report that increased wages of workers who provide long-term care will have the greatest impact on improving long-term care affordability in the next 5+ years (34% vs. 22%).</a:t>
            </a:r>
          </a:p>
          <a:p>
            <a:pPr marL="0" indent="0">
              <a:buNone/>
            </a:pPr>
            <a:endParaRPr lang="en-US" sz="1200" kern="1200">
              <a:solidFill>
                <a:schemeClr val="tx1"/>
              </a:solidFill>
              <a:effectLst/>
              <a:latin typeface="+mn-lt"/>
              <a:ea typeface="+mn-ea"/>
              <a:cs typeface="+mn-cs"/>
            </a:endParaRPr>
          </a:p>
          <a:p>
            <a:pPr marL="0" indent="0">
              <a:buNone/>
            </a:pP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3186A070-4518-D0B2-EBFE-ACE9B682D8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002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C3238-E869-3FCC-10C4-467E59105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254367-6C8A-1A30-47AA-2C2090C1C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768D1-F312-B421-9FFC-36A4854DEDF4}"/>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Q1425	</a:t>
            </a:r>
            <a:r>
              <a:rPr lang="en-US" sz="1200" kern="1200">
                <a:solidFill>
                  <a:schemeClr val="tx1"/>
                </a:solidFill>
                <a:effectLst/>
                <a:latin typeface="+mn-lt"/>
                <a:ea typeface="+mn-ea"/>
                <a:cs typeface="+mn-cs"/>
              </a:rPr>
              <a:t>What is your biggest concern when it comes to long-term care (either for yourself or loved ones)? </a:t>
            </a:r>
            <a:r>
              <a:rPr lang="en-US" sz="1200" i="1" kern="1200">
                <a:solidFill>
                  <a:schemeClr val="tx1"/>
                </a:solidFill>
                <a:effectLst/>
                <a:latin typeface="+mn-lt"/>
                <a:ea typeface="+mn-ea"/>
                <a:cs typeface="+mn-cs"/>
              </a:rPr>
              <a:t>Please select one.</a:t>
            </a:r>
            <a:endParaRPr lang="en-US" sz="1200" kern="1200">
              <a:solidFill>
                <a:schemeClr val="tx1"/>
              </a:solidFill>
              <a:effectLst/>
              <a:latin typeface="+mn-lt"/>
              <a:ea typeface="+mn-ea"/>
              <a:cs typeface="+mn-cs"/>
            </a:endParaRPr>
          </a:p>
          <a:p>
            <a:endParaRPr lang="en-US"/>
          </a:p>
          <a:p>
            <a:r>
              <a:rPr lang="en-US"/>
              <a:t>1.	Lack of in-home caregivers</a:t>
            </a:r>
          </a:p>
          <a:p>
            <a:r>
              <a:rPr lang="en-US"/>
              <a:t>2.	Lack of assisted living facilities/nursing homes</a:t>
            </a:r>
          </a:p>
          <a:p>
            <a:r>
              <a:rPr lang="en-US"/>
              <a:t>3.	Short-staffed assisted living facilities/nursing homes</a:t>
            </a:r>
          </a:p>
          <a:p>
            <a:r>
              <a:rPr lang="en-US"/>
              <a:t>4.	Lack of skilled caregivers</a:t>
            </a:r>
          </a:p>
          <a:p>
            <a:r>
              <a:rPr lang="en-US"/>
              <a:t>5.	Living too far from family caregivers</a:t>
            </a:r>
          </a:p>
          <a:p>
            <a:r>
              <a:rPr lang="en-US"/>
              <a:t>6.	Growing long-term care costs (e.g., costs of skilled caregivers, assisted living/nursing home fees, medication/treatments)</a:t>
            </a:r>
          </a:p>
          <a:p>
            <a:r>
              <a:rPr lang="en-US"/>
              <a:t>7.	Lack of governmental assistance or legislation</a:t>
            </a:r>
          </a:p>
          <a:p>
            <a:r>
              <a:rPr lang="en-US"/>
              <a:t>8.	Living too far from available paid caregivers</a:t>
            </a:r>
          </a:p>
          <a:p>
            <a:r>
              <a:rPr lang="en-US"/>
              <a:t>96.	Other</a:t>
            </a:r>
          </a:p>
        </p:txBody>
      </p:sp>
      <p:sp>
        <p:nvSpPr>
          <p:cNvPr id="4" name="Slide Number Placeholder 3">
            <a:extLst>
              <a:ext uri="{FF2B5EF4-FFF2-40B4-BE49-F238E27FC236}">
                <a16:creationId xmlns:a16="http://schemas.microsoft.com/office/drawing/2014/main" id="{712C380D-FBAE-9857-0E16-704844C225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440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6B74-B5B5-C185-8DA1-349EC8216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61E52-C8B5-1167-7BC3-5971CA60F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64410-C2C4-516A-DD9E-21E5E815D621}"/>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p>
          <a:p>
            <a:r>
              <a:rPr lang="en-US" sz="1200" b="1" kern="1200">
                <a:solidFill>
                  <a:schemeClr val="tx1"/>
                </a:solidFill>
                <a:effectLst/>
                <a:latin typeface="+mn-lt"/>
                <a:ea typeface="+mn-ea"/>
                <a:cs typeface="+mn-cs"/>
              </a:rPr>
              <a:t>Q2026A18. </a:t>
            </a:r>
            <a:r>
              <a:rPr lang="en-US" sz="1200" kern="1200">
                <a:solidFill>
                  <a:schemeClr val="tx1"/>
                </a:solidFill>
                <a:effectLst/>
                <a:latin typeface="+mn-lt"/>
                <a:ea typeface="+mn-ea"/>
                <a:cs typeface="+mn-cs"/>
              </a:rPr>
              <a:t>How much have you considered the possibility of living alone when you need long-term care?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Q2026A23. </a:t>
            </a:r>
            <a:r>
              <a:rPr lang="en-US" sz="1200" kern="1200">
                <a:solidFill>
                  <a:schemeClr val="tx1"/>
                </a:solidFill>
                <a:effectLst/>
                <a:latin typeface="+mn-lt"/>
                <a:ea typeface="+mn-ea"/>
                <a:cs typeface="+mn-cs"/>
              </a:rPr>
              <a:t>How confident would you feel navigating long-term care decisions in each of the following situations?</a:t>
            </a:r>
          </a:p>
          <a:p>
            <a:endParaRPr lang="en-US"/>
          </a:p>
        </p:txBody>
      </p:sp>
      <p:sp>
        <p:nvSpPr>
          <p:cNvPr id="4" name="Slide Number Placeholder 3">
            <a:extLst>
              <a:ext uri="{FF2B5EF4-FFF2-40B4-BE49-F238E27FC236}">
                <a16:creationId xmlns:a16="http://schemas.microsoft.com/office/drawing/2014/main" id="{A1B23AE1-534D-2535-33DE-D0CD50E7C21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92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919F-8C94-4B82-5E9F-DB33D4B83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66A58-042E-468A-99A3-976ED7606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799CB-7287-F64E-E512-EBAB5C8E977C}"/>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(MILLENNIALS (n=401); GEN X (n=404); BOOMERS+ (n=403); Those age 60-65 (n=120))</a:t>
            </a:r>
            <a:endParaRPr lang="en-US" sz="1200" kern="1200">
              <a:solidFill>
                <a:schemeClr val="tx1"/>
              </a:solidFill>
              <a:effectLst/>
              <a:latin typeface="+mn-lt"/>
              <a:ea typeface="+mn-ea"/>
              <a:cs typeface="+mn-cs"/>
            </a:endParaRPr>
          </a:p>
          <a:p>
            <a:r>
              <a:rPr lang="en-US" b="1"/>
              <a:t>Q2026A18</a:t>
            </a:r>
            <a:r>
              <a:rPr lang="en-US"/>
              <a:t> How much have you considered the possibility of living alone when you need long-term care?</a:t>
            </a:r>
          </a:p>
        </p:txBody>
      </p:sp>
      <p:sp>
        <p:nvSpPr>
          <p:cNvPr id="4" name="Slide Number Placeholder 3">
            <a:extLst>
              <a:ext uri="{FF2B5EF4-FFF2-40B4-BE49-F238E27FC236}">
                <a16:creationId xmlns:a16="http://schemas.microsoft.com/office/drawing/2014/main" id="{3DC196D2-AB12-E8D0-52EF-78899782B655}"/>
              </a:ext>
            </a:extLst>
          </p:cNvPr>
          <p:cNvSpPr>
            <a:spLocks noGrp="1"/>
          </p:cNvSpPr>
          <p:nvPr>
            <p:ph type="sldNum" sz="quarter" idx="5"/>
          </p:nvPr>
        </p:nvSpPr>
        <p:spPr/>
        <p:txBody>
          <a:bodyPr/>
          <a:lstStyle/>
          <a:p>
            <a:fld id="{688D9314-598C-CF44-8ABD-ADC8B086FA6C}" type="slidenum">
              <a:rPr lang="en-US" smtClean="0"/>
              <a:t>13</a:t>
            </a:fld>
            <a:endParaRPr lang="en-US"/>
          </a:p>
        </p:txBody>
      </p:sp>
    </p:spTree>
    <p:extLst>
      <p:ext uri="{BB962C8B-B14F-4D97-AF65-F5344CB8AC3E}">
        <p14:creationId xmlns:p14="http://schemas.microsoft.com/office/powerpoint/2010/main" val="410245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8FCDB-CE5E-FF07-2A87-360D2D45A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7C00C-E8A6-A0F9-B209-7F86629B1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F3357-2D91-ED6A-BB4D-6AC98B868244}"/>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 MILLENNIALS (n=401); GEN X (n=404); BOOMERS+ (n=403)</a:t>
            </a:r>
            <a:endParaRPr lang="en-US" sz="1200" kern="1200">
              <a:solidFill>
                <a:schemeClr val="tx1"/>
              </a:solidFill>
              <a:effectLst/>
              <a:latin typeface="+mn-lt"/>
              <a:ea typeface="+mn-ea"/>
              <a:cs typeface="+mn-cs"/>
            </a:endParaRPr>
          </a:p>
          <a:p>
            <a:r>
              <a:rPr lang="en-US" b="1"/>
              <a:t>Q2026A23</a:t>
            </a:r>
            <a:r>
              <a:rPr lang="en-US"/>
              <a:t> How confident would you feel navigating long-term care decisions in each of the following situations?</a:t>
            </a:r>
          </a:p>
          <a:p>
            <a:endParaRPr lang="en-US"/>
          </a:p>
          <a:p>
            <a:r>
              <a:rPr lang="en-US"/>
              <a:t>If you were living with a partner</a:t>
            </a:r>
          </a:p>
          <a:p>
            <a:r>
              <a:rPr lang="en-US"/>
              <a:t>If you were living alone</a:t>
            </a:r>
          </a:p>
        </p:txBody>
      </p:sp>
      <p:sp>
        <p:nvSpPr>
          <p:cNvPr id="4" name="Slide Number Placeholder 3">
            <a:extLst>
              <a:ext uri="{FF2B5EF4-FFF2-40B4-BE49-F238E27FC236}">
                <a16:creationId xmlns:a16="http://schemas.microsoft.com/office/drawing/2014/main" id="{9D6CC2CC-D14B-5A4C-80AB-BE738CA0DDA8}"/>
              </a:ext>
            </a:extLst>
          </p:cNvPr>
          <p:cNvSpPr>
            <a:spLocks noGrp="1"/>
          </p:cNvSpPr>
          <p:nvPr>
            <p:ph type="sldNum" sz="quarter" idx="5"/>
          </p:nvPr>
        </p:nvSpPr>
        <p:spPr/>
        <p:txBody>
          <a:bodyPr/>
          <a:lstStyle/>
          <a:p>
            <a:fld id="{688D9314-598C-CF44-8ABD-ADC8B086FA6C}" type="slidenum">
              <a:rPr lang="en-US" smtClean="0"/>
              <a:t>14</a:t>
            </a:fld>
            <a:endParaRPr lang="en-US"/>
          </a:p>
        </p:txBody>
      </p:sp>
    </p:spTree>
    <p:extLst>
      <p:ext uri="{BB962C8B-B14F-4D97-AF65-F5344CB8AC3E}">
        <p14:creationId xmlns:p14="http://schemas.microsoft.com/office/powerpoint/2010/main" val="1671061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D192F-7F46-1FF0-14FA-045AC1EE1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F834F-C589-9E87-E10F-500785053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95375-847C-C6A7-9248-FAAAE68BFD94}"/>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p>
          <a:p>
            <a:r>
              <a:rPr lang="en-US" sz="1200" b="1" kern="1200">
                <a:solidFill>
                  <a:schemeClr val="tx1"/>
                </a:solidFill>
                <a:effectLst/>
                <a:latin typeface="+mn-lt"/>
                <a:ea typeface="+mn-ea"/>
                <a:cs typeface="+mn-cs"/>
              </a:rPr>
              <a:t>Q2026A24. </a:t>
            </a:r>
            <a:r>
              <a:rPr lang="en-US" sz="1200" kern="1200">
                <a:solidFill>
                  <a:schemeClr val="tx1"/>
                </a:solidFill>
                <a:effectLst/>
                <a:latin typeface="+mn-lt"/>
                <a:ea typeface="+mn-ea"/>
                <a:cs typeface="+mn-cs"/>
              </a:rPr>
              <a:t>Which of the following would you prefer in each scenario if you needed long-term care?</a:t>
            </a:r>
            <a:endParaRPr lang="en-US"/>
          </a:p>
        </p:txBody>
      </p:sp>
      <p:sp>
        <p:nvSpPr>
          <p:cNvPr id="4" name="Slide Number Placeholder 3">
            <a:extLst>
              <a:ext uri="{FF2B5EF4-FFF2-40B4-BE49-F238E27FC236}">
                <a16:creationId xmlns:a16="http://schemas.microsoft.com/office/drawing/2014/main" id="{6CD2E686-6CA2-3758-8A0C-12CB8D3713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59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480D9-1967-5ADA-9FEB-B9C5A45F8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F7D34-AE92-B47C-6FE1-9BCB69417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50B7B-DABC-36C9-8E91-E67804524810}"/>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Q2026A20.</a:t>
            </a:r>
            <a:r>
              <a:rPr lang="en-US" sz="1200" kern="1200">
                <a:solidFill>
                  <a:schemeClr val="tx1"/>
                </a:solidFill>
                <a:effectLst/>
                <a:latin typeface="+mn-lt"/>
                <a:ea typeface="+mn-ea"/>
                <a:cs typeface="+mn-cs"/>
              </a:rPr>
              <a:t> Regardless of your current status, if you need long-term care and you were living alone, which of the following would matter to you most? </a:t>
            </a:r>
            <a:r>
              <a:rPr lang="en-US" sz="1200" i="1" kern="1200">
                <a:solidFill>
                  <a:schemeClr val="tx1"/>
                </a:solidFill>
                <a:effectLst/>
                <a:latin typeface="+mn-lt"/>
                <a:ea typeface="+mn-ea"/>
                <a:cs typeface="+mn-cs"/>
              </a:rPr>
              <a:t>Please select one.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Q2026A21. </a:t>
            </a:r>
            <a:r>
              <a:rPr lang="en-US" sz="1200" kern="1200">
                <a:solidFill>
                  <a:schemeClr val="tx1"/>
                </a:solidFill>
                <a:effectLst/>
                <a:latin typeface="+mn-lt"/>
                <a:ea typeface="+mn-ea"/>
                <a:cs typeface="+mn-cs"/>
              </a:rPr>
              <a:t>Regardless of your current status, if you need long-term care and you were living with a partner, which of the following would matter to you most? </a:t>
            </a:r>
            <a:r>
              <a:rPr lang="en-US" sz="1200" i="1" kern="1200">
                <a:solidFill>
                  <a:schemeClr val="tx1"/>
                </a:solidFill>
                <a:effectLst/>
                <a:latin typeface="+mn-lt"/>
                <a:ea typeface="+mn-ea"/>
                <a:cs typeface="+mn-cs"/>
              </a:rPr>
              <a:t>Please select one.</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42B464A2-5D1A-3BF1-2E94-057CE71DD2D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891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B6BC2-DC6C-4171-7980-FE79D9D76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ACB7D-EE1A-8D2C-7727-BA5653963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186E46-08A9-07EE-F6C1-DE00D8E54162}"/>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(MILLENNIALS (n=401); GEN X (n=404); BOOMERS+ (n=403))</a:t>
            </a:r>
            <a:endParaRPr lang="en-US" sz="1200" kern="1200">
              <a:solidFill>
                <a:schemeClr val="tx1"/>
              </a:solidFill>
              <a:effectLst/>
              <a:latin typeface="+mn-lt"/>
              <a:ea typeface="+mn-ea"/>
              <a:cs typeface="+mn-cs"/>
            </a:endParaRPr>
          </a:p>
          <a:p>
            <a:r>
              <a:rPr lang="en-US" b="1"/>
              <a:t>Q2026A22</a:t>
            </a:r>
            <a:r>
              <a:rPr lang="en-US"/>
              <a:t> Which of the following would you be more concerned about if you were living alone vs. if you were living with a partner when facing long-term care?</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2172A2-041B-B48D-EA9D-E09B6E5A6E4B}"/>
              </a:ext>
            </a:extLst>
          </p:cNvPr>
          <p:cNvSpPr>
            <a:spLocks noGrp="1"/>
          </p:cNvSpPr>
          <p:nvPr>
            <p:ph type="sldNum" sz="quarter" idx="5"/>
          </p:nvPr>
        </p:nvSpPr>
        <p:spPr/>
        <p:txBody>
          <a:bodyPr/>
          <a:lstStyle/>
          <a:p>
            <a:fld id="{688D9314-598C-CF44-8ABD-ADC8B086FA6C}" type="slidenum">
              <a:rPr lang="en-US" smtClean="0"/>
              <a:t>17</a:t>
            </a:fld>
            <a:endParaRPr lang="en-US"/>
          </a:p>
        </p:txBody>
      </p:sp>
    </p:spTree>
    <p:extLst>
      <p:ext uri="{BB962C8B-B14F-4D97-AF65-F5344CB8AC3E}">
        <p14:creationId xmlns:p14="http://schemas.microsoft.com/office/powerpoint/2010/main" val="116110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DA95-029D-BF1A-7365-D59006857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A9F69-D28A-C991-E211-E068A47E7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510DC-4AEA-A8D5-C693-A7020080CDB2}"/>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p>
          <a:p>
            <a:r>
              <a:rPr lang="en-US" sz="1200" b="1" kern="1200">
                <a:solidFill>
                  <a:schemeClr val="tx1"/>
                </a:solidFill>
                <a:effectLst/>
                <a:latin typeface="+mn-lt"/>
                <a:ea typeface="+mn-ea"/>
                <a:cs typeface="+mn-cs"/>
              </a:rPr>
              <a:t>Q2026A22. </a:t>
            </a:r>
            <a:r>
              <a:rPr lang="en-US" sz="1200" kern="1200">
                <a:solidFill>
                  <a:schemeClr val="tx1"/>
                </a:solidFill>
                <a:effectLst/>
                <a:latin typeface="+mn-lt"/>
                <a:ea typeface="+mn-ea"/>
                <a:cs typeface="+mn-cs"/>
              </a:rPr>
              <a:t>Which of the following would you be more concerned about if you were living alone vs. if you were living with a partner when facing long-term care?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Caregiver subgroup: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Those who have act(ed) as a caregiver are more likely than those who haven’t to be concerned about making the wrong care decisions if they were living with a partner (29% vs. 19%). Non-caregivers are more likely than caregivers to be more concerned about not having someone to advocate for them (89% vs. 79%), not having help coordinating care (85% vs. 78%), and receiving lower quality care (84% vs. 78%) if they were living alone.</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280FA75F-42CF-4066-1042-D6A73AD852D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568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54D0-9C4D-CC87-39EA-1E48A9F67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15FDD-9213-055F-B324-4E2BBC2B3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079F6-E335-29E5-0573-5A24DF38B3ED}"/>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Q705	</a:t>
            </a:r>
            <a:r>
              <a:rPr lang="en-US" sz="1200" kern="1200">
                <a:solidFill>
                  <a:schemeClr val="tx1"/>
                </a:solidFill>
                <a:effectLst/>
                <a:latin typeface="+mn-lt"/>
                <a:ea typeface="+mn-ea"/>
                <a:cs typeface="+mn-cs"/>
              </a:rPr>
              <a:t>Have you discussed your potential long-term care costs with any of the following people? </a:t>
            </a:r>
            <a:r>
              <a:rPr lang="en-US" sz="1200" i="1" kern="1200">
                <a:solidFill>
                  <a:schemeClr val="tx1"/>
                </a:solidFill>
                <a:effectLst/>
                <a:latin typeface="+mn-lt"/>
                <a:ea typeface="+mn-ea"/>
                <a:cs typeface="+mn-cs"/>
              </a:rPr>
              <a:t>Please select all that apply.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a:p>
        </p:txBody>
      </p:sp>
      <p:sp>
        <p:nvSpPr>
          <p:cNvPr id="4" name="Slide Number Placeholder 3">
            <a:extLst>
              <a:ext uri="{FF2B5EF4-FFF2-40B4-BE49-F238E27FC236}">
                <a16:creationId xmlns:a16="http://schemas.microsoft.com/office/drawing/2014/main" id="{97F7B328-C376-AFD8-E0D5-A6ECCBB2412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35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8D9314-598C-CF44-8ABD-ADC8B086FA6C}" type="slidenum">
              <a:rPr lang="en-US" smtClean="0"/>
              <a:t>2</a:t>
            </a:fld>
            <a:endParaRPr lang="en-US"/>
          </a:p>
        </p:txBody>
      </p:sp>
    </p:spTree>
    <p:extLst>
      <p:ext uri="{BB962C8B-B14F-4D97-AF65-F5344CB8AC3E}">
        <p14:creationId xmlns:p14="http://schemas.microsoft.com/office/powerpoint/2010/main" val="3059362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6111E-FE35-B38B-FAA1-879152320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2C00E-4C75-3BB6-2077-5E2FC7A7E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41FD8-8F03-48B4-1849-0CA4A399CF93}"/>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Q700	</a:t>
            </a:r>
            <a:r>
              <a:rPr lang="en-US" sz="1200" kern="1200">
                <a:solidFill>
                  <a:schemeClr val="tx1"/>
                </a:solidFill>
                <a:effectLst/>
                <a:latin typeface="+mn-lt"/>
                <a:ea typeface="+mn-ea"/>
                <a:cs typeface="+mn-cs"/>
              </a:rPr>
              <a:t>Do you currently pay a financial professional/financial advisor for help with your financial plans?</a:t>
            </a:r>
          </a:p>
          <a:p>
            <a:endParaRPr lang="en-US"/>
          </a:p>
        </p:txBody>
      </p:sp>
      <p:sp>
        <p:nvSpPr>
          <p:cNvPr id="4" name="Slide Number Placeholder 3">
            <a:extLst>
              <a:ext uri="{FF2B5EF4-FFF2-40B4-BE49-F238E27FC236}">
                <a16:creationId xmlns:a16="http://schemas.microsoft.com/office/drawing/2014/main" id="{CEE57C0A-B119-C54B-A325-B52DA86DEC3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5572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BFB53-E4B2-4FEE-DA3F-8BE3B982A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DD3FD-271D-D988-A470-F999A8C04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97273-1C03-65E7-3CB0-6BA3C3115145}"/>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Q720	</a:t>
            </a:r>
            <a:r>
              <a:rPr lang="en-US" sz="1200" kern="1200">
                <a:solidFill>
                  <a:schemeClr val="tx1"/>
                </a:solidFill>
                <a:effectLst/>
                <a:latin typeface="+mn-lt"/>
                <a:ea typeface="+mn-ea"/>
                <a:cs typeface="+mn-cs"/>
              </a:rPr>
              <a:t>How important is it that a financial professional discusses long-term care costs with you?</a:t>
            </a:r>
          </a:p>
          <a:p>
            <a:endParaRPr lang="en-US"/>
          </a:p>
        </p:txBody>
      </p:sp>
      <p:sp>
        <p:nvSpPr>
          <p:cNvPr id="4" name="Slide Number Placeholder 3">
            <a:extLst>
              <a:ext uri="{FF2B5EF4-FFF2-40B4-BE49-F238E27FC236}">
                <a16:creationId xmlns:a16="http://schemas.microsoft.com/office/drawing/2014/main" id="{B04C6C25-2BC1-1005-0986-8F4B6B72D64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7330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1A479-3F07-0B19-2064-41AC9CEA7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DAFD4-0B0A-7D2F-1EDC-6D8D0E519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55F657-CB8E-D3C9-5C2C-3198EE627923}"/>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HAVE A FINANCIAL PROFESSIONAL BUT HAVE NOT DISCUSSED LTC COSTS WITH THEM (n=343)</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Q710	</a:t>
            </a:r>
            <a:r>
              <a:rPr lang="en-US" sz="1200" kern="1200">
                <a:solidFill>
                  <a:schemeClr val="tx1"/>
                </a:solidFill>
                <a:effectLst/>
                <a:latin typeface="+mn-lt"/>
                <a:ea typeface="+mn-ea"/>
                <a:cs typeface="+mn-cs"/>
              </a:rPr>
              <a:t>Why have you not discussed long-term care costs with your financial professional? </a:t>
            </a:r>
            <a:r>
              <a:rPr lang="en-US" sz="1200" i="1" kern="1200">
                <a:solidFill>
                  <a:schemeClr val="tx1"/>
                </a:solidFill>
                <a:effectLst/>
                <a:latin typeface="+mn-lt"/>
                <a:ea typeface="+mn-ea"/>
                <a:cs typeface="+mn-cs"/>
              </a:rPr>
              <a:t>Please select all that apply.</a:t>
            </a:r>
          </a:p>
          <a:p>
            <a:endParaRPr lang="en-US"/>
          </a:p>
        </p:txBody>
      </p:sp>
      <p:sp>
        <p:nvSpPr>
          <p:cNvPr id="4" name="Slide Number Placeholder 3">
            <a:extLst>
              <a:ext uri="{FF2B5EF4-FFF2-40B4-BE49-F238E27FC236}">
                <a16:creationId xmlns:a16="http://schemas.microsoft.com/office/drawing/2014/main" id="{E3836881-E7D4-C218-9519-65304E57BDD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351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34779-8D95-A13C-7771-C07DF51DE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54D50-C4FC-D415-1322-FBCF7C535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B461B-0370-277B-32B0-A54BB33595D2}"/>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HAVE A FINANCIAL PROFESSIONAL BUT HAVE NOT DISCUSSED LTC COSTS WITH THEM (n=343)</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Q715	</a:t>
            </a:r>
            <a:r>
              <a:rPr lang="en-US" sz="1200" kern="1200">
                <a:solidFill>
                  <a:schemeClr val="tx1"/>
                </a:solidFill>
                <a:effectLst/>
                <a:latin typeface="+mn-lt"/>
                <a:ea typeface="+mn-ea"/>
                <a:cs typeface="+mn-cs"/>
              </a:rPr>
              <a:t>Do you plan to discuss long-term care costs with a financial professional in the future?</a:t>
            </a:r>
          </a:p>
          <a:p>
            <a:endParaRPr lang="en-US"/>
          </a:p>
        </p:txBody>
      </p:sp>
      <p:sp>
        <p:nvSpPr>
          <p:cNvPr id="4" name="Slide Number Placeholder 3">
            <a:extLst>
              <a:ext uri="{FF2B5EF4-FFF2-40B4-BE49-F238E27FC236}">
                <a16:creationId xmlns:a16="http://schemas.microsoft.com/office/drawing/2014/main" id="{1EB25F53-07F5-00B0-6C38-DDDC541FD85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154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49D5F-6907-CC79-EB0A-CA31EEEBA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DB6C7-D238-C9F3-14A1-5917F4184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498A9-ED4F-3AEA-8997-46A87B80C901}"/>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Q2026A3 </a:t>
            </a:r>
            <a:r>
              <a:rPr lang="en-US" sz="1200" kern="1200">
                <a:solidFill>
                  <a:schemeClr val="tx1"/>
                </a:solidFill>
                <a:effectLst/>
                <a:latin typeface="+mn-lt"/>
                <a:ea typeface="+mn-ea"/>
                <a:cs typeface="+mn-cs"/>
              </a:rPr>
              <a:t>If a paid financial professional could </a:t>
            </a:r>
            <a:r>
              <a:rPr lang="en-US" sz="1200" b="1" kern="1200">
                <a:solidFill>
                  <a:schemeClr val="tx1"/>
                </a:solidFill>
                <a:effectLst/>
                <a:latin typeface="+mn-lt"/>
                <a:ea typeface="+mn-ea"/>
                <a:cs typeface="+mn-cs"/>
              </a:rPr>
              <a:t>not</a:t>
            </a:r>
            <a:r>
              <a:rPr lang="en-US" sz="1200" kern="1200">
                <a:solidFill>
                  <a:schemeClr val="tx1"/>
                </a:solidFill>
                <a:effectLst/>
                <a:latin typeface="+mn-lt"/>
                <a:ea typeface="+mn-ea"/>
                <a:cs typeface="+mn-cs"/>
              </a:rPr>
              <a:t> show you how to navigate your future long-term care costs, how likely would you be to switch to one who could?</a:t>
            </a:r>
          </a:p>
          <a:p>
            <a:endParaRPr lang="en-US"/>
          </a:p>
        </p:txBody>
      </p:sp>
      <p:sp>
        <p:nvSpPr>
          <p:cNvPr id="4" name="Slide Number Placeholder 3">
            <a:extLst>
              <a:ext uri="{FF2B5EF4-FFF2-40B4-BE49-F238E27FC236}">
                <a16:creationId xmlns:a16="http://schemas.microsoft.com/office/drawing/2014/main" id="{303AB214-D311-963F-513D-5150D0AE8CA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275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1878A-718A-665E-E15D-0AAA5A247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31B6C-479C-6B6D-E055-0A8D8F55F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2E292-B294-232B-2246-8FE360722EE2}"/>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Q300	</a:t>
            </a:r>
            <a:r>
              <a:rPr lang="en-US" sz="1200" kern="1200">
                <a:solidFill>
                  <a:schemeClr val="tx1"/>
                </a:solidFill>
                <a:effectLst/>
                <a:latin typeface="+mn-lt"/>
                <a:ea typeface="+mn-ea"/>
                <a:cs typeface="+mn-cs"/>
              </a:rPr>
              <a:t>Which of the following insurance product(s) do you currently have? </a:t>
            </a:r>
            <a:r>
              <a:rPr lang="en-US" sz="1200" i="1" kern="1200">
                <a:solidFill>
                  <a:schemeClr val="tx1"/>
                </a:solidFill>
                <a:effectLst/>
                <a:latin typeface="+mn-lt"/>
                <a:ea typeface="+mn-ea"/>
                <a:cs typeface="+mn-cs"/>
              </a:rPr>
              <a:t>Please select all that apply.</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D4CE15A1-4FAD-806A-5760-EF36D25700B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6515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161E6-533A-53E6-9B49-27DF402A0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CE777-A79A-FF8B-6DBC-F05C33F68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D59FE-6CB5-3685-037A-C73AF01AD454}"/>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Q2026A2	</a:t>
            </a:r>
            <a:r>
              <a:rPr lang="en-US" sz="1200" kern="1200">
                <a:solidFill>
                  <a:schemeClr val="tx1"/>
                </a:solidFill>
                <a:effectLst/>
                <a:latin typeface="+mn-lt"/>
                <a:ea typeface="+mn-ea"/>
                <a:cs typeface="+mn-cs"/>
              </a:rPr>
              <a:t>Long-term care insurance (LTCI) product features are evolving in the marketplace. Please rate each feature below if any would cause you to be more or less willing to consider purchasing LTCI for yourself.  </a:t>
            </a:r>
          </a:p>
          <a:p>
            <a:endParaRPr lang="en-US"/>
          </a:p>
        </p:txBody>
      </p:sp>
      <p:sp>
        <p:nvSpPr>
          <p:cNvPr id="4" name="Slide Number Placeholder 3">
            <a:extLst>
              <a:ext uri="{FF2B5EF4-FFF2-40B4-BE49-F238E27FC236}">
                <a16:creationId xmlns:a16="http://schemas.microsoft.com/office/drawing/2014/main" id="{5F8222A3-5406-1008-59EE-61A78D50AF5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77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D4494-1002-1CBC-1044-C8CC629C8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B5F06-01D4-9A6B-E45A-BA208FAFB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51A9A-ACF9-43AD-3F37-EB33D7FD12AC}"/>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Q2026A2	</a:t>
            </a:r>
            <a:r>
              <a:rPr lang="en-US" sz="1200" kern="1200">
                <a:solidFill>
                  <a:schemeClr val="tx1"/>
                </a:solidFill>
                <a:effectLst/>
                <a:latin typeface="+mn-lt"/>
                <a:ea typeface="+mn-ea"/>
                <a:cs typeface="+mn-cs"/>
              </a:rPr>
              <a:t>Long-term care insurance (LTCI) product features are evolving in the marketplace. Please rate each feature below if any would cause you to be more or less willing to consider purchasing LTCI for yourself.  </a:t>
            </a:r>
          </a:p>
          <a:p>
            <a:endParaRPr lang="en-US"/>
          </a:p>
        </p:txBody>
      </p:sp>
      <p:sp>
        <p:nvSpPr>
          <p:cNvPr id="4" name="Slide Number Placeholder 3">
            <a:extLst>
              <a:ext uri="{FF2B5EF4-FFF2-40B4-BE49-F238E27FC236}">
                <a16:creationId xmlns:a16="http://schemas.microsoft.com/office/drawing/2014/main" id="{1E41EBE9-BD3A-60B0-0EDA-233A483DC8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6534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88D86-DDDB-82A6-B34E-1EC0E3601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FCC8F-7A3B-7154-EC0C-BAA3CAD10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63CEB-8C2D-9641-3487-53045A6F5077}"/>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Q2026A2	</a:t>
            </a:r>
            <a:r>
              <a:rPr lang="en-US" sz="1200" kern="1200">
                <a:solidFill>
                  <a:schemeClr val="tx1"/>
                </a:solidFill>
                <a:effectLst/>
                <a:latin typeface="+mn-lt"/>
                <a:ea typeface="+mn-ea"/>
                <a:cs typeface="+mn-cs"/>
              </a:rPr>
              <a:t>Long-term care insurance (LTCI) product features are evolving in the marketplace. Please rate each feature below if any would cause you to be more or less willing to consider purchasing LTCI for yourself.  </a:t>
            </a:r>
          </a:p>
          <a:p>
            <a:endParaRPr lang="en-US"/>
          </a:p>
        </p:txBody>
      </p:sp>
      <p:sp>
        <p:nvSpPr>
          <p:cNvPr id="4" name="Slide Number Placeholder 3">
            <a:extLst>
              <a:ext uri="{FF2B5EF4-FFF2-40B4-BE49-F238E27FC236}">
                <a16:creationId xmlns:a16="http://schemas.microsoft.com/office/drawing/2014/main" id="{03B511B4-DD06-CA2C-1E9B-1FC0947C081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24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73A5D-9FE5-D7A2-F334-7DF47E901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23222-E64B-99C4-B54F-E63AD3D509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60038-E376-80EB-AAE8-0A6E31E72932}"/>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a:t>
            </a:r>
            <a:r>
              <a:rPr lang="en-US" sz="1200" kern="1200">
                <a:solidFill>
                  <a:schemeClr val="tx1"/>
                </a:solidFill>
                <a:effectLst/>
                <a:latin typeface="+mn-lt"/>
                <a:ea typeface="+mn-ea"/>
                <a:cs typeface="+mn-cs"/>
              </a:rPr>
              <a:t>	</a:t>
            </a:r>
            <a:r>
              <a:rPr lang="en-US" sz="1200" b="1" u="sng" kern="1200">
                <a:solidFill>
                  <a:schemeClr val="tx1"/>
                </a:solidFill>
                <a:effectLst/>
                <a:latin typeface="+mn-lt"/>
                <a:ea typeface="+mn-ea"/>
                <a:cs typeface="+mn-cs"/>
              </a:rPr>
              <a:t>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Q620	</a:t>
            </a:r>
            <a:r>
              <a:rPr lang="en-US" sz="1200" kern="1200">
                <a:solidFill>
                  <a:schemeClr val="tx1"/>
                </a:solidFill>
                <a:effectLst/>
                <a:latin typeface="+mn-lt"/>
                <a:ea typeface="+mn-ea"/>
                <a:cs typeface="+mn-cs"/>
              </a:rPr>
              <a:t>Moving on, which of the following are reasons you purchased or would purchase long-term care insurance (LTCI)?  </a:t>
            </a:r>
            <a:r>
              <a:rPr lang="en-US" sz="1200" i="1" kern="1200">
                <a:solidFill>
                  <a:schemeClr val="tx1"/>
                </a:solidFill>
                <a:effectLst/>
                <a:latin typeface="+mn-lt"/>
                <a:ea typeface="+mn-ea"/>
                <a:cs typeface="+mn-cs"/>
              </a:rPr>
              <a:t>Please select all that apply.</a:t>
            </a:r>
            <a:endParaRPr lang="en-US" sz="1200" kern="1200">
              <a:solidFill>
                <a:schemeClr val="tx1"/>
              </a:solidFill>
              <a:effectLst/>
              <a:latin typeface="+mn-lt"/>
              <a:ea typeface="+mn-ea"/>
              <a:cs typeface="+mn-cs"/>
            </a:endParaRPr>
          </a:p>
          <a:p>
            <a:endParaRPr lang="en-US"/>
          </a:p>
          <a:p>
            <a:endParaRPr lang="en-US"/>
          </a:p>
        </p:txBody>
      </p:sp>
      <p:sp>
        <p:nvSpPr>
          <p:cNvPr id="4" name="Slide Number Placeholder 3">
            <a:extLst>
              <a:ext uri="{FF2B5EF4-FFF2-40B4-BE49-F238E27FC236}">
                <a16:creationId xmlns:a16="http://schemas.microsoft.com/office/drawing/2014/main" id="{D4F52B76-1A11-B563-6163-93008437E7D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817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Q2026A25</a:t>
            </a:r>
            <a:r>
              <a:rPr lang="en-US" sz="1200" kern="1200">
                <a:solidFill>
                  <a:schemeClr val="tx1"/>
                </a:solidFill>
                <a:effectLst/>
                <a:latin typeface="+mn-lt"/>
                <a:ea typeface="+mn-ea"/>
                <a:cs typeface="+mn-cs"/>
              </a:rPr>
              <a:t>	How knowledgeable about long-term care would you say you are?</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115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057DF-51C7-B97C-7715-C991C2257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43AC4-9721-1109-0261-AE093AB3E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B9A00-4681-89C9-BA88-3770664676A0}"/>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Q400	</a:t>
            </a:r>
            <a:r>
              <a:rPr lang="en-US" sz="1200" kern="1200">
                <a:solidFill>
                  <a:schemeClr val="tx1"/>
                </a:solidFill>
                <a:effectLst/>
                <a:latin typeface="+mn-lt"/>
                <a:ea typeface="+mn-ea"/>
                <a:cs typeface="+mn-cs"/>
              </a:rPr>
              <a:t>Which of the following are the three primary reasons why you would </a:t>
            </a:r>
            <a:r>
              <a:rPr lang="en-US" sz="1200" u="sng" kern="1200">
                <a:solidFill>
                  <a:schemeClr val="tx1"/>
                </a:solidFill>
                <a:effectLst/>
                <a:latin typeface="+mn-lt"/>
                <a:ea typeface="+mn-ea"/>
                <a:cs typeface="+mn-cs"/>
              </a:rPr>
              <a:t>not</a:t>
            </a:r>
            <a:r>
              <a:rPr lang="en-US" sz="1200" kern="1200">
                <a:solidFill>
                  <a:schemeClr val="tx1"/>
                </a:solidFill>
                <a:effectLst/>
                <a:latin typeface="+mn-lt"/>
                <a:ea typeface="+mn-ea"/>
                <a:cs typeface="+mn-cs"/>
              </a:rPr>
              <a:t> prioritize having long-term care insurance?  </a:t>
            </a:r>
            <a:r>
              <a:rPr lang="en-US" sz="1200" i="1" kern="1200">
                <a:solidFill>
                  <a:schemeClr val="tx1"/>
                </a:solidFill>
                <a:effectLst/>
                <a:latin typeface="+mn-lt"/>
                <a:ea typeface="+mn-ea"/>
                <a:cs typeface="+mn-cs"/>
              </a:rPr>
              <a:t>Please select up to three.</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641DB3B4-6BA4-0266-7A87-96237C8DA61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223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285EA-F112-7C40-82D4-1C73BFCBD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37FB7-252B-7A1F-1472-41F5BAE2E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7B906-AB9E-026F-05CE-63F9873C49B1}"/>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Q630</a:t>
            </a:r>
            <a:r>
              <a:rPr lang="en-US" sz="1200" kern="1200">
                <a:solidFill>
                  <a:schemeClr val="tx1"/>
                </a:solidFill>
                <a:effectLst/>
                <a:latin typeface="+mn-lt"/>
                <a:ea typeface="+mn-ea"/>
                <a:cs typeface="+mn-cs"/>
              </a:rPr>
              <a:t>	Thinking about long-term care insurance (LTCI) for a 50-year-old male, how much would you estimate the locked-in monthly cost to be for a long-term care insurance (LTCI) policy with the following details?  </a:t>
            </a:r>
            <a:r>
              <a:rPr lang="en-US" sz="1200" i="1" kern="1200">
                <a:solidFill>
                  <a:schemeClr val="tx1"/>
                </a:solidFill>
                <a:effectLst/>
                <a:latin typeface="+mn-lt"/>
                <a:ea typeface="+mn-ea"/>
                <a:cs typeface="+mn-cs"/>
              </a:rPr>
              <a:t>Your best estimate is fine.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Summary of plan details for 50-year-old male: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Provides 6 years of long-term care coverage, available immediately at time of purchase</a:t>
            </a:r>
          </a:p>
          <a:p>
            <a:r>
              <a:rPr lang="en-US" sz="1200" kern="1200">
                <a:solidFill>
                  <a:schemeClr val="tx1"/>
                </a:solidFill>
                <a:effectLst/>
                <a:latin typeface="+mn-lt"/>
                <a:ea typeface="+mn-ea"/>
                <a:cs typeface="+mn-cs"/>
              </a:rPr>
              <a:t>• Monthly benefits start at $2,000/month, but grow over time</a:t>
            </a:r>
          </a:p>
          <a:p>
            <a:r>
              <a:rPr lang="en-US" sz="1200" kern="1200">
                <a:solidFill>
                  <a:schemeClr val="tx1"/>
                </a:solidFill>
                <a:effectLst/>
                <a:latin typeface="+mn-lt"/>
                <a:ea typeface="+mn-ea"/>
                <a:cs typeface="+mn-cs"/>
              </a:rPr>
              <a:t>• By age 85, the monthly benefit reaches $5,600/month and keeps increasing annually</a:t>
            </a:r>
          </a:p>
          <a:p>
            <a:endParaRPr lang="en-US"/>
          </a:p>
        </p:txBody>
      </p:sp>
      <p:sp>
        <p:nvSpPr>
          <p:cNvPr id="4" name="Slide Number Placeholder 3">
            <a:extLst>
              <a:ext uri="{FF2B5EF4-FFF2-40B4-BE49-F238E27FC236}">
                <a16:creationId xmlns:a16="http://schemas.microsoft.com/office/drawing/2014/main" id="{4B544F89-CAC6-F68D-4300-F9E8313E8B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366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DBC4E-3905-D02D-82E4-8A83F148E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6C852-DC56-F1E3-D6DB-9F693E5F9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F04CA-DC80-5FF5-88C5-D9163288E0F1}"/>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Q635	</a:t>
            </a:r>
            <a:r>
              <a:rPr lang="en-US" sz="1200" kern="1200">
                <a:solidFill>
                  <a:schemeClr val="tx1"/>
                </a:solidFill>
                <a:effectLst/>
                <a:latin typeface="+mn-lt"/>
                <a:ea typeface="+mn-ea"/>
                <a:cs typeface="+mn-cs"/>
              </a:rPr>
              <a:t>Still thinking about the same policy for the 50-year-old male, if you knew the cost for his long-term care insurance (LTCI) policy is a locked-in cost of $130/month (as of 3/1/2026), would you be more or less willing to consider purchasing similar LTCI </a:t>
            </a:r>
            <a:r>
              <a:rPr lang="en-US" sz="1200" u="sng" kern="1200">
                <a:solidFill>
                  <a:schemeClr val="tx1"/>
                </a:solidFill>
                <a:effectLst/>
                <a:latin typeface="+mn-lt"/>
                <a:ea typeface="+mn-ea"/>
                <a:cs typeface="+mn-cs"/>
              </a:rPr>
              <a:t>for yourself</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HYPERLINK: Summary of plan details for 50-year-old male:</a:t>
            </a:r>
          </a:p>
          <a:p>
            <a:r>
              <a:rPr lang="en-US" sz="1200" kern="1200">
                <a:solidFill>
                  <a:schemeClr val="tx1"/>
                </a:solidFill>
                <a:effectLst/>
                <a:latin typeface="+mn-lt"/>
                <a:ea typeface="+mn-ea"/>
                <a:cs typeface="+mn-cs"/>
              </a:rPr>
              <a:t>• Provides 6 years of long-term care coverage, available immediately at time of purchase</a:t>
            </a:r>
          </a:p>
          <a:p>
            <a:r>
              <a:rPr lang="en-US" sz="1200" kern="1200">
                <a:solidFill>
                  <a:schemeClr val="tx1"/>
                </a:solidFill>
                <a:effectLst/>
                <a:latin typeface="+mn-lt"/>
                <a:ea typeface="+mn-ea"/>
                <a:cs typeface="+mn-cs"/>
              </a:rPr>
              <a:t>• Monthly benefits start at $2,000/month, but grow over time </a:t>
            </a:r>
          </a:p>
          <a:p>
            <a:r>
              <a:rPr lang="en-US" sz="1200" kern="1200">
                <a:solidFill>
                  <a:schemeClr val="tx1"/>
                </a:solidFill>
                <a:effectLst/>
                <a:latin typeface="+mn-lt"/>
                <a:ea typeface="+mn-ea"/>
                <a:cs typeface="+mn-cs"/>
              </a:rPr>
              <a:t>• By age 85, the monthly benefit reaches $5,600/month and keeps increasing annually </a:t>
            </a:r>
          </a:p>
          <a:p>
            <a:endParaRPr lang="en-US"/>
          </a:p>
        </p:txBody>
      </p:sp>
      <p:sp>
        <p:nvSpPr>
          <p:cNvPr id="4" name="Slide Number Placeholder 3">
            <a:extLst>
              <a:ext uri="{FF2B5EF4-FFF2-40B4-BE49-F238E27FC236}">
                <a16:creationId xmlns:a16="http://schemas.microsoft.com/office/drawing/2014/main" id="{C2352BA0-9A73-63A8-70DC-0A16915553D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274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5C94E-4CDE-7ED7-84BA-4EED1F306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157E4-91D9-0254-55A5-A65863D7E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51E99-481E-EBCE-9601-9A85D3121433}"/>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Q900	</a:t>
            </a:r>
            <a:r>
              <a:rPr lang="en-US" sz="1200" kern="1200">
                <a:solidFill>
                  <a:schemeClr val="tx1"/>
                </a:solidFill>
                <a:effectLst/>
                <a:latin typeface="+mn-lt"/>
                <a:ea typeface="+mn-ea"/>
                <a:cs typeface="+mn-cs"/>
              </a:rPr>
              <a:t>If you needed it, where would you </a:t>
            </a:r>
            <a:r>
              <a:rPr lang="en-US" sz="1200" b="1" kern="1200">
                <a:solidFill>
                  <a:schemeClr val="tx1"/>
                </a:solidFill>
                <a:effectLst/>
                <a:latin typeface="+mn-lt"/>
                <a:ea typeface="+mn-ea"/>
                <a:cs typeface="+mn-cs"/>
              </a:rPr>
              <a:t>most</a:t>
            </a:r>
            <a:r>
              <a:rPr lang="en-US" sz="1200" kern="1200">
                <a:solidFill>
                  <a:schemeClr val="tx1"/>
                </a:solidFill>
                <a:effectLst/>
                <a:latin typeface="+mn-lt"/>
                <a:ea typeface="+mn-ea"/>
                <a:cs typeface="+mn-cs"/>
              </a:rPr>
              <a:t> prefer to receive long-term care?</a:t>
            </a:r>
          </a:p>
          <a:p>
            <a:endParaRPr lang="en-US"/>
          </a:p>
        </p:txBody>
      </p:sp>
      <p:sp>
        <p:nvSpPr>
          <p:cNvPr id="4" name="Slide Number Placeholder 3">
            <a:extLst>
              <a:ext uri="{FF2B5EF4-FFF2-40B4-BE49-F238E27FC236}">
                <a16:creationId xmlns:a16="http://schemas.microsoft.com/office/drawing/2014/main" id="{B806D321-F521-54BB-05DE-10849259D7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58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FF78-AE53-223A-E7CC-BEA176FA4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73223-1810-D938-3491-B3E5089EA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667E5-526A-9BE1-04BA-C14925F7532B}"/>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a:t>
            </a:r>
            <a:r>
              <a:rPr lang="en-US" sz="1200" kern="1200">
                <a:solidFill>
                  <a:schemeClr val="tx1"/>
                </a:solidFill>
                <a:effectLst/>
                <a:latin typeface="+mn-lt"/>
                <a:ea typeface="+mn-ea"/>
                <a:cs typeface="+mn-cs"/>
              </a:rPr>
              <a:t>	</a:t>
            </a:r>
            <a:r>
              <a:rPr lang="en-US" sz="1200" b="1" u="sng" kern="1200">
                <a:solidFill>
                  <a:schemeClr val="tx1"/>
                </a:solidFill>
                <a:effectLst/>
                <a:latin typeface="+mn-lt"/>
                <a:ea typeface="+mn-ea"/>
                <a:cs typeface="+mn-cs"/>
              </a:rPr>
              <a:t>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Q625	</a:t>
            </a:r>
            <a:r>
              <a:rPr lang="en-US" sz="1200" kern="1200">
                <a:solidFill>
                  <a:schemeClr val="tx1"/>
                </a:solidFill>
                <a:effectLst/>
                <a:latin typeface="+mn-lt"/>
                <a:ea typeface="+mn-ea"/>
                <a:cs typeface="+mn-cs"/>
              </a:rPr>
              <a:t>Regardless of whether you plan to buy it, which of the following do you feel is the right time for you to buy long-term care insurance (LTCI)?  Your best estimate is fine. </a:t>
            </a:r>
            <a:r>
              <a:rPr lang="en-US" sz="1200" i="1" kern="1200">
                <a:solidFill>
                  <a:schemeClr val="tx1"/>
                </a:solidFill>
                <a:effectLst/>
                <a:latin typeface="+mn-lt"/>
                <a:ea typeface="+mn-ea"/>
                <a:cs typeface="+mn-cs"/>
              </a:rPr>
              <a:t>Please select one.</a:t>
            </a:r>
            <a:r>
              <a:rPr lang="en-US" sz="1200" kern="1200">
                <a:solidFill>
                  <a:schemeClr val="tx1"/>
                </a:solidFill>
                <a:effectLst/>
                <a:latin typeface="+mn-lt"/>
                <a:ea typeface="+mn-ea"/>
                <a:cs typeface="+mn-cs"/>
              </a:rPr>
              <a:t> </a:t>
            </a:r>
          </a:p>
          <a:p>
            <a:endParaRPr lang="en-US"/>
          </a:p>
        </p:txBody>
      </p:sp>
      <p:sp>
        <p:nvSpPr>
          <p:cNvPr id="4" name="Slide Number Placeholder 3">
            <a:extLst>
              <a:ext uri="{FF2B5EF4-FFF2-40B4-BE49-F238E27FC236}">
                <a16:creationId xmlns:a16="http://schemas.microsoft.com/office/drawing/2014/main" id="{83596A5D-9E4C-8014-F066-A843F5CB655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977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FA282-CC07-84FD-5B46-C42E2ECA4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4E137-FC6B-5FDC-B3C7-955E830AB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850F7-8E70-289C-C90E-45BA2527EE6C}"/>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OWNS LTC INSURANCE FOR THEMSELF (n=254)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Q8n2020</a:t>
            </a:r>
            <a:r>
              <a:rPr lang="en-US" sz="1200" kern="1200">
                <a:solidFill>
                  <a:schemeClr val="tx1"/>
                </a:solidFill>
                <a:effectLst/>
                <a:latin typeface="+mn-lt"/>
                <a:ea typeface="+mn-ea"/>
                <a:cs typeface="+mn-cs"/>
              </a:rPr>
              <a:t>  At what age did you purchase long-term care insurance for yourself?  </a:t>
            </a:r>
          </a:p>
          <a:p>
            <a:endParaRPr lang="en-US"/>
          </a:p>
        </p:txBody>
      </p:sp>
      <p:sp>
        <p:nvSpPr>
          <p:cNvPr id="4" name="Slide Number Placeholder 3">
            <a:extLst>
              <a:ext uri="{FF2B5EF4-FFF2-40B4-BE49-F238E27FC236}">
                <a16:creationId xmlns:a16="http://schemas.microsoft.com/office/drawing/2014/main" id="{8DFA5BAC-6F40-5DE8-1E56-C89D7384B07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944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A18C2-1D73-8839-F2FD-FAFBDDC3A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BFCC7-0182-4F3B-62D7-4F98CF9E8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A594DC-2CBC-E1EC-8FE9-C6CD8C7EAD7D}"/>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Q210	</a:t>
            </a:r>
            <a:r>
              <a:rPr lang="en-US" sz="1200" kern="1200">
                <a:solidFill>
                  <a:schemeClr val="tx1"/>
                </a:solidFill>
                <a:effectLst/>
                <a:latin typeface="+mn-lt"/>
                <a:ea typeface="+mn-ea"/>
                <a:cs typeface="+mn-cs"/>
              </a:rPr>
              <a:t>If you needed long-term care,</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what sources do you plan to use to pay for your own long-term care costs? </a:t>
            </a:r>
            <a:r>
              <a:rPr lang="en-US" sz="1200" i="1" kern="1200">
                <a:solidFill>
                  <a:schemeClr val="tx1"/>
                </a:solidFill>
                <a:effectLst/>
                <a:latin typeface="+mn-lt"/>
                <a:ea typeface="+mn-ea"/>
                <a:cs typeface="+mn-cs"/>
              </a:rPr>
              <a:t>Please select all that apply.</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283F84FA-038D-D854-A14D-1D93861EC16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9097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68615-3892-FA1D-A1F6-8AA884BF3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73600-E282-37D6-C9A2-4DC90E326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CC121-01C1-D32F-CA69-64F0353771E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Q2026A11. </a:t>
            </a:r>
            <a:r>
              <a:rPr lang="en-US" sz="1200" kern="1200">
                <a:solidFill>
                  <a:schemeClr val="tx1"/>
                </a:solidFill>
                <a:effectLst/>
                <a:latin typeface="+mn-lt"/>
                <a:ea typeface="+mn-ea"/>
                <a:cs typeface="+mn-cs"/>
              </a:rPr>
              <a:t>What is your experience with making long-term care decisions for a loved one? </a:t>
            </a:r>
            <a:r>
              <a:rPr lang="en-US" sz="1200" i="1" kern="1200">
                <a:solidFill>
                  <a:schemeClr val="tx1"/>
                </a:solidFill>
                <a:effectLst/>
                <a:latin typeface="+mn-lt"/>
                <a:ea typeface="+mn-ea"/>
                <a:cs typeface="+mn-cs"/>
              </a:rPr>
              <a:t>Please select one.</a:t>
            </a:r>
            <a:endParaRPr lang="en-US" sz="1200" kern="1200">
              <a:solidFill>
                <a:schemeClr val="tx1"/>
              </a:solidFill>
              <a:effectLst/>
              <a:latin typeface="+mn-lt"/>
              <a:ea typeface="+mn-ea"/>
              <a:cs typeface="+mn-cs"/>
            </a:endParaRPr>
          </a:p>
          <a:p>
            <a:endParaRPr lang="en-US"/>
          </a:p>
          <a:p>
            <a:endParaRPr lang="en-US"/>
          </a:p>
        </p:txBody>
      </p:sp>
      <p:sp>
        <p:nvSpPr>
          <p:cNvPr id="4" name="Slide Number Placeholder 3">
            <a:extLst>
              <a:ext uri="{FF2B5EF4-FFF2-40B4-BE49-F238E27FC236}">
                <a16:creationId xmlns:a16="http://schemas.microsoft.com/office/drawing/2014/main" id="{F63518F1-0406-3DF7-F55F-EF993454F3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772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1799D-50F0-449E-723F-0E394B1D7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0EBE3-E521-65F1-6305-1BE508494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11441-FACD-1493-47FC-FDEDF1D07997}"/>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THOSE WITH LTC EXPERIENCE (n=971)</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Q2026A12. </a:t>
            </a:r>
            <a:r>
              <a:rPr lang="en-US" sz="1200" kern="1200">
                <a:solidFill>
                  <a:schemeClr val="tx1"/>
                </a:solidFill>
                <a:effectLst/>
                <a:latin typeface="+mn-lt"/>
                <a:ea typeface="+mn-ea"/>
                <a:cs typeface="+mn-cs"/>
              </a:rPr>
              <a:t>Who required long-term care? </a:t>
            </a:r>
            <a:r>
              <a:rPr lang="en-US" sz="1200" i="1" kern="1200">
                <a:solidFill>
                  <a:schemeClr val="tx1"/>
                </a:solidFill>
                <a:effectLst/>
                <a:latin typeface="+mn-lt"/>
                <a:ea typeface="+mn-ea"/>
                <a:cs typeface="+mn-cs"/>
              </a:rPr>
              <a:t>Please select all that apply.</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E4BA9DD3-E0F5-04F9-C57D-623530A170B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038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FE966-3EA1-49F1-6BFC-FD5C5B5F5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E4340-35BF-5BC1-CA44-187A8D3069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3E7B7-1E93-233F-A511-4E4BD183CC0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mn-lt"/>
                <a:ea typeface="+mn-ea"/>
                <a:cs typeface="+mn-cs"/>
              </a:rPr>
              <a:t>BASE:	THOSE WITH LTC EXPERIENCE  (n=971)</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Q2026A13. </a:t>
            </a:r>
            <a:r>
              <a:rPr lang="en-US" sz="1200" kern="1200">
                <a:solidFill>
                  <a:schemeClr val="tx1"/>
                </a:solidFill>
                <a:effectLst/>
                <a:latin typeface="+mn-lt"/>
                <a:ea typeface="+mn-ea"/>
                <a:cs typeface="+mn-cs"/>
              </a:rPr>
              <a:t>Thinking about that experience, which of the following challenges or issues did you observe during the long-term care decision-making process? </a:t>
            </a:r>
            <a:r>
              <a:rPr lang="en-US" sz="1200" i="1" kern="1200">
                <a:solidFill>
                  <a:schemeClr val="tx1"/>
                </a:solidFill>
                <a:effectLst/>
                <a:latin typeface="+mn-lt"/>
                <a:ea typeface="+mn-ea"/>
                <a:cs typeface="+mn-cs"/>
              </a:rPr>
              <a:t>Please select up to three.</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91E9F9BE-24D2-6CE0-4124-7B2AE2B535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8897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8C824-0371-D8B2-C4A5-11C71DA70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896F7-85A1-DE3C-C537-CC91F438A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C8B28-B79E-8942-96BC-4866478C2E4A}"/>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Q600	</a:t>
            </a:r>
            <a:r>
              <a:rPr lang="en-US" sz="1200" kern="1200">
                <a:solidFill>
                  <a:schemeClr val="tx1"/>
                </a:solidFill>
                <a:effectLst/>
                <a:latin typeface="+mn-lt"/>
                <a:ea typeface="+mn-ea"/>
                <a:cs typeface="+mn-cs"/>
              </a:rPr>
              <a:t>Which of the following actions have you done or do you plan to do for your long-term care? </a:t>
            </a:r>
          </a:p>
          <a:p>
            <a:endParaRPr lang="en-US"/>
          </a:p>
          <a:p>
            <a:r>
              <a:rPr lang="en-US"/>
              <a:t>1.	Purchase long-term care insurance</a:t>
            </a:r>
          </a:p>
          <a:p>
            <a:r>
              <a:rPr lang="en-US"/>
              <a:t>3.	Create a saving/investment plan to cover long-term care costs</a:t>
            </a:r>
          </a:p>
          <a:p>
            <a:endParaRPr lang="en-US"/>
          </a:p>
        </p:txBody>
      </p:sp>
      <p:sp>
        <p:nvSpPr>
          <p:cNvPr id="4" name="Slide Number Placeholder 3">
            <a:extLst>
              <a:ext uri="{FF2B5EF4-FFF2-40B4-BE49-F238E27FC236}">
                <a16:creationId xmlns:a16="http://schemas.microsoft.com/office/drawing/2014/main" id="{BF952D37-39D5-34D2-C477-B57EF505C0D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862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0376F-102D-A176-32E2-044EC5DDF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55DED-4E5E-3C4A-2A99-47FDA02FE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F563D-4DDE-10C7-B755-6BFF158AA1D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mn-lt"/>
                <a:ea typeface="+mn-ea"/>
                <a:cs typeface="+mn-cs"/>
              </a:rPr>
              <a:t>BASE: THOSE WITH LTC EXPERIENCE (MILLENNIALS (n=348); GEN X (n=320); BOOMERS+ (n=303))</a:t>
            </a:r>
            <a:endParaRPr lang="en-US" sz="1200" kern="1200">
              <a:solidFill>
                <a:schemeClr val="tx1"/>
              </a:solidFill>
              <a:effectLst/>
              <a:latin typeface="+mn-lt"/>
              <a:ea typeface="+mn-ea"/>
              <a:cs typeface="+mn-cs"/>
            </a:endParaRPr>
          </a:p>
          <a:p>
            <a:r>
              <a:rPr lang="en-US" b="1"/>
              <a:t>Q2026A13 </a:t>
            </a:r>
            <a:r>
              <a:rPr lang="en-US" sz="1200" b="0" kern="1200">
                <a:solidFill>
                  <a:schemeClr val="tx1"/>
                </a:solidFill>
                <a:effectLst/>
                <a:latin typeface="+mn-lt"/>
                <a:ea typeface="+mn-ea"/>
                <a:cs typeface="+mn-cs"/>
              </a:rPr>
              <a:t>Thinking about that experience, which of the following challenges or issues did you observe during the long-term care decision-making process? </a:t>
            </a:r>
            <a:endParaRPr lang="en-US" b="0"/>
          </a:p>
        </p:txBody>
      </p:sp>
      <p:sp>
        <p:nvSpPr>
          <p:cNvPr id="4" name="Slide Number Placeholder 3">
            <a:extLst>
              <a:ext uri="{FF2B5EF4-FFF2-40B4-BE49-F238E27FC236}">
                <a16:creationId xmlns:a16="http://schemas.microsoft.com/office/drawing/2014/main" id="{37C2A5CB-9A0B-0A85-C66C-9AD6C9E7E40F}"/>
              </a:ext>
            </a:extLst>
          </p:cNvPr>
          <p:cNvSpPr>
            <a:spLocks noGrp="1"/>
          </p:cNvSpPr>
          <p:nvPr>
            <p:ph type="sldNum" sz="quarter" idx="5"/>
          </p:nvPr>
        </p:nvSpPr>
        <p:spPr/>
        <p:txBody>
          <a:bodyPr/>
          <a:lstStyle/>
          <a:p>
            <a:fld id="{688D9314-598C-CF44-8ABD-ADC8B086FA6C}" type="slidenum">
              <a:rPr lang="en-US" smtClean="0"/>
              <a:t>40</a:t>
            </a:fld>
            <a:endParaRPr lang="en-US"/>
          </a:p>
        </p:txBody>
      </p:sp>
    </p:spTree>
    <p:extLst>
      <p:ext uri="{BB962C8B-B14F-4D97-AF65-F5344CB8AC3E}">
        <p14:creationId xmlns:p14="http://schemas.microsoft.com/office/powerpoint/2010/main" val="3456811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05C0-6C7B-BAD2-781B-A6794C225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CEE30-BB63-BD6C-23CF-9268A9644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49587-DD84-2EAA-C63F-7CAF7AB2B2A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mn-lt"/>
                <a:ea typeface="+mn-ea"/>
                <a:cs typeface="+mn-cs"/>
              </a:rPr>
              <a:t>BASE:	THOSE WITH LTC EXPERIENCE (n=971)</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Q2026A16. </a:t>
            </a:r>
            <a:r>
              <a:rPr lang="en-US" sz="1200" kern="1200">
                <a:solidFill>
                  <a:schemeClr val="tx1"/>
                </a:solidFill>
                <a:effectLst/>
                <a:latin typeface="+mn-lt"/>
                <a:ea typeface="+mn-ea"/>
                <a:cs typeface="+mn-cs"/>
              </a:rPr>
              <a:t>Thinking about your loved one who required long-term care, how prepared do you believe they were for long-term care needs?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Q2026A17. </a:t>
            </a:r>
            <a:r>
              <a:rPr lang="en-US" sz="1200" kern="1200">
                <a:solidFill>
                  <a:schemeClr val="tx1"/>
                </a:solidFill>
                <a:effectLst/>
                <a:latin typeface="+mn-lt"/>
                <a:ea typeface="+mn-ea"/>
                <a:cs typeface="+mn-cs"/>
              </a:rPr>
              <a:t>Do you believe you are more, less, or about equally prepared for long-term care compared to your loved one who required long-term care?</a:t>
            </a:r>
          </a:p>
          <a:p>
            <a:endParaRPr lang="en-US"/>
          </a:p>
        </p:txBody>
      </p:sp>
      <p:sp>
        <p:nvSpPr>
          <p:cNvPr id="4" name="Slide Number Placeholder 3">
            <a:extLst>
              <a:ext uri="{FF2B5EF4-FFF2-40B4-BE49-F238E27FC236}">
                <a16:creationId xmlns:a16="http://schemas.microsoft.com/office/drawing/2014/main" id="{0A74E9F3-389A-C012-6710-63BBB82EBF4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8403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0B356-9701-3B7D-439D-4646A4999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3D021-0DCA-A025-D07B-D75308A8B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E7B67-B9CB-4FF0-0F21-839B7635B58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mn-lt"/>
                <a:ea typeface="+mn-ea"/>
                <a:cs typeface="+mn-cs"/>
              </a:rPr>
              <a:t>BASE:	THOSE WITH LTC EXPERIENCE (n=971)</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Q2026A15. </a:t>
            </a:r>
            <a:r>
              <a:rPr lang="en-US" sz="1200" kern="1200">
                <a:solidFill>
                  <a:schemeClr val="tx1"/>
                </a:solidFill>
                <a:effectLst/>
                <a:latin typeface="+mn-lt"/>
                <a:ea typeface="+mn-ea"/>
                <a:cs typeface="+mn-cs"/>
              </a:rPr>
              <a:t>Based on your experience of making long-term care decisions for a loved one, which of the following actions are most important for people to take earlier in life to prepare for long-term care? </a:t>
            </a:r>
            <a:r>
              <a:rPr lang="en-US" sz="1200" i="1" kern="1200">
                <a:solidFill>
                  <a:schemeClr val="tx1"/>
                </a:solidFill>
                <a:effectLst/>
                <a:latin typeface="+mn-lt"/>
                <a:ea typeface="+mn-ea"/>
                <a:cs typeface="+mn-cs"/>
              </a:rPr>
              <a:t>Please select all that apply.</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31A2AFAA-7B21-ECFF-5531-47BB796263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685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4536B-C83D-98B3-9E4E-AB25633D0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AFE25-641A-0EA1-AED7-D644D1F8B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CB3D6F-9255-B33E-A79F-6B920608168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mn-lt"/>
                <a:ea typeface="+mn-ea"/>
                <a:cs typeface="+mn-cs"/>
              </a:rPr>
              <a:t>BASE:	THOSE WITH LTC EXPERIENCE (n=971)</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Q2026A14. </a:t>
            </a:r>
            <a:r>
              <a:rPr lang="en-US" sz="1200" kern="1200">
                <a:solidFill>
                  <a:schemeClr val="tx1"/>
                </a:solidFill>
                <a:effectLst/>
                <a:latin typeface="+mn-lt"/>
                <a:ea typeface="+mn-ea"/>
                <a:cs typeface="+mn-cs"/>
              </a:rPr>
              <a:t>What, if anything, about your loved one's long-term care experience did you find most surprising or unexpected? </a:t>
            </a:r>
            <a:r>
              <a:rPr lang="en-US" sz="1200" i="1" kern="1200">
                <a:solidFill>
                  <a:schemeClr val="tx1"/>
                </a:solidFill>
                <a:effectLst/>
                <a:latin typeface="+mn-lt"/>
                <a:ea typeface="+mn-ea"/>
                <a:cs typeface="+mn-cs"/>
              </a:rPr>
              <a:t>Please select all that apply.</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CA3C4B40-8598-B7DD-E975-7604230497A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49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6496-1F65-F39A-2D53-B86A547F3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CD286-EB08-95B6-0F49-3A023D3D7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A0276-D149-2EBD-8724-91F2CE13F6CB}"/>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THOSE WITH LTC EXPERIENCE (n=971)</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Q2026A26. </a:t>
            </a:r>
            <a:r>
              <a:rPr lang="en-US" sz="1200" kern="1200">
                <a:solidFill>
                  <a:schemeClr val="tx1"/>
                </a:solidFill>
                <a:effectLst/>
                <a:latin typeface="+mn-lt"/>
                <a:ea typeface="+mn-ea"/>
                <a:cs typeface="+mn-cs"/>
              </a:rPr>
              <a:t>Thinking about your loved one’s long-term care situation, overall how satisfied do you believe they are or were with </a:t>
            </a:r>
            <a:r>
              <a:rPr lang="en-US" sz="1200" b="1" kern="1200">
                <a:solidFill>
                  <a:schemeClr val="tx1"/>
                </a:solidFill>
                <a:effectLst/>
                <a:latin typeface="+mn-lt"/>
                <a:ea typeface="+mn-ea"/>
                <a:cs typeface="+mn-cs"/>
              </a:rPr>
              <a:t>where</a:t>
            </a:r>
            <a:r>
              <a:rPr lang="en-US" sz="1200" kern="1200">
                <a:solidFill>
                  <a:schemeClr val="tx1"/>
                </a:solidFill>
                <a:effectLst/>
                <a:latin typeface="+mn-lt"/>
                <a:ea typeface="+mn-ea"/>
                <a:cs typeface="+mn-cs"/>
              </a:rPr>
              <a:t> they received care? </a:t>
            </a:r>
            <a:r>
              <a:rPr lang="en-US" sz="1200" i="1" kern="1200">
                <a:solidFill>
                  <a:schemeClr val="tx1"/>
                </a:solidFill>
                <a:effectLst/>
                <a:latin typeface="+mn-lt"/>
                <a:ea typeface="+mn-ea"/>
                <a:cs typeface="+mn-cs"/>
              </a:rPr>
              <a:t>Please select one.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Q2026A29. </a:t>
            </a:r>
            <a:r>
              <a:rPr lang="en-US" sz="1200" kern="1200">
                <a:solidFill>
                  <a:schemeClr val="tx1"/>
                </a:solidFill>
                <a:effectLst/>
                <a:latin typeface="+mn-lt"/>
                <a:ea typeface="+mn-ea"/>
                <a:cs typeface="+mn-cs"/>
              </a:rPr>
              <a:t>Thinking about your loved one’s long-term care situation, overall how satisfied do you believe they are or were with </a:t>
            </a:r>
            <a:r>
              <a:rPr lang="en-US" sz="1200" b="1" kern="1200">
                <a:solidFill>
                  <a:schemeClr val="tx1"/>
                </a:solidFill>
                <a:effectLst/>
                <a:latin typeface="+mn-lt"/>
                <a:ea typeface="+mn-ea"/>
                <a:cs typeface="+mn-cs"/>
              </a:rPr>
              <a:t>how</a:t>
            </a:r>
            <a:r>
              <a:rPr lang="en-US" sz="1200" kern="1200">
                <a:solidFill>
                  <a:schemeClr val="tx1"/>
                </a:solidFill>
                <a:effectLst/>
                <a:latin typeface="+mn-lt"/>
                <a:ea typeface="+mn-ea"/>
                <a:cs typeface="+mn-cs"/>
              </a:rPr>
              <a:t> they received care? </a:t>
            </a:r>
            <a:r>
              <a:rPr lang="en-US" sz="1200" i="1" kern="1200">
                <a:solidFill>
                  <a:schemeClr val="tx1"/>
                </a:solidFill>
                <a:effectLst/>
                <a:latin typeface="+mn-lt"/>
                <a:ea typeface="+mn-ea"/>
                <a:cs typeface="+mn-cs"/>
              </a:rPr>
              <a:t>Please select one.</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7AB67E95-D8D5-2D70-AFDA-F31D8EE5134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96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C2EAB-712A-0C8C-5AC6-F547AC56F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2BEEB-83BB-6D05-23C9-7FD8BC4FD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51D78-E577-1799-A554-51B251CA63FA}"/>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THOSE WITH LTC EXPERIENCE (n=971)</a:t>
            </a: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Q2026A30. </a:t>
            </a:r>
            <a:r>
              <a:rPr lang="en-US" sz="1200" kern="1200">
                <a:solidFill>
                  <a:schemeClr val="tx1"/>
                </a:solidFill>
                <a:effectLst/>
                <a:latin typeface="+mn-lt"/>
                <a:ea typeface="+mn-ea"/>
                <a:cs typeface="+mn-cs"/>
              </a:rPr>
              <a:t>Which of the following most influenced how your loved one feels or felt about their long-term care situation? </a:t>
            </a:r>
            <a:r>
              <a:rPr lang="en-US" sz="1200" i="1" kern="1200">
                <a:solidFill>
                  <a:schemeClr val="tx1"/>
                </a:solidFill>
                <a:effectLst/>
                <a:latin typeface="+mn-lt"/>
                <a:ea typeface="+mn-ea"/>
                <a:cs typeface="+mn-cs"/>
              </a:rPr>
              <a:t>Please select all that apply.</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C5C58188-483C-BD1F-E204-F66895654C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303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E5B63-221F-A080-13B2-2BF808E39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50BE5-495A-5936-1485-B4B03EAA5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618B5-999D-FB03-2FE4-0E9C6ED41AA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Q2026A4 </a:t>
            </a:r>
            <a:r>
              <a:rPr lang="en-US" sz="1200" kern="1200">
                <a:solidFill>
                  <a:schemeClr val="tx1"/>
                </a:solidFill>
                <a:effectLst/>
                <a:latin typeface="+mn-lt"/>
                <a:ea typeface="+mn-ea"/>
                <a:cs typeface="+mn-cs"/>
              </a:rPr>
              <a:t>Do you or have you ever acted as a caregiver for a loved one? </a:t>
            </a:r>
          </a:p>
          <a:p>
            <a:r>
              <a:rPr lang="en-US" sz="1200" kern="1200">
                <a:solidFill>
                  <a:schemeClr val="tx1"/>
                </a:solidFill>
                <a:effectLst/>
                <a:latin typeface="+mn-lt"/>
                <a:ea typeface="+mn-ea"/>
                <a:cs typeface="+mn-cs"/>
              </a:rPr>
              <a:t> </a:t>
            </a:r>
          </a:p>
          <a:p>
            <a:r>
              <a:rPr lang="en-US" sz="1200" i="1" kern="1200">
                <a:solidFill>
                  <a:schemeClr val="tx1"/>
                </a:solidFill>
                <a:effectLst/>
                <a:latin typeface="+mn-lt"/>
                <a:ea typeface="+mn-ea"/>
                <a:cs typeface="+mn-cs"/>
              </a:rPr>
              <a:t>By “caregiver”, we mean spending 10+ hours a week providing paid or unpaid long-term care to a friend or family member (for example, helping someone with activities of daily living like getting around the house, bathing, eating, or keeping them safe if they have severe memory problems), but not through an agency, business, or non-governmental organization.</a:t>
            </a:r>
          </a:p>
          <a:p>
            <a:endParaRPr lang="en-US" sz="1200" i="1"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BASE: ACT(ED) AS CAREGIVER (n=660)</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Q1005	</a:t>
            </a:r>
            <a:r>
              <a:rPr lang="en-US" sz="1200" kern="1200">
                <a:solidFill>
                  <a:schemeClr val="tx1"/>
                </a:solidFill>
                <a:effectLst/>
                <a:latin typeface="+mn-lt"/>
                <a:ea typeface="+mn-ea"/>
                <a:cs typeface="+mn-cs"/>
              </a:rPr>
              <a:t>How many hours a week do/did you spend as a caregiver (helping someone get around the house, bathe, eat, etc.)? Please round to the nearest whole number of hours. </a:t>
            </a:r>
            <a:r>
              <a:rPr lang="en-US" sz="1200" i="1" kern="1200">
                <a:solidFill>
                  <a:schemeClr val="tx1"/>
                </a:solidFill>
                <a:effectLst/>
                <a:latin typeface="+mn-lt"/>
                <a:ea typeface="+mn-ea"/>
                <a:cs typeface="+mn-cs"/>
              </a:rPr>
              <a:t>Your best estimate is fine.</a:t>
            </a: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Q1010	</a:t>
            </a:r>
            <a:r>
              <a:rPr lang="en-US" sz="1200" kern="1200">
                <a:solidFill>
                  <a:schemeClr val="tx1"/>
                </a:solidFill>
                <a:effectLst/>
                <a:latin typeface="+mn-lt"/>
                <a:ea typeface="+mn-ea"/>
                <a:cs typeface="+mn-cs"/>
              </a:rPr>
              <a:t>As a caregiver of someone receiving care at home, what are/were your monthly, </a:t>
            </a:r>
            <a:r>
              <a:rPr lang="en-US" sz="1200" b="1" kern="1200">
                <a:solidFill>
                  <a:schemeClr val="tx1"/>
                </a:solidFill>
                <a:effectLst/>
                <a:latin typeface="+mn-lt"/>
                <a:ea typeface="+mn-ea"/>
                <a:cs typeface="+mn-cs"/>
              </a:rPr>
              <a:t>non-reimbursed</a:t>
            </a:r>
            <a:r>
              <a:rPr lang="en-US" sz="1200" kern="1200">
                <a:solidFill>
                  <a:schemeClr val="tx1"/>
                </a:solidFill>
                <a:effectLst/>
                <a:latin typeface="+mn-lt"/>
                <a:ea typeface="+mn-ea"/>
                <a:cs typeface="+mn-cs"/>
              </a:rPr>
              <a:t> out-of-pocket expenses, if any, for related expenses (e.g., co-pays/prescriptions, gas money/transportation, food, lodging)? Please round to the nearest dollar amount. </a:t>
            </a:r>
            <a:r>
              <a:rPr lang="en-US" sz="1200" i="1" kern="1200">
                <a:solidFill>
                  <a:schemeClr val="tx1"/>
                </a:solidFill>
                <a:effectLst/>
                <a:latin typeface="+mn-lt"/>
                <a:ea typeface="+mn-ea"/>
                <a:cs typeface="+mn-cs"/>
              </a:rPr>
              <a:t>Your best estimate is fine.</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FED5F9D4-A089-3629-1A40-E923D2E099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16053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359FC-C017-06FB-290E-A73E27388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1A17B-239C-BCC1-9588-D5BA68BDA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20979-E3D5-5471-A63F-8BB024E3A8E2}"/>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ACT(ED) AS CAREGIVER (n=660)</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Q2026A5 </a:t>
            </a:r>
            <a:r>
              <a:rPr lang="en-US" sz="1200" kern="1200">
                <a:solidFill>
                  <a:schemeClr val="tx1"/>
                </a:solidFill>
                <a:effectLst/>
                <a:latin typeface="+mn-lt"/>
                <a:ea typeface="+mn-ea"/>
                <a:cs typeface="+mn-cs"/>
              </a:rPr>
              <a:t>Which of the following best describes how you came to take on your caregiving responsibilities? </a:t>
            </a:r>
            <a:r>
              <a:rPr lang="en-US" sz="1200" i="1" kern="1200">
                <a:solidFill>
                  <a:schemeClr val="tx1"/>
                </a:solidFill>
                <a:effectLst/>
                <a:latin typeface="+mn-lt"/>
                <a:ea typeface="+mn-ea"/>
                <a:cs typeface="+mn-cs"/>
              </a:rPr>
              <a:t>Please select one.</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8D97BF3-3E43-C983-D225-DB6DCC8A360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5830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98C1A-022A-28F2-9D33-63C322ED0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69B81-6CCB-92DF-CA5F-DB7C4D27E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C15DF-4A0F-2540-3F00-FF517A4F85D5}"/>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ACT(ED) AS CAREGIVER (n=660)</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Q2026A6 </a:t>
            </a:r>
            <a:r>
              <a:rPr lang="en-US" sz="1200" kern="1200">
                <a:solidFill>
                  <a:schemeClr val="tx1"/>
                </a:solidFill>
                <a:effectLst/>
                <a:latin typeface="+mn-lt"/>
                <a:ea typeface="+mn-ea"/>
                <a:cs typeface="+mn-cs"/>
              </a:rPr>
              <a:t>Thinking about your experience as a caregiver, how much do you agree or disagree with each of the following statements?</a:t>
            </a:r>
          </a:p>
          <a:p>
            <a:endParaRPr lang="en-US"/>
          </a:p>
        </p:txBody>
      </p:sp>
      <p:sp>
        <p:nvSpPr>
          <p:cNvPr id="4" name="Slide Number Placeholder 3">
            <a:extLst>
              <a:ext uri="{FF2B5EF4-FFF2-40B4-BE49-F238E27FC236}">
                <a16:creationId xmlns:a16="http://schemas.microsoft.com/office/drawing/2014/main" id="{9B474C55-077F-53BF-5FB5-D7C94BFC70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211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FBD3D-6687-D0F6-B3B6-5B9E61156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18F5A-D598-2A79-AEF4-8300E1C490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F4C1F-2360-2D17-16A1-C8DDE91A2185}"/>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ACT(ED) AS CAREGIVER AND HAS A BACK-UP PLAN (n=403)</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Q2026A7 </a:t>
            </a:r>
            <a:r>
              <a:rPr lang="en-US" sz="1200" kern="1200">
                <a:solidFill>
                  <a:schemeClr val="tx1"/>
                </a:solidFill>
                <a:effectLst/>
                <a:latin typeface="+mn-lt"/>
                <a:ea typeface="+mn-ea"/>
                <a:cs typeface="+mn-cs"/>
              </a:rPr>
              <a:t>Based on your agreement that you have/had a back-up plan in place, which of the following are/were included in that plan? </a:t>
            </a:r>
            <a:r>
              <a:rPr lang="en-US" sz="1200" i="1" kern="1200">
                <a:solidFill>
                  <a:schemeClr val="tx1"/>
                </a:solidFill>
                <a:effectLst/>
                <a:latin typeface="+mn-lt"/>
                <a:ea typeface="+mn-ea"/>
                <a:cs typeface="+mn-cs"/>
              </a:rPr>
              <a:t>Please select all that apply.</a:t>
            </a:r>
            <a:r>
              <a:rPr lang="en-US" sz="1200" kern="120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354038D7-791D-362B-1D59-5776EFACE2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22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CF3CC-F132-17B8-28DD-0951BC2DF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BDCEE-4CC5-2351-8944-8DCBAEA3AC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CB4A6-BA14-8917-4DB2-CD1E9053FEB5}"/>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Q600	</a:t>
            </a:r>
            <a:r>
              <a:rPr lang="en-US" sz="1200" kern="1200">
                <a:solidFill>
                  <a:schemeClr val="tx1"/>
                </a:solidFill>
                <a:effectLst/>
                <a:latin typeface="+mn-lt"/>
                <a:ea typeface="+mn-ea"/>
                <a:cs typeface="+mn-cs"/>
              </a:rPr>
              <a:t>Which of the following actions have you done or do you plan to do for your long-term care? </a:t>
            </a:r>
          </a:p>
          <a:p>
            <a:endParaRPr lang="en-US"/>
          </a:p>
          <a:p>
            <a:r>
              <a:rPr lang="en-US"/>
              <a:t>2.	Identify my future caregivers (e.g., family, friends, professionals)</a:t>
            </a:r>
          </a:p>
          <a:p>
            <a:r>
              <a:rPr lang="en-US"/>
              <a:t>10.	Relocate to a different place (e.g., my child’s home, a different state, closer to a hospital/doctor’s office(s))</a:t>
            </a:r>
          </a:p>
          <a:p>
            <a:r>
              <a:rPr lang="en-US"/>
              <a:t>11.	Modify my home so I can stay in it longer</a:t>
            </a:r>
          </a:p>
          <a:p>
            <a:endParaRPr lang="en-US"/>
          </a:p>
        </p:txBody>
      </p:sp>
      <p:sp>
        <p:nvSpPr>
          <p:cNvPr id="4" name="Slide Number Placeholder 3">
            <a:extLst>
              <a:ext uri="{FF2B5EF4-FFF2-40B4-BE49-F238E27FC236}">
                <a16:creationId xmlns:a16="http://schemas.microsoft.com/office/drawing/2014/main" id="{C78AB2F3-A678-AF44-8259-052162931B6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109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0306E-DB63-5795-859D-EADDCFD45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A2166-F24D-E034-E1AD-A2B8D4939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87613-B29C-5929-86BD-DBEABAA2AE6A}"/>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ACT(ED) AS CAREGIVER (n=660)</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Q2026A8</a:t>
            </a:r>
            <a:r>
              <a:rPr lang="en-US" sz="1200" kern="1200">
                <a:solidFill>
                  <a:schemeClr val="tx1"/>
                </a:solidFill>
                <a:effectLst/>
                <a:latin typeface="+mn-lt"/>
                <a:ea typeface="+mn-ea"/>
                <a:cs typeface="+mn-cs"/>
              </a:rPr>
              <a:t> How surprising did you find the following aspects of caregiving? </a:t>
            </a:r>
          </a:p>
          <a:p>
            <a:endParaRPr lang="en-US"/>
          </a:p>
        </p:txBody>
      </p:sp>
      <p:sp>
        <p:nvSpPr>
          <p:cNvPr id="4" name="Slide Number Placeholder 3">
            <a:extLst>
              <a:ext uri="{FF2B5EF4-FFF2-40B4-BE49-F238E27FC236}">
                <a16:creationId xmlns:a16="http://schemas.microsoft.com/office/drawing/2014/main" id="{A1DEFBA9-E7EB-09C3-2B00-CA101B8456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146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3344F-FAE0-70BB-9313-F36521F92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C4C2A-CE6F-5358-32A0-2276165F7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75465-CD0A-1E02-E070-981718DBD9A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mn-lt"/>
                <a:ea typeface="+mn-ea"/>
                <a:cs typeface="+mn-cs"/>
              </a:rPr>
              <a:t>BASE: THOSE WHO HAVE ACT(ED) AS A CAREGIVER (MILLENNIALS (n=234); GEN X (n=218); BOOMERS+ (n=208)</a:t>
            </a:r>
            <a:endParaRPr lang="en-US" sz="1200" kern="1200">
              <a:solidFill>
                <a:schemeClr val="tx1"/>
              </a:solidFill>
              <a:effectLst/>
              <a:latin typeface="+mn-lt"/>
              <a:ea typeface="+mn-ea"/>
              <a:cs typeface="+mn-cs"/>
            </a:endParaRPr>
          </a:p>
          <a:p>
            <a:r>
              <a:rPr lang="en-US" b="1"/>
              <a:t>Q2026A8 </a:t>
            </a:r>
            <a:r>
              <a:rPr lang="en-US"/>
              <a:t>How surprising did you find the following aspects of caregiving?</a:t>
            </a:r>
          </a:p>
        </p:txBody>
      </p:sp>
      <p:sp>
        <p:nvSpPr>
          <p:cNvPr id="4" name="Slide Number Placeholder 3">
            <a:extLst>
              <a:ext uri="{FF2B5EF4-FFF2-40B4-BE49-F238E27FC236}">
                <a16:creationId xmlns:a16="http://schemas.microsoft.com/office/drawing/2014/main" id="{96DCF91A-5F96-2F9B-C540-B402BCA36E8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5846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C3489-8146-76C5-5A09-96E3744CD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67B35-C0F8-F3B3-FAB5-0BBCE010C1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0A9C0-2C60-55FB-1149-F97F21F32F22}"/>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ACT(ED) AS CAREGIVER (n=660)</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Q2026A6 </a:t>
            </a:r>
            <a:r>
              <a:rPr lang="en-US" sz="1200" kern="1200">
                <a:solidFill>
                  <a:schemeClr val="tx1"/>
                </a:solidFill>
                <a:effectLst/>
                <a:latin typeface="+mn-lt"/>
                <a:ea typeface="+mn-ea"/>
                <a:cs typeface="+mn-cs"/>
              </a:rPr>
              <a:t>Thinking about your experience as a caregiver, how much do you agree or disagree with each of the following statements?</a:t>
            </a:r>
          </a:p>
          <a:p>
            <a:endParaRPr lang="en-US"/>
          </a:p>
        </p:txBody>
      </p:sp>
      <p:sp>
        <p:nvSpPr>
          <p:cNvPr id="4" name="Slide Number Placeholder 3">
            <a:extLst>
              <a:ext uri="{FF2B5EF4-FFF2-40B4-BE49-F238E27FC236}">
                <a16:creationId xmlns:a16="http://schemas.microsoft.com/office/drawing/2014/main" id="{137C85F0-805D-E35D-1299-B94E84E1D6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25537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44CD4-546F-FD07-B123-A7BDB2551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B44A5-BDE6-BA81-9004-2994272E02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01919-E237-0925-551B-DD5153651B2B}"/>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ACT(ED) AS CAREGIVER (n=660)</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Q2026A9 </a:t>
            </a:r>
            <a:r>
              <a:rPr lang="en-US" sz="1200" kern="1200">
                <a:solidFill>
                  <a:schemeClr val="tx1"/>
                </a:solidFill>
                <a:effectLst/>
                <a:latin typeface="+mn-lt"/>
                <a:ea typeface="+mn-ea"/>
                <a:cs typeface="+mn-cs"/>
              </a:rPr>
              <a:t>Looking back at your caregiving experience, how valuable do you feel the following pieces of advice would have been to your younger self about providing long-term care for a loved one?</a:t>
            </a:r>
          </a:p>
          <a:p>
            <a:endParaRPr lang="en-US"/>
          </a:p>
        </p:txBody>
      </p:sp>
      <p:sp>
        <p:nvSpPr>
          <p:cNvPr id="4" name="Slide Number Placeholder 3">
            <a:extLst>
              <a:ext uri="{FF2B5EF4-FFF2-40B4-BE49-F238E27FC236}">
                <a16:creationId xmlns:a16="http://schemas.microsoft.com/office/drawing/2014/main" id="{F28072CE-1E2D-F5CD-F4A6-80055C3AA34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838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7CAE4-6684-498A-141B-1C5BE2AA0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AB0B3-82B3-3A45-4207-B915CBBA7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05FAF-5B7E-E8A3-DEB4-72680EA9005F}"/>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THOSE AGED 50+ BUT NOT CAREGIVERS (n=341)</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Q2026A10 </a:t>
            </a:r>
            <a:r>
              <a:rPr lang="en-US" sz="1200" kern="1200">
                <a:solidFill>
                  <a:schemeClr val="tx1"/>
                </a:solidFill>
                <a:effectLst/>
                <a:latin typeface="+mn-lt"/>
                <a:ea typeface="+mn-ea"/>
                <a:cs typeface="+mn-cs"/>
              </a:rPr>
              <a:t>Which of the following, if any, are the three most important pieces of advice you would want to give </a:t>
            </a:r>
            <a:r>
              <a:rPr lang="en-US" sz="1200" b="1" kern="1200">
                <a:solidFill>
                  <a:schemeClr val="tx1"/>
                </a:solidFill>
                <a:effectLst/>
                <a:latin typeface="+mn-lt"/>
                <a:ea typeface="+mn-ea"/>
                <a:cs typeface="+mn-cs"/>
              </a:rPr>
              <a:t>your younger self</a:t>
            </a:r>
            <a:r>
              <a:rPr lang="en-US" sz="1200" kern="1200">
                <a:solidFill>
                  <a:schemeClr val="tx1"/>
                </a:solidFill>
                <a:effectLst/>
                <a:latin typeface="+mn-lt"/>
                <a:ea typeface="+mn-ea"/>
                <a:cs typeface="+mn-cs"/>
              </a:rPr>
              <a:t> about planning for long-term care needs? </a:t>
            </a:r>
            <a:r>
              <a:rPr lang="en-US" sz="1200" i="1" kern="1200">
                <a:solidFill>
                  <a:schemeClr val="tx1"/>
                </a:solidFill>
                <a:effectLst/>
                <a:latin typeface="+mn-lt"/>
                <a:ea typeface="+mn-ea"/>
                <a:cs typeface="+mn-cs"/>
              </a:rPr>
              <a:t>Please select up to three.</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90E6FB24-433E-684A-6E81-982C3E2110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856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5A9D7-339E-64F6-4823-C4FEB7989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11098-4880-D722-65CB-69B7AF5BA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CAB436-F8BE-8F98-DBA0-4E089672AFBB}"/>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Q2026A27 </a:t>
            </a:r>
            <a:r>
              <a:rPr lang="en-US" sz="1200" kern="1200">
                <a:solidFill>
                  <a:schemeClr val="tx1"/>
                </a:solidFill>
                <a:effectLst/>
                <a:latin typeface="+mn-lt"/>
                <a:ea typeface="+mn-ea"/>
                <a:cs typeface="+mn-cs"/>
              </a:rPr>
              <a:t>How much do you agree or disagree with the following statement: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Current immigration policies will further reduce the number of available caregivers.</a:t>
            </a:r>
          </a:p>
        </p:txBody>
      </p:sp>
      <p:sp>
        <p:nvSpPr>
          <p:cNvPr id="4" name="Slide Number Placeholder 3">
            <a:extLst>
              <a:ext uri="{FF2B5EF4-FFF2-40B4-BE49-F238E27FC236}">
                <a16:creationId xmlns:a16="http://schemas.microsoft.com/office/drawing/2014/main" id="{538A2491-CC54-0083-B118-312C2774F57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71042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E6ADA-DF15-FFCC-F928-33731B1CF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78E55-6C3B-1D0D-AD5B-70DB80F90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FEDC-181E-67B0-7A54-8D7E6196C4EB}"/>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ACT(ED) AS CAREGIVER (n=660)</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Q2026A6 </a:t>
            </a:r>
            <a:r>
              <a:rPr lang="en-US" sz="1200" kern="1200">
                <a:solidFill>
                  <a:schemeClr val="tx1"/>
                </a:solidFill>
                <a:effectLst/>
                <a:latin typeface="+mn-lt"/>
                <a:ea typeface="+mn-ea"/>
                <a:cs typeface="+mn-cs"/>
              </a:rPr>
              <a:t>Thinking about your experience as a caregiver, how much do you agree or disagree with each of the following statements?</a:t>
            </a:r>
          </a:p>
          <a:p>
            <a:endParaRPr lang="en-US"/>
          </a:p>
        </p:txBody>
      </p:sp>
      <p:sp>
        <p:nvSpPr>
          <p:cNvPr id="4" name="Slide Number Placeholder 3">
            <a:extLst>
              <a:ext uri="{FF2B5EF4-FFF2-40B4-BE49-F238E27FC236}">
                <a16:creationId xmlns:a16="http://schemas.microsoft.com/office/drawing/2014/main" id="{6740E088-931A-228B-CDF4-20896918833E}"/>
              </a:ext>
            </a:extLst>
          </p:cNvPr>
          <p:cNvSpPr>
            <a:spLocks noGrp="1"/>
          </p:cNvSpPr>
          <p:nvPr>
            <p:ph type="sldNum" sz="quarter" idx="5"/>
          </p:nvPr>
        </p:nvSpPr>
        <p:spPr/>
        <p:txBody>
          <a:bodyPr/>
          <a:lstStyle/>
          <a:p>
            <a:fld id="{688D9314-598C-CF44-8ABD-ADC8B086FA6C}" type="slidenum">
              <a:rPr lang="en-US" smtClean="0"/>
              <a:t>56</a:t>
            </a:fld>
            <a:endParaRPr lang="en-US"/>
          </a:p>
        </p:txBody>
      </p:sp>
    </p:spTree>
    <p:extLst>
      <p:ext uri="{BB962C8B-B14F-4D97-AF65-F5344CB8AC3E}">
        <p14:creationId xmlns:p14="http://schemas.microsoft.com/office/powerpoint/2010/main" val="31859125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2D0E2-0E50-59A7-0C26-752879555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547C1-0480-8291-8EAD-053BEBE7A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22281-58D4-1DB9-939C-0BBE06AFC3B2}"/>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ACT(ED) AS CAREGIVER (n=660)</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Q2026A6 </a:t>
            </a:r>
            <a:r>
              <a:rPr lang="en-US" sz="1200" kern="1200">
                <a:solidFill>
                  <a:schemeClr val="tx1"/>
                </a:solidFill>
                <a:effectLst/>
                <a:latin typeface="+mn-lt"/>
                <a:ea typeface="+mn-ea"/>
                <a:cs typeface="+mn-cs"/>
              </a:rPr>
              <a:t>Thinking about your experience as a caregiver, how much do you agree or disagree with each of the following statements?</a:t>
            </a:r>
          </a:p>
          <a:p>
            <a:endParaRPr lang="en-US"/>
          </a:p>
        </p:txBody>
      </p:sp>
      <p:sp>
        <p:nvSpPr>
          <p:cNvPr id="4" name="Slide Number Placeholder 3">
            <a:extLst>
              <a:ext uri="{FF2B5EF4-FFF2-40B4-BE49-F238E27FC236}">
                <a16:creationId xmlns:a16="http://schemas.microsoft.com/office/drawing/2014/main" id="{93E159C1-8F4D-2017-856E-79DA50D7B329}"/>
              </a:ext>
            </a:extLst>
          </p:cNvPr>
          <p:cNvSpPr>
            <a:spLocks noGrp="1"/>
          </p:cNvSpPr>
          <p:nvPr>
            <p:ph type="sldNum" sz="quarter" idx="5"/>
          </p:nvPr>
        </p:nvSpPr>
        <p:spPr/>
        <p:txBody>
          <a:bodyPr/>
          <a:lstStyle/>
          <a:p>
            <a:fld id="{688D9314-598C-CF44-8ABD-ADC8B086FA6C}" type="slidenum">
              <a:rPr lang="en-US" smtClean="0"/>
              <a:t>57</a:t>
            </a:fld>
            <a:endParaRPr lang="en-US"/>
          </a:p>
        </p:txBody>
      </p:sp>
    </p:spTree>
    <p:extLst>
      <p:ext uri="{BB962C8B-B14F-4D97-AF65-F5344CB8AC3E}">
        <p14:creationId xmlns:p14="http://schemas.microsoft.com/office/powerpoint/2010/main" val="23675520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36F01-8891-EA16-3591-DF429FFF5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0672B-F85F-8012-68AB-56066D45A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C3F8C-E282-32B9-A351-340FA5E2092C}"/>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ACT(ED) AS CAREGIVER (n=660)</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Q2026A6 </a:t>
            </a:r>
            <a:r>
              <a:rPr lang="en-US" sz="1200" kern="1200">
                <a:solidFill>
                  <a:schemeClr val="tx1"/>
                </a:solidFill>
                <a:effectLst/>
                <a:latin typeface="+mn-lt"/>
                <a:ea typeface="+mn-ea"/>
                <a:cs typeface="+mn-cs"/>
              </a:rPr>
              <a:t>Thinking about your experience as a caregiver, how much do you agree or disagree with each of the following statements?</a:t>
            </a:r>
          </a:p>
          <a:p>
            <a:endParaRPr lang="en-US"/>
          </a:p>
        </p:txBody>
      </p:sp>
      <p:sp>
        <p:nvSpPr>
          <p:cNvPr id="4" name="Slide Number Placeholder 3">
            <a:extLst>
              <a:ext uri="{FF2B5EF4-FFF2-40B4-BE49-F238E27FC236}">
                <a16:creationId xmlns:a16="http://schemas.microsoft.com/office/drawing/2014/main" id="{EC522588-2DA8-35C0-3FDA-92B8C05B85AF}"/>
              </a:ext>
            </a:extLst>
          </p:cNvPr>
          <p:cNvSpPr>
            <a:spLocks noGrp="1"/>
          </p:cNvSpPr>
          <p:nvPr>
            <p:ph type="sldNum" sz="quarter" idx="5"/>
          </p:nvPr>
        </p:nvSpPr>
        <p:spPr/>
        <p:txBody>
          <a:bodyPr/>
          <a:lstStyle/>
          <a:p>
            <a:fld id="{688D9314-598C-CF44-8ABD-ADC8B086FA6C}" type="slidenum">
              <a:rPr lang="en-US" smtClean="0"/>
              <a:t>58</a:t>
            </a:fld>
            <a:endParaRPr lang="en-US"/>
          </a:p>
        </p:txBody>
      </p:sp>
    </p:spTree>
    <p:extLst>
      <p:ext uri="{BB962C8B-B14F-4D97-AF65-F5344CB8AC3E}">
        <p14:creationId xmlns:p14="http://schemas.microsoft.com/office/powerpoint/2010/main" val="27159482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34F4E-A19B-8CD8-6081-4036F4B5C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90158-AE44-5202-8FF9-E0B45CF40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41FB0-5592-DD2F-CDAF-8CAC791442E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mn-lt"/>
                <a:ea typeface="+mn-ea"/>
                <a:cs typeface="+mn-cs"/>
              </a:rPr>
              <a:t>BASE: THOSE WHO HAVE ACT(ED) AS A CAREGIVER (MILLENNIALS (n=234); GEN X (n=218); BOOMERS+ (n=208))</a:t>
            </a:r>
            <a:endParaRPr lang="en-US" sz="1200" kern="1200">
              <a:solidFill>
                <a:schemeClr val="tx1"/>
              </a:solidFill>
              <a:effectLst/>
              <a:latin typeface="+mn-lt"/>
              <a:ea typeface="+mn-ea"/>
              <a:cs typeface="+mn-cs"/>
            </a:endParaRPr>
          </a:p>
          <a:p>
            <a:r>
              <a:rPr lang="en-US" b="1"/>
              <a:t>Q2026A6 </a:t>
            </a:r>
            <a:r>
              <a:rPr lang="en-US"/>
              <a:t>Thinking about your experience as a caregiver, how much do you agree or disagree with each of the following statements?</a:t>
            </a:r>
          </a:p>
        </p:txBody>
      </p:sp>
      <p:sp>
        <p:nvSpPr>
          <p:cNvPr id="4" name="Slide Number Placeholder 3">
            <a:extLst>
              <a:ext uri="{FF2B5EF4-FFF2-40B4-BE49-F238E27FC236}">
                <a16:creationId xmlns:a16="http://schemas.microsoft.com/office/drawing/2014/main" id="{3FC31422-75F0-F55F-705E-F75AA3594B2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0476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D36FA-6C69-E052-B841-CE99708E8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CEFEF-6166-79CB-C2DE-0016D36CC3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E83EB-9F28-BA8F-992B-FA14D380FDC3}"/>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(MILLENNIALS (n=401); GEN X (n=404); BOOMERS+ (n=403); Age 60-65 (n=120))</a:t>
            </a:r>
            <a:endParaRPr lang="en-US" sz="1200" kern="1200">
              <a:solidFill>
                <a:schemeClr val="tx1"/>
              </a:solidFill>
              <a:effectLst/>
              <a:latin typeface="+mn-lt"/>
              <a:ea typeface="+mn-ea"/>
              <a:cs typeface="+mn-cs"/>
            </a:endParaRPr>
          </a:p>
          <a:p>
            <a:r>
              <a:rPr lang="en-US" b="1"/>
              <a:t>Q600</a:t>
            </a:r>
            <a:r>
              <a:rPr lang="en-US"/>
              <a:t> Which of the following actions have you done or do you plan to do for your long-term care?</a:t>
            </a:r>
          </a:p>
        </p:txBody>
      </p:sp>
      <p:sp>
        <p:nvSpPr>
          <p:cNvPr id="4" name="Slide Number Placeholder 3">
            <a:extLst>
              <a:ext uri="{FF2B5EF4-FFF2-40B4-BE49-F238E27FC236}">
                <a16:creationId xmlns:a16="http://schemas.microsoft.com/office/drawing/2014/main" id="{8BA80FDF-CC6F-31A5-BC9B-C15DAA6A205B}"/>
              </a:ext>
            </a:extLst>
          </p:cNvPr>
          <p:cNvSpPr>
            <a:spLocks noGrp="1"/>
          </p:cNvSpPr>
          <p:nvPr>
            <p:ph type="sldNum" sz="quarter" idx="5"/>
          </p:nvPr>
        </p:nvSpPr>
        <p:spPr/>
        <p:txBody>
          <a:bodyPr/>
          <a:lstStyle/>
          <a:p>
            <a:fld id="{688D9314-598C-CF44-8ABD-ADC8B086FA6C}" type="slidenum">
              <a:rPr lang="en-US" smtClean="0"/>
              <a:t>6</a:t>
            </a:fld>
            <a:endParaRPr lang="en-US"/>
          </a:p>
        </p:txBody>
      </p:sp>
    </p:spTree>
    <p:extLst>
      <p:ext uri="{BB962C8B-B14F-4D97-AF65-F5344CB8AC3E}">
        <p14:creationId xmlns:p14="http://schemas.microsoft.com/office/powerpoint/2010/main" val="14257018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D9314-598C-CF44-8ABD-ADC8B086FA6C}" type="slidenum">
              <a:rPr lang="en-US" smtClean="0"/>
              <a:t>60</a:t>
            </a:fld>
            <a:endParaRPr lang="en-US" dirty="0"/>
          </a:p>
        </p:txBody>
      </p:sp>
    </p:spTree>
    <p:extLst>
      <p:ext uri="{BB962C8B-B14F-4D97-AF65-F5344CB8AC3E}">
        <p14:creationId xmlns:p14="http://schemas.microsoft.com/office/powerpoint/2010/main" val="4612012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96C81-B81A-AC14-D54E-3D96B2317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ACF7B-203E-A559-D0BC-46593C019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08083-2B34-67A2-BBB0-2C501BF991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09A27A-E0CE-4B6D-3E53-C00D283D912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032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324B8-482E-F2CA-6C22-498697106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75957-A07C-E1D1-0FBB-2052A5523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4FC05-0FDE-BE4D-EBEA-52704BBADC8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kern="1200">
                <a:solidFill>
                  <a:schemeClr val="tx1"/>
                </a:solidFill>
                <a:effectLst/>
                <a:latin typeface="+mn-lt"/>
                <a:ea typeface="+mn-ea"/>
                <a:cs typeface="+mn-cs"/>
              </a:rPr>
              <a:t>BASE: ALL QUALIFIED RESPONDENTS (n=1208); WORKS WITH FP (n=540); DOES NOT WORK WITH FP (n=668))</a:t>
            </a:r>
            <a:endParaRPr lang="en-US" sz="1200" kern="1200">
              <a:solidFill>
                <a:schemeClr val="tx1"/>
              </a:solidFill>
              <a:effectLst/>
              <a:latin typeface="+mn-lt"/>
              <a:ea typeface="+mn-ea"/>
              <a:cs typeface="+mn-cs"/>
            </a:endParaRPr>
          </a:p>
          <a:p>
            <a:r>
              <a:rPr lang="en-US" b="1"/>
              <a:t>Q2026A25</a:t>
            </a:r>
            <a:r>
              <a:rPr lang="en-US"/>
              <a:t> How knowledgeable about long-term care would you say you are?</a:t>
            </a:r>
          </a:p>
          <a:p>
            <a:r>
              <a:rPr lang="en-US" b="1"/>
              <a:t>Q600</a:t>
            </a:r>
            <a:r>
              <a:rPr lang="en-US"/>
              <a:t> Which of the following actions have you done or do you plan to do for your long-term care?</a:t>
            </a:r>
          </a:p>
        </p:txBody>
      </p:sp>
      <p:sp>
        <p:nvSpPr>
          <p:cNvPr id="4" name="Slide Number Placeholder 3">
            <a:extLst>
              <a:ext uri="{FF2B5EF4-FFF2-40B4-BE49-F238E27FC236}">
                <a16:creationId xmlns:a16="http://schemas.microsoft.com/office/drawing/2014/main" id="{D4B29811-8F8B-D352-34CF-85592F5170C3}"/>
              </a:ext>
            </a:extLst>
          </p:cNvPr>
          <p:cNvSpPr>
            <a:spLocks noGrp="1"/>
          </p:cNvSpPr>
          <p:nvPr>
            <p:ph type="sldNum" sz="quarter" idx="5"/>
          </p:nvPr>
        </p:nvSpPr>
        <p:spPr/>
        <p:txBody>
          <a:bodyPr/>
          <a:lstStyle/>
          <a:p>
            <a:fld id="{688D9314-598C-CF44-8ABD-ADC8B086FA6C}" type="slidenum">
              <a:rPr lang="en-US" smtClean="0"/>
              <a:t>7</a:t>
            </a:fld>
            <a:endParaRPr lang="en-US"/>
          </a:p>
        </p:txBody>
      </p:sp>
    </p:spTree>
    <p:extLst>
      <p:ext uri="{BB962C8B-B14F-4D97-AF65-F5344CB8AC3E}">
        <p14:creationId xmlns:p14="http://schemas.microsoft.com/office/powerpoint/2010/main" val="1026174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14013-7E0E-D9DE-069A-54DC5DFAD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88595-FB82-B87B-B3B1-AE89CFA8B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FA2301-47D0-BAC7-DEA9-0F2517A43E72}"/>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ALL QUALIFIED RESPONDENTS (n=1208)</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Q605</a:t>
            </a:r>
            <a:r>
              <a:rPr lang="en-US" sz="1200" kern="1200">
                <a:solidFill>
                  <a:schemeClr val="tx1"/>
                </a:solidFill>
                <a:effectLst/>
                <a:latin typeface="+mn-lt"/>
                <a:ea typeface="+mn-ea"/>
                <a:cs typeface="+mn-cs"/>
              </a:rPr>
              <a:t>	If you were to need long-term care in the future, who do you expect to be your primary source of care?  </a:t>
            </a:r>
            <a:r>
              <a:rPr lang="en-US" sz="1200" i="1" kern="1200">
                <a:solidFill>
                  <a:schemeClr val="tx1"/>
                </a:solidFill>
                <a:effectLst/>
                <a:latin typeface="+mn-lt"/>
                <a:ea typeface="+mn-ea"/>
                <a:cs typeface="+mn-cs"/>
              </a:rPr>
              <a:t>Please select all that apply.</a:t>
            </a:r>
            <a:endParaRPr lang="en-US" sz="1200" kern="1200">
              <a:solidFill>
                <a:schemeClr val="tx1"/>
              </a:solidFill>
              <a:effectLst/>
              <a:latin typeface="+mn-lt"/>
              <a:ea typeface="+mn-ea"/>
              <a:cs typeface="+mn-cs"/>
            </a:endParaRPr>
          </a:p>
          <a:p>
            <a:endParaRPr lang="en-US"/>
          </a:p>
          <a:p>
            <a:endParaRPr lang="en-US"/>
          </a:p>
        </p:txBody>
      </p:sp>
      <p:sp>
        <p:nvSpPr>
          <p:cNvPr id="4" name="Slide Number Placeholder 3">
            <a:extLst>
              <a:ext uri="{FF2B5EF4-FFF2-40B4-BE49-F238E27FC236}">
                <a16:creationId xmlns:a16="http://schemas.microsoft.com/office/drawing/2014/main" id="{9B251CE2-AA32-D92D-B8C5-21EA7F5E4D9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150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8783-0885-6D11-8DCF-45C243D61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679FF-62AC-6C1D-B51B-70612BD9D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8D7E0-491C-2E9C-E199-5C176C1C8C7A}"/>
              </a:ext>
            </a:extLst>
          </p:cNvPr>
          <p:cNvSpPr>
            <a:spLocks noGrp="1"/>
          </p:cNvSpPr>
          <p:nvPr>
            <p:ph type="body" idx="1"/>
          </p:nvPr>
        </p:nvSpPr>
        <p:spPr/>
        <p:txBody>
          <a:bodyPr/>
          <a:lstStyle/>
          <a:p>
            <a:r>
              <a:rPr lang="en-US" sz="1200" b="1" u="sng" kern="1200">
                <a:solidFill>
                  <a:schemeClr val="tx1"/>
                </a:solidFill>
                <a:effectLst/>
                <a:latin typeface="+mn-lt"/>
                <a:ea typeface="+mn-ea"/>
                <a:cs typeface="+mn-cs"/>
              </a:rPr>
              <a:t>BASE: EXPECT THEIR CHILDREN, GRANDCHILDREN, FAMILY MEMBERS, FRIENDS/NEIGHBORS/COMMUNITY, SPOUSE/PARTNER TO BE PRIMARY SOURCE OF LTC IN THE FUTURE (n=836)</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Q2026A1. </a:t>
            </a:r>
            <a:r>
              <a:rPr lang="en-US" sz="1200" kern="1200">
                <a:solidFill>
                  <a:schemeClr val="tx1"/>
                </a:solidFill>
                <a:effectLst/>
                <a:latin typeface="+mn-lt"/>
                <a:ea typeface="+mn-ea"/>
                <a:cs typeface="+mn-cs"/>
              </a:rPr>
              <a:t>If that person/those people were not able to care for you, who would you next rely on the </a:t>
            </a:r>
            <a:r>
              <a:rPr lang="en-US" sz="1200" b="1" kern="1200">
                <a:solidFill>
                  <a:schemeClr val="tx1"/>
                </a:solidFill>
                <a:effectLst/>
                <a:latin typeface="+mn-lt"/>
                <a:ea typeface="+mn-ea"/>
                <a:cs typeface="+mn-cs"/>
              </a:rPr>
              <a:t>most</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Please select one.</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76233EBD-7A59-8F7A-74F4-A10FA4717D6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D9314-598C-CF44-8ABD-ADC8B086FA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818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file://localhost/Users/Houman/Dropbox%20(ETC)/the%20harris%20poll/Design/Final/PPT/assets/logo.pn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file://localhost/Users/Houman/Dropbox%20(ETC)/the%20harris%20poll/Design/Final/PPT/assets/logo.pn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file://localhost/Users/Houman/Dropbox%20(ETC)/the%20harris%20poll/Design/Final/PPT/assets/logo.pn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file://localhost/Users/Houman/Dropbox%20(ETC)/the%20harris%20poll/Design/Final/PPT/assets/logo.pn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33085" y="199190"/>
            <a:ext cx="45720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Tree>
    <p:extLst>
      <p:ext uri="{BB962C8B-B14F-4D97-AF65-F5344CB8AC3E}">
        <p14:creationId xmlns:p14="http://schemas.microsoft.com/office/powerpoint/2010/main" val="2040704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6 copy blocks 3 column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33085" y="199190"/>
            <a:ext cx="45720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33086" y="1225550"/>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6" name="Text Placeholder 2"/>
          <p:cNvSpPr>
            <a:spLocks noGrp="1"/>
          </p:cNvSpPr>
          <p:nvPr>
            <p:ph type="body" sz="quarter" idx="13"/>
          </p:nvPr>
        </p:nvSpPr>
        <p:spPr>
          <a:xfrm>
            <a:off x="133085" y="1588942"/>
            <a:ext cx="2651760" cy="914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3" name="Text Placeholder 2"/>
          <p:cNvSpPr>
            <a:spLocks noGrp="1"/>
          </p:cNvSpPr>
          <p:nvPr>
            <p:ph type="body" sz="quarter" idx="14" hasCustomPrompt="1"/>
          </p:nvPr>
        </p:nvSpPr>
        <p:spPr>
          <a:xfrm>
            <a:off x="3083507" y="1225550"/>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14" name="Text Placeholder 2"/>
          <p:cNvSpPr>
            <a:spLocks noGrp="1"/>
          </p:cNvSpPr>
          <p:nvPr>
            <p:ph type="body" sz="quarter" idx="15"/>
          </p:nvPr>
        </p:nvSpPr>
        <p:spPr>
          <a:xfrm>
            <a:off x="3083506" y="1588942"/>
            <a:ext cx="2651760" cy="914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5" name="Text Placeholder 2"/>
          <p:cNvSpPr>
            <a:spLocks noGrp="1"/>
          </p:cNvSpPr>
          <p:nvPr>
            <p:ph type="body" sz="quarter" idx="16" hasCustomPrompt="1"/>
          </p:nvPr>
        </p:nvSpPr>
        <p:spPr>
          <a:xfrm>
            <a:off x="6033930" y="1225550"/>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17" name="Text Placeholder 2"/>
          <p:cNvSpPr>
            <a:spLocks noGrp="1"/>
          </p:cNvSpPr>
          <p:nvPr>
            <p:ph type="body" sz="quarter" idx="17"/>
          </p:nvPr>
        </p:nvSpPr>
        <p:spPr>
          <a:xfrm>
            <a:off x="6033929" y="1588942"/>
            <a:ext cx="2651760" cy="914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1" name="Text Placeholder 2"/>
          <p:cNvSpPr>
            <a:spLocks noGrp="1"/>
          </p:cNvSpPr>
          <p:nvPr>
            <p:ph type="body" sz="quarter" idx="18" hasCustomPrompt="1"/>
          </p:nvPr>
        </p:nvSpPr>
        <p:spPr>
          <a:xfrm>
            <a:off x="133086" y="2671352"/>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18" name="Text Placeholder 2"/>
          <p:cNvSpPr>
            <a:spLocks noGrp="1"/>
          </p:cNvSpPr>
          <p:nvPr>
            <p:ph type="body" sz="quarter" idx="19"/>
          </p:nvPr>
        </p:nvSpPr>
        <p:spPr>
          <a:xfrm>
            <a:off x="133085" y="3034744"/>
            <a:ext cx="2651760" cy="914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9" name="Text Placeholder 2"/>
          <p:cNvSpPr>
            <a:spLocks noGrp="1"/>
          </p:cNvSpPr>
          <p:nvPr>
            <p:ph type="body" sz="quarter" idx="20" hasCustomPrompt="1"/>
          </p:nvPr>
        </p:nvSpPr>
        <p:spPr>
          <a:xfrm>
            <a:off x="3083507" y="2671352"/>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20" name="Text Placeholder 2"/>
          <p:cNvSpPr>
            <a:spLocks noGrp="1"/>
          </p:cNvSpPr>
          <p:nvPr>
            <p:ph type="body" sz="quarter" idx="21"/>
          </p:nvPr>
        </p:nvSpPr>
        <p:spPr>
          <a:xfrm>
            <a:off x="3083506" y="3034744"/>
            <a:ext cx="2651760" cy="914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21" name="Text Placeholder 2"/>
          <p:cNvSpPr>
            <a:spLocks noGrp="1"/>
          </p:cNvSpPr>
          <p:nvPr>
            <p:ph type="body" sz="quarter" idx="22" hasCustomPrompt="1"/>
          </p:nvPr>
        </p:nvSpPr>
        <p:spPr>
          <a:xfrm>
            <a:off x="6033930" y="2671352"/>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22" name="Text Placeholder 2"/>
          <p:cNvSpPr>
            <a:spLocks noGrp="1"/>
          </p:cNvSpPr>
          <p:nvPr>
            <p:ph type="body" sz="quarter" idx="23"/>
          </p:nvPr>
        </p:nvSpPr>
        <p:spPr>
          <a:xfrm>
            <a:off x="6033929" y="3034744"/>
            <a:ext cx="2651760" cy="914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196530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33085" y="199190"/>
            <a:ext cx="45720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4" name="Picture Placeholder 3"/>
          <p:cNvSpPr>
            <a:spLocks noGrp="1"/>
          </p:cNvSpPr>
          <p:nvPr>
            <p:ph type="pic" sz="quarter" idx="12"/>
          </p:nvPr>
        </p:nvSpPr>
        <p:spPr>
          <a:xfrm>
            <a:off x="133350" y="1157288"/>
            <a:ext cx="8551863" cy="3643312"/>
          </a:xfrm>
          <a:prstGeom prst="rect">
            <a:avLst/>
          </a:prstGeom>
        </p:spPr>
        <p:txBody>
          <a:bodyPr/>
          <a:lstStyle/>
          <a:p>
            <a:endParaRPr lang="en-US"/>
          </a:p>
        </p:txBody>
      </p:sp>
    </p:spTree>
    <p:extLst>
      <p:ext uri="{BB962C8B-B14F-4D97-AF65-F5344CB8AC3E}">
        <p14:creationId xmlns:p14="http://schemas.microsoft.com/office/powerpoint/2010/main" val="2312944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header + copy">
    <p:spTree>
      <p:nvGrpSpPr>
        <p:cNvPr id="1" name=""/>
        <p:cNvGrpSpPr/>
        <p:nvPr/>
      </p:nvGrpSpPr>
      <p:grpSpPr>
        <a:xfrm>
          <a:off x="0" y="0"/>
          <a:ext cx="0" cy="0"/>
          <a:chOff x="0" y="0"/>
          <a:chExt cx="0" cy="0"/>
        </a:xfrm>
      </p:grpSpPr>
      <p:sp>
        <p:nvSpPr>
          <p:cNvPr id="2" name="Text Placeholder 15"/>
          <p:cNvSpPr>
            <a:spLocks noGrp="1"/>
          </p:cNvSpPr>
          <p:nvPr>
            <p:ph type="body" sz="quarter" idx="11" hasCustomPrompt="1"/>
          </p:nvPr>
        </p:nvSpPr>
        <p:spPr>
          <a:xfrm>
            <a:off x="133085" y="199190"/>
            <a:ext cx="36576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33086" y="388620"/>
            <a:ext cx="4114800" cy="611058"/>
          </a:xfrm>
          <a:prstGeom prst="rect">
            <a:avLst/>
          </a:prstGeom>
        </p:spPr>
        <p:txBody>
          <a:bodyPr/>
          <a:lstStyle>
            <a:lvl1pPr>
              <a:defRPr sz="18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33086" y="999678"/>
            <a:ext cx="4114800" cy="643927"/>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7" name="Text Placeholder 6"/>
          <p:cNvSpPr>
            <a:spLocks noGrp="1"/>
          </p:cNvSpPr>
          <p:nvPr>
            <p:ph type="body" sz="quarter" idx="12"/>
          </p:nvPr>
        </p:nvSpPr>
        <p:spPr>
          <a:xfrm>
            <a:off x="4538663" y="388938"/>
            <a:ext cx="4153645" cy="4579669"/>
          </a:xfrm>
          <a:prstGeom prst="rect">
            <a:avLst/>
          </a:prstGeom>
        </p:spPr>
        <p:txBody>
          <a:bodyPr/>
          <a:lstStyle>
            <a:lvl1pPr>
              <a:buClr>
                <a:schemeClr val="accent1"/>
              </a:buClr>
              <a:defRPr sz="1050" baseline="0"/>
            </a:lvl1pPr>
            <a:lvl2pPr>
              <a:buClr>
                <a:schemeClr val="accent1"/>
              </a:buClr>
              <a:defRPr sz="1050"/>
            </a:lvl2pPr>
            <a:lvl3pPr>
              <a:buClr>
                <a:schemeClr val="accent1"/>
              </a:buClr>
              <a:defRPr sz="1050"/>
            </a:lvl3pPr>
            <a:lvl4pPr>
              <a:buClr>
                <a:schemeClr val="accent1"/>
              </a:buClr>
              <a:defRPr sz="1050"/>
            </a:lvl4pPr>
            <a:lvl5pPr>
              <a:buClr>
                <a:schemeClr val="accent1"/>
              </a:buClr>
              <a:defRPr sz="1050"/>
            </a:lvl5pPr>
          </a:lstStyle>
          <a:p>
            <a:pPr lvl="0"/>
            <a:r>
              <a:rPr lang="en-US"/>
              <a:t>Click to edit Master text styles</a:t>
            </a:r>
          </a:p>
          <a:p>
            <a:pPr lvl="0"/>
            <a:r>
              <a:rPr lang="en-US"/>
              <a:t>Click to edit Master text styles</a:t>
            </a:r>
          </a:p>
          <a:p>
            <a:pPr lvl="0"/>
            <a:r>
              <a:rPr lang="en-US"/>
              <a:t>Click to edit Master text styles</a:t>
            </a:r>
          </a:p>
        </p:txBody>
      </p:sp>
    </p:spTree>
    <p:extLst>
      <p:ext uri="{BB962C8B-B14F-4D97-AF65-F5344CB8AC3E}">
        <p14:creationId xmlns:p14="http://schemas.microsoft.com/office/powerpoint/2010/main" val="616452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2 header + photo">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4562475" y="388938"/>
            <a:ext cx="4114800" cy="4597400"/>
          </a:xfrm>
          <a:prstGeom prst="rect">
            <a:avLst/>
          </a:prstGeom>
        </p:spPr>
        <p:txBody>
          <a:bodyPr/>
          <a:lstStyle/>
          <a:p>
            <a:endParaRPr lang="en-US"/>
          </a:p>
        </p:txBody>
      </p:sp>
      <p:sp>
        <p:nvSpPr>
          <p:cNvPr id="2" name="Text Placeholder 15"/>
          <p:cNvSpPr>
            <a:spLocks noGrp="1"/>
          </p:cNvSpPr>
          <p:nvPr>
            <p:ph type="body" sz="quarter" idx="11" hasCustomPrompt="1"/>
          </p:nvPr>
        </p:nvSpPr>
        <p:spPr>
          <a:xfrm>
            <a:off x="133085" y="199190"/>
            <a:ext cx="36576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33086" y="388620"/>
            <a:ext cx="4114800" cy="611058"/>
          </a:xfrm>
          <a:prstGeom prst="rect">
            <a:avLst/>
          </a:prstGeom>
        </p:spPr>
        <p:txBody>
          <a:bodyPr/>
          <a:lstStyle>
            <a:lvl1pPr>
              <a:defRPr sz="18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33086" y="999678"/>
            <a:ext cx="4114800" cy="643927"/>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header + copy + photo">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4562475" y="388938"/>
            <a:ext cx="4114800" cy="4597400"/>
          </a:xfrm>
          <a:prstGeom prst="rect">
            <a:avLst/>
          </a:prstGeom>
        </p:spPr>
        <p:txBody>
          <a:bodyPr/>
          <a:lstStyle/>
          <a:p>
            <a:endParaRPr lang="en-US"/>
          </a:p>
        </p:txBody>
      </p:sp>
      <p:sp>
        <p:nvSpPr>
          <p:cNvPr id="2" name="Text Placeholder 15"/>
          <p:cNvSpPr>
            <a:spLocks noGrp="1"/>
          </p:cNvSpPr>
          <p:nvPr>
            <p:ph type="body" sz="quarter" idx="11" hasCustomPrompt="1"/>
          </p:nvPr>
        </p:nvSpPr>
        <p:spPr>
          <a:xfrm>
            <a:off x="133085" y="199190"/>
            <a:ext cx="36576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33086" y="388620"/>
            <a:ext cx="4114800" cy="611058"/>
          </a:xfrm>
          <a:prstGeom prst="rect">
            <a:avLst/>
          </a:prstGeom>
        </p:spPr>
        <p:txBody>
          <a:bodyPr/>
          <a:lstStyle>
            <a:lvl1pPr>
              <a:defRPr sz="18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33086" y="999678"/>
            <a:ext cx="4114800"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9" name="Text Placeholder 2"/>
          <p:cNvSpPr>
            <a:spLocks noGrp="1"/>
          </p:cNvSpPr>
          <p:nvPr>
            <p:ph type="body" sz="quarter" idx="12" hasCustomPrompt="1"/>
          </p:nvPr>
        </p:nvSpPr>
        <p:spPr>
          <a:xfrm>
            <a:off x="133086" y="1511304"/>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10" name="Text Placeholder 2"/>
          <p:cNvSpPr>
            <a:spLocks noGrp="1"/>
          </p:cNvSpPr>
          <p:nvPr>
            <p:ph type="body" sz="quarter" idx="13"/>
          </p:nvPr>
        </p:nvSpPr>
        <p:spPr>
          <a:xfrm>
            <a:off x="133086" y="1874696"/>
            <a:ext cx="4114800"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1" name="Text Placeholder 2"/>
          <p:cNvSpPr>
            <a:spLocks noGrp="1"/>
          </p:cNvSpPr>
          <p:nvPr>
            <p:ph type="body" sz="quarter" idx="16" hasCustomPrompt="1"/>
          </p:nvPr>
        </p:nvSpPr>
        <p:spPr>
          <a:xfrm>
            <a:off x="133085" y="2612150"/>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12" name="Text Placeholder 2"/>
          <p:cNvSpPr>
            <a:spLocks noGrp="1"/>
          </p:cNvSpPr>
          <p:nvPr>
            <p:ph type="body" sz="quarter" idx="17"/>
          </p:nvPr>
        </p:nvSpPr>
        <p:spPr>
          <a:xfrm>
            <a:off x="133085" y="2975542"/>
            <a:ext cx="4114800"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3" name="Text Placeholder 2"/>
          <p:cNvSpPr>
            <a:spLocks noGrp="1"/>
          </p:cNvSpPr>
          <p:nvPr>
            <p:ph type="body" sz="quarter" idx="18" hasCustomPrompt="1"/>
          </p:nvPr>
        </p:nvSpPr>
        <p:spPr>
          <a:xfrm>
            <a:off x="133085" y="3720900"/>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14" name="Text Placeholder 2"/>
          <p:cNvSpPr>
            <a:spLocks noGrp="1"/>
          </p:cNvSpPr>
          <p:nvPr>
            <p:ph type="body" sz="quarter" idx="19"/>
          </p:nvPr>
        </p:nvSpPr>
        <p:spPr>
          <a:xfrm>
            <a:off x="133085" y="4084292"/>
            <a:ext cx="4114800"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324800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3 header + copy">
    <p:spTree>
      <p:nvGrpSpPr>
        <p:cNvPr id="1" name=""/>
        <p:cNvGrpSpPr/>
        <p:nvPr/>
      </p:nvGrpSpPr>
      <p:grpSpPr>
        <a:xfrm>
          <a:off x="0" y="0"/>
          <a:ext cx="0" cy="0"/>
          <a:chOff x="0" y="0"/>
          <a:chExt cx="0" cy="0"/>
        </a:xfrm>
      </p:grpSpPr>
      <p:sp>
        <p:nvSpPr>
          <p:cNvPr id="2" name="Text Placeholder 15"/>
          <p:cNvSpPr>
            <a:spLocks noGrp="1"/>
          </p:cNvSpPr>
          <p:nvPr>
            <p:ph type="body" sz="quarter" idx="11" hasCustomPrompt="1"/>
          </p:nvPr>
        </p:nvSpPr>
        <p:spPr>
          <a:xfrm>
            <a:off x="133085" y="199190"/>
            <a:ext cx="27432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33086" y="388620"/>
            <a:ext cx="2670048" cy="611058"/>
          </a:xfrm>
          <a:prstGeom prst="rect">
            <a:avLst/>
          </a:prstGeom>
        </p:spPr>
        <p:txBody>
          <a:bodyPr/>
          <a:lstStyle>
            <a:lvl1pPr>
              <a:defRPr sz="18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33086" y="999678"/>
            <a:ext cx="2670048" cy="562904"/>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6" name="Text Placeholder 5"/>
          <p:cNvSpPr>
            <a:spLocks noGrp="1"/>
          </p:cNvSpPr>
          <p:nvPr>
            <p:ph type="body" sz="quarter" idx="15"/>
          </p:nvPr>
        </p:nvSpPr>
        <p:spPr>
          <a:xfrm>
            <a:off x="3076575" y="388938"/>
            <a:ext cx="5600700" cy="4597400"/>
          </a:xfrm>
          <a:prstGeom prst="rect">
            <a:avLst/>
          </a:prstGeom>
        </p:spPr>
        <p:txBody>
          <a:bodyPr/>
          <a:lstStyle>
            <a:lvl1pPr>
              <a:buClr>
                <a:schemeClr val="accent1"/>
              </a:buClr>
              <a:defRPr sz="1050"/>
            </a:lvl1pPr>
            <a:lvl2pPr>
              <a:buClr>
                <a:schemeClr val="accent1"/>
              </a:buClr>
              <a:defRPr sz="1050"/>
            </a:lvl2pPr>
            <a:lvl3pPr>
              <a:buClr>
                <a:schemeClr val="accent1"/>
              </a:buClr>
              <a:defRPr sz="1050"/>
            </a:lvl3pPr>
            <a:lvl4pPr>
              <a:buClr>
                <a:schemeClr val="accent1"/>
              </a:buClr>
              <a:defRPr sz="1050"/>
            </a:lvl4pPr>
            <a:lvl5pPr>
              <a:buClr>
                <a:schemeClr val="accent1"/>
              </a:buClr>
              <a:defRPr sz="1050"/>
            </a:lvl5pPr>
          </a:lstStyle>
          <a:p>
            <a:pPr lvl="0"/>
            <a:r>
              <a:rPr lang="en-US"/>
              <a:t>Click to edit Master text styles</a:t>
            </a:r>
          </a:p>
        </p:txBody>
      </p:sp>
    </p:spTree>
    <p:extLst>
      <p:ext uri="{BB962C8B-B14F-4D97-AF65-F5344CB8AC3E}">
        <p14:creationId xmlns:p14="http://schemas.microsoft.com/office/powerpoint/2010/main" val="1443218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3 header + photo">
    <p:spTree>
      <p:nvGrpSpPr>
        <p:cNvPr id="1" name=""/>
        <p:cNvGrpSpPr/>
        <p:nvPr/>
      </p:nvGrpSpPr>
      <p:grpSpPr>
        <a:xfrm>
          <a:off x="0" y="0"/>
          <a:ext cx="0" cy="0"/>
          <a:chOff x="0" y="0"/>
          <a:chExt cx="0" cy="0"/>
        </a:xfrm>
      </p:grpSpPr>
      <p:sp>
        <p:nvSpPr>
          <p:cNvPr id="7" name="Picture Placeholder 7"/>
          <p:cNvSpPr>
            <a:spLocks noGrp="1"/>
          </p:cNvSpPr>
          <p:nvPr>
            <p:ph type="pic" sz="quarter" idx="14"/>
          </p:nvPr>
        </p:nvSpPr>
        <p:spPr>
          <a:xfrm>
            <a:off x="3076298" y="388938"/>
            <a:ext cx="5600977" cy="4597400"/>
          </a:xfrm>
          <a:prstGeom prst="rect">
            <a:avLst/>
          </a:prstGeom>
        </p:spPr>
        <p:txBody>
          <a:bodyPr/>
          <a:lstStyle/>
          <a:p>
            <a:endParaRPr lang="en-US"/>
          </a:p>
        </p:txBody>
      </p:sp>
      <p:sp>
        <p:nvSpPr>
          <p:cNvPr id="2" name="Text Placeholder 15"/>
          <p:cNvSpPr>
            <a:spLocks noGrp="1"/>
          </p:cNvSpPr>
          <p:nvPr>
            <p:ph type="body" sz="quarter" idx="11" hasCustomPrompt="1"/>
          </p:nvPr>
        </p:nvSpPr>
        <p:spPr>
          <a:xfrm>
            <a:off x="133085" y="199190"/>
            <a:ext cx="27432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33086" y="388620"/>
            <a:ext cx="2670048" cy="611058"/>
          </a:xfrm>
          <a:prstGeom prst="rect">
            <a:avLst/>
          </a:prstGeom>
        </p:spPr>
        <p:txBody>
          <a:bodyPr/>
          <a:lstStyle>
            <a:lvl1pPr>
              <a:defRPr sz="18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33086" y="999678"/>
            <a:ext cx="2670048" cy="562904"/>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3 header + photo + copy">
    <p:spTree>
      <p:nvGrpSpPr>
        <p:cNvPr id="1" name=""/>
        <p:cNvGrpSpPr/>
        <p:nvPr/>
      </p:nvGrpSpPr>
      <p:grpSpPr>
        <a:xfrm>
          <a:off x="0" y="0"/>
          <a:ext cx="0" cy="0"/>
          <a:chOff x="0" y="0"/>
          <a:chExt cx="0" cy="0"/>
        </a:xfrm>
      </p:grpSpPr>
      <p:sp>
        <p:nvSpPr>
          <p:cNvPr id="7" name="Picture Placeholder 7"/>
          <p:cNvSpPr>
            <a:spLocks noGrp="1"/>
          </p:cNvSpPr>
          <p:nvPr>
            <p:ph type="pic" sz="quarter" idx="14"/>
          </p:nvPr>
        </p:nvSpPr>
        <p:spPr>
          <a:xfrm>
            <a:off x="3076298" y="388620"/>
            <a:ext cx="5600977" cy="4597400"/>
          </a:xfrm>
          <a:prstGeom prst="rect">
            <a:avLst/>
          </a:prstGeom>
        </p:spPr>
        <p:txBody>
          <a:bodyPr/>
          <a:lstStyle/>
          <a:p>
            <a:endParaRPr lang="en-US"/>
          </a:p>
        </p:txBody>
      </p:sp>
      <p:sp>
        <p:nvSpPr>
          <p:cNvPr id="2" name="Text Placeholder 15"/>
          <p:cNvSpPr>
            <a:spLocks noGrp="1"/>
          </p:cNvSpPr>
          <p:nvPr>
            <p:ph type="body" sz="quarter" idx="11" hasCustomPrompt="1"/>
          </p:nvPr>
        </p:nvSpPr>
        <p:spPr>
          <a:xfrm>
            <a:off x="133084" y="199190"/>
            <a:ext cx="27432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3" name="Title 8"/>
          <p:cNvSpPr>
            <a:spLocks noGrp="1"/>
          </p:cNvSpPr>
          <p:nvPr>
            <p:ph type="title" hasCustomPrompt="1"/>
          </p:nvPr>
        </p:nvSpPr>
        <p:spPr>
          <a:xfrm>
            <a:off x="133086" y="388620"/>
            <a:ext cx="2670048" cy="611058"/>
          </a:xfrm>
          <a:prstGeom prst="rect">
            <a:avLst/>
          </a:prstGeom>
        </p:spPr>
        <p:txBody>
          <a:bodyPr/>
          <a:lstStyle>
            <a:lvl1pPr>
              <a:defRPr sz="1800" b="1" baseline="0">
                <a:latin typeface="Arial" charset="0"/>
                <a:ea typeface="Arial" charset="0"/>
                <a:cs typeface="Arial" charset="0"/>
              </a:defRPr>
            </a:lvl1pPr>
          </a:lstStyle>
          <a:p>
            <a:r>
              <a:rPr lang="en-US"/>
              <a:t>Title</a:t>
            </a:r>
          </a:p>
        </p:txBody>
      </p:sp>
      <p:sp>
        <p:nvSpPr>
          <p:cNvPr id="4" name="Text Placeholder 11"/>
          <p:cNvSpPr>
            <a:spLocks noGrp="1"/>
          </p:cNvSpPr>
          <p:nvPr>
            <p:ph type="body" sz="quarter" idx="10" hasCustomPrompt="1"/>
          </p:nvPr>
        </p:nvSpPr>
        <p:spPr>
          <a:xfrm>
            <a:off x="133086" y="999678"/>
            <a:ext cx="2670048"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6" name="Text Placeholder 2"/>
          <p:cNvSpPr>
            <a:spLocks noGrp="1"/>
          </p:cNvSpPr>
          <p:nvPr>
            <p:ph type="body" sz="quarter" idx="12" hasCustomPrompt="1"/>
          </p:nvPr>
        </p:nvSpPr>
        <p:spPr>
          <a:xfrm>
            <a:off x="133086" y="1582742"/>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8" name="Text Placeholder 2"/>
          <p:cNvSpPr>
            <a:spLocks noGrp="1"/>
          </p:cNvSpPr>
          <p:nvPr>
            <p:ph type="body" sz="quarter" idx="13"/>
          </p:nvPr>
        </p:nvSpPr>
        <p:spPr>
          <a:xfrm>
            <a:off x="133085" y="1946134"/>
            <a:ext cx="2651760" cy="914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9" name="Text Placeholder 2"/>
          <p:cNvSpPr>
            <a:spLocks noGrp="1"/>
          </p:cNvSpPr>
          <p:nvPr>
            <p:ph type="body" sz="quarter" idx="18" hasCustomPrompt="1"/>
          </p:nvPr>
        </p:nvSpPr>
        <p:spPr>
          <a:xfrm>
            <a:off x="133086" y="3028544"/>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10" name="Text Placeholder 2"/>
          <p:cNvSpPr>
            <a:spLocks noGrp="1"/>
          </p:cNvSpPr>
          <p:nvPr>
            <p:ph type="body" sz="quarter" idx="19"/>
          </p:nvPr>
        </p:nvSpPr>
        <p:spPr>
          <a:xfrm>
            <a:off x="133085" y="3391936"/>
            <a:ext cx="2651760" cy="914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831766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3" name="Rectangle 2"/>
          <p:cNvSpPr/>
          <p:nvPr userDrawn="1"/>
        </p:nvSpPr>
        <p:spPr>
          <a:xfrm>
            <a:off x="0" y="-1"/>
            <a:ext cx="2928256" cy="5143501"/>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7946F"/>
              </a:solidFill>
              <a:effectLst/>
              <a:uLnTx/>
              <a:uFillTx/>
              <a:latin typeface="Arial"/>
              <a:ea typeface="+mn-ea"/>
              <a:cs typeface="+mn-cs"/>
            </a:endParaRPr>
          </a:p>
        </p:txBody>
      </p:sp>
      <p:sp>
        <p:nvSpPr>
          <p:cNvPr id="5" name="Text Placeholder 4"/>
          <p:cNvSpPr>
            <a:spLocks noGrp="1"/>
          </p:cNvSpPr>
          <p:nvPr>
            <p:ph type="body" sz="quarter" idx="10" hasCustomPrompt="1"/>
          </p:nvPr>
        </p:nvSpPr>
        <p:spPr>
          <a:xfrm>
            <a:off x="133085" y="527919"/>
            <a:ext cx="2414171" cy="914400"/>
          </a:xfrm>
          <a:prstGeom prst="rect">
            <a:avLst/>
          </a:prstGeom>
        </p:spPr>
        <p:txBody>
          <a:bodyPr/>
          <a:lstStyle>
            <a:lvl1pPr marL="0" indent="0">
              <a:buNone/>
              <a:defRPr sz="2000" b="1"/>
            </a:lvl1pPr>
          </a:lstStyle>
          <a:p>
            <a:pPr lvl="0"/>
            <a:r>
              <a:rPr lang="en-US"/>
              <a:t>Case Study Title</a:t>
            </a:r>
          </a:p>
        </p:txBody>
      </p:sp>
      <p:sp>
        <p:nvSpPr>
          <p:cNvPr id="6" name="Text Placeholder 15"/>
          <p:cNvSpPr>
            <a:spLocks noGrp="1"/>
          </p:cNvSpPr>
          <p:nvPr>
            <p:ph type="body" sz="quarter" idx="11" hasCustomPrompt="1"/>
          </p:nvPr>
        </p:nvSpPr>
        <p:spPr>
          <a:xfrm>
            <a:off x="133085" y="199190"/>
            <a:ext cx="27432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14" name="Rectangle 13"/>
          <p:cNvSpPr/>
          <p:nvPr userDrawn="1"/>
        </p:nvSpPr>
        <p:spPr>
          <a:xfrm>
            <a:off x="2928256" y="0"/>
            <a:ext cx="133085" cy="51435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7946F"/>
              </a:solidFill>
              <a:effectLst/>
              <a:uLnTx/>
              <a:uFillTx/>
              <a:latin typeface="Arial"/>
              <a:ea typeface="+mn-ea"/>
              <a:cs typeface="+mn-cs"/>
            </a:endParaRPr>
          </a:p>
        </p:txBody>
      </p:sp>
      <p:sp>
        <p:nvSpPr>
          <p:cNvPr id="19" name="TextBox 18"/>
          <p:cNvSpPr txBox="1"/>
          <p:nvPr userDrawn="1"/>
        </p:nvSpPr>
        <p:spPr>
          <a:xfrm>
            <a:off x="227013" y="4936258"/>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7F7F7F"/>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 2021</a:t>
            </a:r>
            <a:endParaRPr kumimoji="0" lang="en-US" sz="450" b="0" i="0" u="none" strike="noStrike" kern="1200" cap="none" spc="0" normalizeH="0" baseline="0" noProof="0">
              <a:ln>
                <a:noFill/>
              </a:ln>
              <a:solidFill>
                <a:srgbClr val="7F7F7F"/>
              </a:solidFill>
              <a:effectLst/>
              <a:uLnTx/>
              <a:uFillTx/>
              <a:latin typeface="+mn-lt"/>
              <a:ea typeface="+mn-ea"/>
              <a:cs typeface="+mn-cs"/>
            </a:endParaRPr>
          </a:p>
        </p:txBody>
      </p:sp>
    </p:spTree>
    <p:extLst>
      <p:ext uri="{BB962C8B-B14F-4D97-AF65-F5344CB8AC3E}">
        <p14:creationId xmlns:p14="http://schemas.microsoft.com/office/powerpoint/2010/main" val="1982504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ase Study">
    <p:spTree>
      <p:nvGrpSpPr>
        <p:cNvPr id="1" name=""/>
        <p:cNvGrpSpPr/>
        <p:nvPr/>
      </p:nvGrpSpPr>
      <p:grpSpPr>
        <a:xfrm>
          <a:off x="0" y="0"/>
          <a:ext cx="0" cy="0"/>
          <a:chOff x="0" y="0"/>
          <a:chExt cx="0" cy="0"/>
        </a:xfrm>
      </p:grpSpPr>
      <p:sp>
        <p:nvSpPr>
          <p:cNvPr id="3" name="Rectangle 2"/>
          <p:cNvSpPr/>
          <p:nvPr userDrawn="1"/>
        </p:nvSpPr>
        <p:spPr>
          <a:xfrm>
            <a:off x="0" y="-1"/>
            <a:ext cx="2928256" cy="5143501"/>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7946F"/>
              </a:solidFill>
              <a:effectLst/>
              <a:uLnTx/>
              <a:uFillTx/>
              <a:latin typeface="Arial"/>
              <a:ea typeface="+mn-ea"/>
              <a:cs typeface="+mn-cs"/>
            </a:endParaRPr>
          </a:p>
        </p:txBody>
      </p:sp>
      <p:sp>
        <p:nvSpPr>
          <p:cNvPr id="5" name="Text Placeholder 4"/>
          <p:cNvSpPr>
            <a:spLocks noGrp="1"/>
          </p:cNvSpPr>
          <p:nvPr>
            <p:ph type="body" sz="quarter" idx="10" hasCustomPrompt="1"/>
          </p:nvPr>
        </p:nvSpPr>
        <p:spPr>
          <a:xfrm>
            <a:off x="133085" y="527919"/>
            <a:ext cx="2414171" cy="914400"/>
          </a:xfrm>
          <a:prstGeom prst="rect">
            <a:avLst/>
          </a:prstGeom>
        </p:spPr>
        <p:txBody>
          <a:bodyPr/>
          <a:lstStyle>
            <a:lvl1pPr marL="0" indent="0">
              <a:buNone/>
              <a:defRPr sz="2000" b="1"/>
            </a:lvl1pPr>
          </a:lstStyle>
          <a:p>
            <a:pPr lvl="0"/>
            <a:r>
              <a:rPr lang="en-US"/>
              <a:t>Case Study Title</a:t>
            </a:r>
          </a:p>
        </p:txBody>
      </p:sp>
      <p:sp>
        <p:nvSpPr>
          <p:cNvPr id="6" name="Text Placeholder 15"/>
          <p:cNvSpPr>
            <a:spLocks noGrp="1"/>
          </p:cNvSpPr>
          <p:nvPr>
            <p:ph type="body" sz="quarter" idx="11" hasCustomPrompt="1"/>
          </p:nvPr>
        </p:nvSpPr>
        <p:spPr>
          <a:xfrm>
            <a:off x="133085" y="199190"/>
            <a:ext cx="27432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14" name="Rectangle 13"/>
          <p:cNvSpPr/>
          <p:nvPr userDrawn="1"/>
        </p:nvSpPr>
        <p:spPr>
          <a:xfrm>
            <a:off x="2928256" y="0"/>
            <a:ext cx="133085" cy="51435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7946F"/>
              </a:solidFill>
              <a:effectLst/>
              <a:uLnTx/>
              <a:uFillTx/>
              <a:latin typeface="Arial"/>
              <a:ea typeface="+mn-ea"/>
              <a:cs typeface="+mn-cs"/>
            </a:endParaRPr>
          </a:p>
        </p:txBody>
      </p:sp>
      <p:sp>
        <p:nvSpPr>
          <p:cNvPr id="19" name="TextBox 18"/>
          <p:cNvSpPr txBox="1"/>
          <p:nvPr userDrawn="1"/>
        </p:nvSpPr>
        <p:spPr>
          <a:xfrm>
            <a:off x="227013" y="4936258"/>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7F7F7F"/>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 2021</a:t>
            </a:r>
            <a:endParaRPr kumimoji="0" lang="en-US" sz="450" b="0" i="0" u="none" strike="noStrike" kern="1200" cap="none" spc="0" normalizeH="0" baseline="0" noProof="0">
              <a:ln>
                <a:noFill/>
              </a:ln>
              <a:solidFill>
                <a:srgbClr val="7F7F7F"/>
              </a:solidFill>
              <a:effectLst/>
              <a:uLnTx/>
              <a:uFillTx/>
              <a:latin typeface="+mn-lt"/>
              <a:ea typeface="+mn-ea"/>
              <a:cs typeface="+mn-cs"/>
            </a:endParaRPr>
          </a:p>
        </p:txBody>
      </p:sp>
      <p:sp>
        <p:nvSpPr>
          <p:cNvPr id="7" name="Picture Placeholder 7">
            <a:extLst>
              <a:ext uri="{FF2B5EF4-FFF2-40B4-BE49-F238E27FC236}">
                <a16:creationId xmlns:a16="http://schemas.microsoft.com/office/drawing/2014/main" id="{B42892EE-3238-4E2A-A8DD-A5DDA3DB52A7}"/>
              </a:ext>
            </a:extLst>
          </p:cNvPr>
          <p:cNvSpPr>
            <a:spLocks noGrp="1"/>
          </p:cNvSpPr>
          <p:nvPr>
            <p:ph type="pic" sz="quarter" idx="14"/>
          </p:nvPr>
        </p:nvSpPr>
        <p:spPr>
          <a:xfrm>
            <a:off x="3076298" y="388620"/>
            <a:ext cx="5600977" cy="4597400"/>
          </a:xfrm>
          <a:prstGeom prst="rect">
            <a:avLst/>
          </a:prstGeom>
        </p:spPr>
        <p:txBody>
          <a:bodyPr/>
          <a:lstStyle/>
          <a:p>
            <a:endParaRPr lang="en-US"/>
          </a:p>
        </p:txBody>
      </p:sp>
    </p:spTree>
    <p:extLst>
      <p:ext uri="{BB962C8B-B14F-4D97-AF65-F5344CB8AC3E}">
        <p14:creationId xmlns:p14="http://schemas.microsoft.com/office/powerpoint/2010/main" val="152142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opy">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33085" y="199190"/>
            <a:ext cx="45720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3" name="Text Placeholder 2"/>
          <p:cNvSpPr>
            <a:spLocks noGrp="1"/>
          </p:cNvSpPr>
          <p:nvPr>
            <p:ph type="body" sz="quarter" idx="12"/>
          </p:nvPr>
        </p:nvSpPr>
        <p:spPr>
          <a:xfrm>
            <a:off x="133086" y="1225550"/>
            <a:ext cx="8552127" cy="3097213"/>
          </a:xfrm>
          <a:prstGeom prst="rect">
            <a:avLst/>
          </a:prstGeom>
        </p:spPr>
        <p:txBody>
          <a:bodyPr/>
          <a:lstStyle>
            <a:lvl1pPr marL="230886" indent="-171450">
              <a:lnSpc>
                <a:spcPct val="120000"/>
              </a:lnSpc>
              <a:spcBef>
                <a:spcPts val="0"/>
              </a:spcBef>
              <a:buClr>
                <a:schemeClr val="accent1"/>
              </a:buClr>
              <a:buFont typeface="Arial" charset="0"/>
              <a:buChar char="•"/>
              <a:defRPr sz="1050"/>
            </a:lvl1pPr>
            <a:lvl2pPr marL="630936" indent="-171450">
              <a:lnSpc>
                <a:spcPct val="120000"/>
              </a:lnSpc>
              <a:spcBef>
                <a:spcPts val="0"/>
              </a:spcBef>
              <a:buClr>
                <a:schemeClr val="accent1"/>
              </a:buClr>
              <a:buFont typeface="Arial" charset="0"/>
              <a:buChar char="•"/>
              <a:defRPr sz="1050"/>
            </a:lvl2pPr>
            <a:lvl3pPr marL="1030986" indent="-171450">
              <a:lnSpc>
                <a:spcPct val="120000"/>
              </a:lnSpc>
              <a:spcBef>
                <a:spcPts val="0"/>
              </a:spcBef>
              <a:buClr>
                <a:schemeClr val="accent1"/>
              </a:buClr>
              <a:buFont typeface="Arial" charset="0"/>
              <a:buChar char="•"/>
              <a:defRPr sz="1050"/>
            </a:lvl3pPr>
            <a:lvl4pPr marL="1488186" indent="-171450">
              <a:lnSpc>
                <a:spcPct val="120000"/>
              </a:lnSpc>
              <a:spcBef>
                <a:spcPts val="0"/>
              </a:spcBef>
              <a:buClr>
                <a:schemeClr val="accent1"/>
              </a:buClr>
              <a:buFont typeface="Arial" charset="0"/>
              <a:buChar char="•"/>
              <a:defRPr sz="1050"/>
            </a:lvl4pPr>
            <a:lvl5pPr marL="1945386" indent="-171450">
              <a:lnSpc>
                <a:spcPct val="120000"/>
              </a:lnSpc>
              <a:spcBef>
                <a:spcPts val="0"/>
              </a:spcBef>
              <a:buClr>
                <a:schemeClr val="accent1"/>
              </a:buClr>
              <a:buFont typeface="Arial" charset="0"/>
              <a:buChar cha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809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_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484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chemeClr val="tx1"/>
        </a:solidFill>
        <a:effectLst/>
      </p:bgPr>
    </p:bg>
    <p:spTree>
      <p:nvGrpSpPr>
        <p:cNvPr id="1" name=""/>
        <p:cNvGrpSpPr/>
        <p:nvPr/>
      </p:nvGrpSpPr>
      <p:grpSpPr>
        <a:xfrm>
          <a:off x="0" y="0"/>
          <a:ext cx="0" cy="0"/>
          <a:chOff x="0" y="0"/>
          <a:chExt cx="0" cy="0"/>
        </a:xfrm>
      </p:grpSpPr>
      <p:pic>
        <p:nvPicPr>
          <p:cNvPr id="2050" name="Picture 2" descr="Harris Poll Logo Lockup Descriptor-primary-white.png">
            <a:extLst>
              <a:ext uri="{FF2B5EF4-FFF2-40B4-BE49-F238E27FC236}">
                <a16:creationId xmlns:a16="http://schemas.microsoft.com/office/drawing/2014/main" id="{DF89AB61-3578-44DB-9961-3E94119FD1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013" y="336133"/>
            <a:ext cx="2966293" cy="6117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227013" y="4936258"/>
            <a:ext cx="1706557"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chemeClr val="bg1"/>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chemeClr val="bg1"/>
                </a:solidFill>
                <a:effectLst/>
                <a:uLnTx/>
                <a:uFillTx/>
                <a:latin typeface="Arial" panose="020B0604020202020204"/>
                <a:ea typeface="+mn-ea"/>
                <a:cs typeface="+mn-cs"/>
              </a:rPr>
              <a:t> 2021</a:t>
            </a:r>
            <a:endParaRPr kumimoji="0" lang="en-US" sz="450" b="0" i="0" u="none" strike="noStrike" kern="1200" cap="none" spc="0" normalizeH="0" baseline="0" noProof="0">
              <a:ln>
                <a:noFill/>
              </a:ln>
              <a:solidFill>
                <a:schemeClr val="bg1"/>
              </a:solidFill>
              <a:effectLst/>
              <a:uLnTx/>
              <a:uFillTx/>
              <a:latin typeface="+mn-lt"/>
              <a:ea typeface="+mn-ea"/>
              <a:cs typeface="+mn-cs"/>
            </a:endParaRPr>
          </a:p>
        </p:txBody>
      </p:sp>
      <p:sp>
        <p:nvSpPr>
          <p:cNvPr id="6" name="Title 1"/>
          <p:cNvSpPr>
            <a:spLocks noGrp="1"/>
          </p:cNvSpPr>
          <p:nvPr>
            <p:ph type="ctrTitle" hasCustomPrompt="1"/>
          </p:nvPr>
        </p:nvSpPr>
        <p:spPr>
          <a:xfrm>
            <a:off x="1143000" y="1603336"/>
            <a:ext cx="6858000" cy="754063"/>
          </a:xfrm>
          <a:prstGeom prst="rect">
            <a:avLst/>
          </a:prstGeom>
        </p:spPr>
        <p:txBody>
          <a:bodyPr anchor="b"/>
          <a:lstStyle>
            <a:lvl1pPr algn="l">
              <a:defRPr sz="4200" b="1">
                <a:solidFill>
                  <a:schemeClr val="accent1"/>
                </a:solidFill>
                <a:latin typeface="+mj-lt"/>
              </a:defRPr>
            </a:lvl1pPr>
          </a:lstStyle>
          <a:p>
            <a:r>
              <a:rPr lang="en-US"/>
              <a:t>Presentation Title</a:t>
            </a:r>
          </a:p>
        </p:txBody>
      </p:sp>
      <p:sp>
        <p:nvSpPr>
          <p:cNvPr id="8" name="Subtitle 2"/>
          <p:cNvSpPr>
            <a:spLocks noGrp="1"/>
          </p:cNvSpPr>
          <p:nvPr>
            <p:ph type="subTitle" idx="1" hasCustomPrompt="1"/>
          </p:nvPr>
        </p:nvSpPr>
        <p:spPr>
          <a:xfrm>
            <a:off x="1143000" y="2503450"/>
            <a:ext cx="6858000" cy="1241425"/>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Tree>
    <p:extLst>
      <p:ext uri="{BB962C8B-B14F-4D97-AF65-F5344CB8AC3E}">
        <p14:creationId xmlns:p14="http://schemas.microsoft.com/office/powerpoint/2010/main" val="2730772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_White_Alt 2">
    <p:bg>
      <p:bgPr>
        <a:solidFill>
          <a:schemeClr val="bg1"/>
        </a:solidFill>
        <a:effectLst/>
      </p:bgPr>
    </p:bg>
    <p:spTree>
      <p:nvGrpSpPr>
        <p:cNvPr id="1" name=""/>
        <p:cNvGrpSpPr/>
        <p:nvPr/>
      </p:nvGrpSpPr>
      <p:grpSpPr>
        <a:xfrm>
          <a:off x="0" y="0"/>
          <a:ext cx="0" cy="0"/>
          <a:chOff x="0" y="0"/>
          <a:chExt cx="0" cy="0"/>
        </a:xfrm>
      </p:grpSpPr>
      <p:pic>
        <p:nvPicPr>
          <p:cNvPr id="6" name="Picture 2" descr="https://eastus21-mediap.svc.ms/transform/thumbnail?provider=spo&amp;inputFormat=png&amp;cs=fFNQTw&amp;docid=https%3A%2F%2Fharrisinsightsdomains.sharepoint.com%3A443%2F_api%2Fv2.0%2Fdrives%2Fb!aWoRuWccekOZlon-dd-Bbdy2cRZz0otLsTPgyZxMzLoYvbt1o5L_QpdUP1h3TSe2%2Fitems%2F01PEI6KJLXUBBRMFVY45BZJON5IOTPTKMF%3Fversion%3DPublished&amp;access_token=eyJ0eXAiOiJKV1QiLCJhbGciOiJub25lIn0.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bHZ4K05YY3BldFlma0kxUkwySGdsb0ZYSjZRR3k1dTVKWlBubU1yOVZqQT0&amp;encodeFailures=1&amp;width=416&amp;height=86&amp;srcWidth=1663&amp;srcHeight=343">
            <a:extLst>
              <a:ext uri="{FF2B5EF4-FFF2-40B4-BE49-F238E27FC236}">
                <a16:creationId xmlns:a16="http://schemas.microsoft.com/office/drawing/2014/main" id="{B8906F2C-D2B1-455D-AF8D-D984143981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324" y="192433"/>
            <a:ext cx="1696598" cy="350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15324" y="835769"/>
            <a:ext cx="6858000" cy="754063"/>
          </a:xfrm>
          <a:prstGeom prst="rect">
            <a:avLst/>
          </a:prstGeom>
        </p:spPr>
        <p:txBody>
          <a:bodyPr anchor="b"/>
          <a:lstStyle>
            <a:lvl1pPr algn="l">
              <a:defRPr sz="42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215324" y="4285561"/>
            <a:ext cx="6858000" cy="564615"/>
          </a:xfrm>
          <a:prstGeom prst="rect">
            <a:avLst/>
          </a:prstGeom>
        </p:spPr>
        <p:txBody>
          <a:bodyPr/>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Client</a:t>
            </a:r>
          </a:p>
          <a:p>
            <a:r>
              <a:rPr lang="en-US"/>
              <a:t>Date</a:t>
            </a:r>
          </a:p>
        </p:txBody>
      </p:sp>
      <p:sp>
        <p:nvSpPr>
          <p:cNvPr id="7" name="TextBox 6"/>
          <p:cNvSpPr txBox="1"/>
          <p:nvPr userDrawn="1"/>
        </p:nvSpPr>
        <p:spPr>
          <a:xfrm>
            <a:off x="227013" y="4936258"/>
            <a:ext cx="1696939"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7F7F7F"/>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 2021</a:t>
            </a:r>
            <a:endParaRPr kumimoji="0" lang="en-US" sz="450" b="0" i="0" u="none" strike="noStrike" kern="1200" cap="none" spc="0" normalizeH="0" baseline="0" noProof="0">
              <a:ln>
                <a:noFill/>
              </a:ln>
              <a:solidFill>
                <a:srgbClr val="7F7F7F"/>
              </a:solidFill>
              <a:effectLst/>
              <a:uLnTx/>
              <a:uFillTx/>
              <a:latin typeface="+mn-lt"/>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_Black_Alt 2">
    <p:bg>
      <p:bgPr>
        <a:solidFill>
          <a:schemeClr val="tx1"/>
        </a:solidFill>
        <a:effectLst/>
      </p:bgPr>
    </p:bg>
    <p:spTree>
      <p:nvGrpSpPr>
        <p:cNvPr id="1" name=""/>
        <p:cNvGrpSpPr/>
        <p:nvPr/>
      </p:nvGrpSpPr>
      <p:grpSpPr>
        <a:xfrm>
          <a:off x="0" y="0"/>
          <a:ext cx="0" cy="0"/>
          <a:chOff x="0" y="0"/>
          <a:chExt cx="0" cy="0"/>
        </a:xfrm>
      </p:grpSpPr>
      <p:pic>
        <p:nvPicPr>
          <p:cNvPr id="6" name="Picture 2" descr="Harris Poll Logo Lockup Descriptor-primary-white.png">
            <a:extLst>
              <a:ext uri="{FF2B5EF4-FFF2-40B4-BE49-F238E27FC236}">
                <a16:creationId xmlns:a16="http://schemas.microsoft.com/office/drawing/2014/main" id="{D4113F94-8EDB-4987-A5F6-F4C3F05D16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6940" y="192433"/>
            <a:ext cx="1696630" cy="3499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15324" y="835769"/>
            <a:ext cx="6858000" cy="754063"/>
          </a:xfrm>
          <a:prstGeom prst="rect">
            <a:avLst/>
          </a:prstGeom>
        </p:spPr>
        <p:txBody>
          <a:bodyPr anchor="b"/>
          <a:lstStyle>
            <a:lvl1pPr algn="l">
              <a:defRPr sz="42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215324" y="4285561"/>
            <a:ext cx="6858000" cy="564615"/>
          </a:xfrm>
          <a:prstGeom prst="rect">
            <a:avLst/>
          </a:prstGeo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Client</a:t>
            </a:r>
          </a:p>
          <a:p>
            <a:r>
              <a:rPr lang="en-US"/>
              <a:t>Date</a:t>
            </a:r>
          </a:p>
        </p:txBody>
      </p:sp>
      <p:sp>
        <p:nvSpPr>
          <p:cNvPr id="7" name="TextBox 6"/>
          <p:cNvSpPr txBox="1"/>
          <p:nvPr userDrawn="1"/>
        </p:nvSpPr>
        <p:spPr>
          <a:xfrm>
            <a:off x="227013" y="4936258"/>
            <a:ext cx="1706557"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chemeClr val="bg1"/>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 </a:t>
            </a:r>
            <a:r>
              <a:rPr kumimoji="0" lang="en-US" sz="450" b="0" i="0" u="none" strike="noStrike" kern="1200" cap="none" spc="0" normalizeH="0" baseline="0" noProof="0">
                <a:ln>
                  <a:noFill/>
                </a:ln>
                <a:solidFill>
                  <a:schemeClr val="bg1"/>
                </a:solidFill>
                <a:effectLst/>
                <a:uLnTx/>
                <a:uFillTx/>
                <a:latin typeface="Arial" panose="020B0604020202020204"/>
                <a:ea typeface="+mn-ea"/>
                <a:cs typeface="+mn-cs"/>
              </a:rPr>
              <a:t>2021</a:t>
            </a:r>
            <a:endParaRPr kumimoji="0" lang="en-US" sz="450" b="0" i="0" u="none" strike="noStrike" kern="1200" cap="none" spc="0" normalizeH="0" baseline="0" noProof="0">
              <a:ln>
                <a:noFill/>
              </a:ln>
              <a:solidFill>
                <a:schemeClr val="bg1"/>
              </a:solidFill>
              <a:effectLst/>
              <a:uLnTx/>
              <a:uFillTx/>
              <a:latin typeface="+mn-lt"/>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7012" y="1409700"/>
            <a:ext cx="4114800" cy="1220957"/>
          </a:xfrm>
          <a:prstGeom prst="rect">
            <a:avLst/>
          </a:prstGeom>
        </p:spPr>
        <p:txBody>
          <a:bodyPr anchor="b"/>
          <a:lstStyle>
            <a:lvl1pPr algn="l">
              <a:defRPr sz="42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227012" y="2776708"/>
            <a:ext cx="4114800" cy="1241425"/>
          </a:xfrm>
          <a:prstGeom prst="rect">
            <a:avLst/>
          </a:prstGeom>
        </p:spPr>
        <p:txBody>
          <a:bodyPr/>
          <a:lstStyle>
            <a:lvl1pPr marL="0" indent="0" algn="l">
              <a:spcBef>
                <a:spcPts val="0"/>
              </a:spcBef>
              <a:buNone/>
              <a:defRPr sz="4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7" name="TextBox 6"/>
          <p:cNvSpPr txBox="1"/>
          <p:nvPr userDrawn="1"/>
        </p:nvSpPr>
        <p:spPr>
          <a:xfrm>
            <a:off x="227012" y="4981917"/>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7F7F7F"/>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 2021</a:t>
            </a:r>
            <a:endParaRPr kumimoji="0" lang="en-US" sz="450" b="0" i="0" u="none" strike="noStrike" kern="1200" cap="none" spc="0" normalizeH="0" baseline="0" noProof="0">
              <a:ln>
                <a:noFill/>
              </a:ln>
              <a:solidFill>
                <a:srgbClr val="7F7F7F"/>
              </a:solidFill>
              <a:effectLst/>
              <a:uLnTx/>
              <a:uFillTx/>
              <a:latin typeface="+mn-lt"/>
              <a:ea typeface="+mn-ea"/>
              <a:cs typeface="+mn-cs"/>
            </a:endParaRPr>
          </a:p>
        </p:txBody>
      </p:sp>
      <p:sp>
        <p:nvSpPr>
          <p:cNvPr id="5" name="Picture Placeholder 4"/>
          <p:cNvSpPr>
            <a:spLocks noGrp="1"/>
          </p:cNvSpPr>
          <p:nvPr>
            <p:ph type="pic" sz="quarter" idx="10"/>
          </p:nvPr>
        </p:nvSpPr>
        <p:spPr>
          <a:xfrm>
            <a:off x="4933950" y="0"/>
            <a:ext cx="4210050" cy="5143500"/>
          </a:xfrm>
          <a:prstGeom prst="rect">
            <a:avLst/>
          </a:prstGeom>
        </p:spPr>
        <p:txBody>
          <a:bodyPr/>
          <a:lstStyle/>
          <a:p>
            <a:endParaRPr lang="en-US"/>
          </a:p>
        </p:txBody>
      </p:sp>
      <p:pic>
        <p:nvPicPr>
          <p:cNvPr id="9" name="Picture 2" descr="https://eastus21-mediap.svc.ms/transform/thumbnail?provider=spo&amp;inputFormat=png&amp;cs=fFNQTw&amp;docid=https%3A%2F%2Fharrisinsightsdomains.sharepoint.com%3A443%2F_api%2Fv2.0%2Fdrives%2Fb!aWoRuWccekOZlon-dd-Bbdy2cRZz0otLsTPgyZxMzLoYvbt1o5L_QpdUP1h3TSe2%2Fitems%2F01PEI6KJLXUBBRMFVY45BZJON5IOTPTKMF%3Fversion%3DPublished&amp;access_token=eyJ0eXAiOiJKV1QiLCJhbGciOiJub25lIn0.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bHZ4K05YY3BldFlma0kxUkwySGdsb0ZYSjZRR3k1dTVKWlBubU1yOVZqQT0&amp;encodeFailures=1&amp;width=416&amp;height=86&amp;srcWidth=1663&amp;srcHeight=343">
            <a:extLst>
              <a:ext uri="{FF2B5EF4-FFF2-40B4-BE49-F238E27FC236}">
                <a16:creationId xmlns:a16="http://schemas.microsoft.com/office/drawing/2014/main" id="{043FAF15-4044-49C9-8FF3-1E2B6C997D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3823" y="346669"/>
            <a:ext cx="2906108" cy="600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408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ide_Picture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7012" y="1409700"/>
            <a:ext cx="4114800" cy="1220957"/>
          </a:xfrm>
          <a:prstGeom prst="rect">
            <a:avLst/>
          </a:prstGeom>
        </p:spPr>
        <p:txBody>
          <a:bodyPr anchor="t"/>
          <a:lstStyle>
            <a:lvl1pPr algn="l">
              <a:defRPr sz="42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227012" y="2776708"/>
            <a:ext cx="4114800" cy="1241425"/>
          </a:xfrm>
          <a:prstGeom prst="rect">
            <a:avLst/>
          </a:prstGeom>
        </p:spPr>
        <p:txBody>
          <a:bodyPr/>
          <a:lstStyle>
            <a:lvl1pPr marL="0" indent="0" algn="l">
              <a:buNone/>
              <a:defRPr sz="4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7" name="TextBox 6"/>
          <p:cNvSpPr txBox="1"/>
          <p:nvPr userDrawn="1"/>
        </p:nvSpPr>
        <p:spPr>
          <a:xfrm>
            <a:off x="227012" y="4981917"/>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chemeClr val="bg1"/>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 </a:t>
            </a:r>
            <a:r>
              <a:rPr kumimoji="0" lang="en-US" sz="450" b="0" i="0" u="none" strike="noStrike" kern="1200" cap="none" spc="0" normalizeH="0" baseline="0" noProof="0">
                <a:ln>
                  <a:noFill/>
                </a:ln>
                <a:solidFill>
                  <a:schemeClr val="bg1"/>
                </a:solidFill>
                <a:effectLst/>
                <a:uLnTx/>
                <a:uFillTx/>
                <a:latin typeface="Arial" panose="020B0604020202020204"/>
                <a:ea typeface="+mn-ea"/>
                <a:cs typeface="+mn-cs"/>
              </a:rPr>
              <a:t>2021</a:t>
            </a:r>
            <a:endParaRPr kumimoji="0" lang="en-US" sz="450" b="0" i="0" u="none" strike="noStrike" kern="1200" cap="none" spc="0" normalizeH="0" baseline="0" noProof="0">
              <a:ln>
                <a:noFill/>
              </a:ln>
              <a:solidFill>
                <a:schemeClr val="bg1"/>
              </a:solidFill>
              <a:effectLst/>
              <a:uLnTx/>
              <a:uFillTx/>
              <a:latin typeface="+mn-lt"/>
              <a:ea typeface="+mn-ea"/>
              <a:cs typeface="+mn-cs"/>
            </a:endParaRPr>
          </a:p>
        </p:txBody>
      </p:sp>
      <p:sp>
        <p:nvSpPr>
          <p:cNvPr id="5" name="Picture Placeholder 4"/>
          <p:cNvSpPr>
            <a:spLocks noGrp="1"/>
          </p:cNvSpPr>
          <p:nvPr>
            <p:ph type="pic" sz="quarter" idx="10"/>
          </p:nvPr>
        </p:nvSpPr>
        <p:spPr>
          <a:xfrm>
            <a:off x="4933950" y="0"/>
            <a:ext cx="4210050" cy="5143500"/>
          </a:xfrm>
          <a:prstGeom prst="rect">
            <a:avLst/>
          </a:prstGeom>
        </p:spPr>
        <p:txBody>
          <a:bodyPr/>
          <a:lstStyle/>
          <a:p>
            <a:endParaRPr lang="en-US"/>
          </a:p>
        </p:txBody>
      </p:sp>
      <p:pic>
        <p:nvPicPr>
          <p:cNvPr id="8" name="Picture 2" descr="Harris Poll Logo Lockup Descriptor-primary-white.png">
            <a:extLst>
              <a:ext uri="{FF2B5EF4-FFF2-40B4-BE49-F238E27FC236}">
                <a16:creationId xmlns:a16="http://schemas.microsoft.com/office/drawing/2014/main" id="{6C49EE50-885A-4F38-8284-705AAC3A1E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013" y="336133"/>
            <a:ext cx="2966293" cy="61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707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_Green">
    <p:bg>
      <p:bgPr>
        <a:solidFill>
          <a:schemeClr val="accent1"/>
        </a:solidFill>
        <a:effectLst/>
      </p:bgPr>
    </p:bg>
    <p:spTree>
      <p:nvGrpSpPr>
        <p:cNvPr id="1" name=""/>
        <p:cNvGrpSpPr/>
        <p:nvPr/>
      </p:nvGrpSpPr>
      <p:grpSpPr>
        <a:xfrm>
          <a:off x="0" y="0"/>
          <a:ext cx="0" cy="0"/>
          <a:chOff x="0" y="0"/>
          <a:chExt cx="0" cy="0"/>
        </a:xfrm>
      </p:grpSpPr>
      <p:pic>
        <p:nvPicPr>
          <p:cNvPr id="5122" name="Picture 2" descr="Harris Poll Logo Lockup Descriptor-white-green.png">
            <a:extLst>
              <a:ext uri="{FF2B5EF4-FFF2-40B4-BE49-F238E27FC236}">
                <a16:creationId xmlns:a16="http://schemas.microsoft.com/office/drawing/2014/main" id="{AA7769A7-EEB6-44A8-9F4E-B56F8DD93C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012" y="346670"/>
            <a:ext cx="2970802" cy="6127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27012" y="1409700"/>
            <a:ext cx="4114800" cy="1220957"/>
          </a:xfrm>
          <a:prstGeom prst="rect">
            <a:avLst/>
          </a:prstGeom>
        </p:spPr>
        <p:txBody>
          <a:bodyPr anchor="t"/>
          <a:lstStyle>
            <a:lvl1pPr algn="l">
              <a:defRPr sz="4200" b="1">
                <a:solidFill>
                  <a:schemeClr val="bg1"/>
                </a:solidFill>
                <a:latin typeface="+mj-lt"/>
              </a:defRPr>
            </a:lvl1pPr>
          </a:lstStyle>
          <a:p>
            <a:r>
              <a:rPr lang="en-US"/>
              <a:t>Presentation Title</a:t>
            </a:r>
          </a:p>
        </p:txBody>
      </p:sp>
      <p:sp>
        <p:nvSpPr>
          <p:cNvPr id="3" name="Subtitle 2"/>
          <p:cNvSpPr>
            <a:spLocks noGrp="1"/>
          </p:cNvSpPr>
          <p:nvPr>
            <p:ph type="subTitle" idx="1" hasCustomPrompt="1"/>
          </p:nvPr>
        </p:nvSpPr>
        <p:spPr>
          <a:xfrm>
            <a:off x="227012" y="2776708"/>
            <a:ext cx="4114800" cy="1241425"/>
          </a:xfrm>
          <a:prstGeom prst="rect">
            <a:avLst/>
          </a:prstGeom>
        </p:spPr>
        <p:txBody>
          <a:bodyPr/>
          <a:lstStyle>
            <a:lvl1pPr marL="0" indent="0" algn="l">
              <a:buNone/>
              <a:defRPr sz="4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7" name="TextBox 6"/>
          <p:cNvSpPr txBox="1"/>
          <p:nvPr userDrawn="1"/>
        </p:nvSpPr>
        <p:spPr>
          <a:xfrm>
            <a:off x="227012" y="4981917"/>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chemeClr val="bg1"/>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 </a:t>
            </a:r>
            <a:r>
              <a:rPr kumimoji="0" lang="en-US" sz="450" b="0" i="0" u="none" strike="noStrike" kern="1200" cap="none" spc="0" normalizeH="0" baseline="0" noProof="0">
                <a:ln>
                  <a:noFill/>
                </a:ln>
                <a:solidFill>
                  <a:schemeClr val="bg1"/>
                </a:solidFill>
                <a:effectLst/>
                <a:uLnTx/>
                <a:uFillTx/>
                <a:latin typeface="Arial" panose="020B0604020202020204"/>
                <a:ea typeface="+mn-ea"/>
                <a:cs typeface="+mn-cs"/>
              </a:rPr>
              <a:t>2021</a:t>
            </a:r>
            <a:endParaRPr kumimoji="0" lang="en-US" sz="450" b="0" i="0" u="none" strike="noStrike" kern="1200" cap="none" spc="0" normalizeH="0" baseline="0" noProof="0">
              <a:ln>
                <a:noFill/>
              </a:ln>
              <a:solidFill>
                <a:schemeClr val="bg1"/>
              </a:solidFill>
              <a:effectLst/>
              <a:uLnTx/>
              <a:uFillTx/>
              <a:latin typeface="+mn-lt"/>
              <a:ea typeface="+mn-ea"/>
              <a:cs typeface="+mn-cs"/>
            </a:endParaRPr>
          </a:p>
        </p:txBody>
      </p:sp>
      <p:sp>
        <p:nvSpPr>
          <p:cNvPr id="5" name="Picture Placeholder 4"/>
          <p:cNvSpPr>
            <a:spLocks noGrp="1"/>
          </p:cNvSpPr>
          <p:nvPr>
            <p:ph type="pic" sz="quarter" idx="10"/>
          </p:nvPr>
        </p:nvSpPr>
        <p:spPr>
          <a:xfrm>
            <a:off x="4933950" y="0"/>
            <a:ext cx="4210050" cy="5143500"/>
          </a:xfrm>
          <a:prstGeom prst="rect">
            <a:avLst/>
          </a:prstGeom>
        </p:spPr>
        <p:txBody>
          <a:bodyPr/>
          <a:lstStyle/>
          <a:p>
            <a:endParaRPr lang="en-US"/>
          </a:p>
        </p:txBody>
      </p:sp>
    </p:spTree>
    <p:extLst>
      <p:ext uri="{BB962C8B-B14F-4D97-AF65-F5344CB8AC3E}">
        <p14:creationId xmlns:p14="http://schemas.microsoft.com/office/powerpoint/2010/main" val="2021872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_Orange">
    <p:bg>
      <p:bgPr>
        <a:solidFill>
          <a:schemeClr val="accent2"/>
        </a:solidFill>
        <a:effectLst/>
      </p:bgPr>
    </p:bg>
    <p:spTree>
      <p:nvGrpSpPr>
        <p:cNvPr id="1" name=""/>
        <p:cNvGrpSpPr/>
        <p:nvPr/>
      </p:nvGrpSpPr>
      <p:grpSpPr>
        <a:xfrm>
          <a:off x="0" y="0"/>
          <a:ext cx="0" cy="0"/>
          <a:chOff x="0" y="0"/>
          <a:chExt cx="0" cy="0"/>
        </a:xfrm>
      </p:grpSpPr>
      <p:pic>
        <p:nvPicPr>
          <p:cNvPr id="8194" name="Picture 2" descr="Harris Poll Logo Lockup Descriptor-white-orange.png">
            <a:extLst>
              <a:ext uri="{FF2B5EF4-FFF2-40B4-BE49-F238E27FC236}">
                <a16:creationId xmlns:a16="http://schemas.microsoft.com/office/drawing/2014/main" id="{D67290B7-891A-4ED6-A872-8E9FA3EC34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895" y="346669"/>
            <a:ext cx="2966239" cy="6117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27012" y="1409700"/>
            <a:ext cx="4114800" cy="1220957"/>
          </a:xfrm>
          <a:prstGeom prst="rect">
            <a:avLst/>
          </a:prstGeom>
        </p:spPr>
        <p:txBody>
          <a:bodyPr anchor="t"/>
          <a:lstStyle>
            <a:lvl1pPr algn="l">
              <a:defRPr sz="4200" b="1">
                <a:solidFill>
                  <a:schemeClr val="bg1"/>
                </a:solidFill>
                <a:latin typeface="+mj-lt"/>
              </a:defRPr>
            </a:lvl1pPr>
          </a:lstStyle>
          <a:p>
            <a:r>
              <a:rPr lang="en-US"/>
              <a:t>Presentation Title</a:t>
            </a:r>
          </a:p>
        </p:txBody>
      </p:sp>
      <p:sp>
        <p:nvSpPr>
          <p:cNvPr id="3" name="Subtitle 2"/>
          <p:cNvSpPr>
            <a:spLocks noGrp="1"/>
          </p:cNvSpPr>
          <p:nvPr>
            <p:ph type="subTitle" idx="1" hasCustomPrompt="1"/>
          </p:nvPr>
        </p:nvSpPr>
        <p:spPr>
          <a:xfrm>
            <a:off x="227012" y="2776708"/>
            <a:ext cx="4114800" cy="1241425"/>
          </a:xfrm>
          <a:prstGeom prst="rect">
            <a:avLst/>
          </a:prstGeom>
        </p:spPr>
        <p:txBody>
          <a:bodyPr/>
          <a:lstStyle>
            <a:lvl1pPr marL="0" indent="0" algn="l">
              <a:buNone/>
              <a:defRPr sz="4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7" name="TextBox 6"/>
          <p:cNvSpPr txBox="1"/>
          <p:nvPr userDrawn="1"/>
        </p:nvSpPr>
        <p:spPr>
          <a:xfrm>
            <a:off x="227012" y="4981917"/>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chemeClr val="tx1"/>
                </a:solidFill>
                <a:effectLst/>
                <a:uLnTx/>
                <a:uFillTx/>
                <a:latin typeface="+mn-lt"/>
                <a:ea typeface="+mn-ea"/>
                <a:cs typeface="+mn-cs"/>
              </a:rPr>
              <a:t>Harris Insights &amp; Analytics LLC, A Stagwell Company © 2021</a:t>
            </a:r>
          </a:p>
        </p:txBody>
      </p:sp>
      <p:sp>
        <p:nvSpPr>
          <p:cNvPr id="5" name="Picture Placeholder 4"/>
          <p:cNvSpPr>
            <a:spLocks noGrp="1"/>
          </p:cNvSpPr>
          <p:nvPr>
            <p:ph type="pic" sz="quarter" idx="10"/>
          </p:nvPr>
        </p:nvSpPr>
        <p:spPr>
          <a:xfrm>
            <a:off x="4933950" y="0"/>
            <a:ext cx="4210050" cy="5143500"/>
          </a:xfrm>
          <a:prstGeom prst="rect">
            <a:avLst/>
          </a:prstGeom>
        </p:spPr>
        <p:txBody>
          <a:bodyPr/>
          <a:lstStyle/>
          <a:p>
            <a:endParaRPr lang="en-US"/>
          </a:p>
        </p:txBody>
      </p:sp>
    </p:spTree>
    <p:extLst>
      <p:ext uri="{BB962C8B-B14F-4D97-AF65-F5344CB8AC3E}">
        <p14:creationId xmlns:p14="http://schemas.microsoft.com/office/powerpoint/2010/main" val="3202303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_Title Slid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03336"/>
            <a:ext cx="6858000" cy="754063"/>
          </a:xfrm>
          <a:prstGeom prst="rect">
            <a:avLst/>
          </a:prstGeom>
        </p:spPr>
        <p:txBody>
          <a:bodyPr anchor="b"/>
          <a:lstStyle>
            <a:lvl1pPr algn="l">
              <a:defRPr sz="42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1143000" y="2503450"/>
            <a:ext cx="6858000" cy="1241425"/>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7" name="TextBox 6"/>
          <p:cNvSpPr txBox="1"/>
          <p:nvPr userDrawn="1"/>
        </p:nvSpPr>
        <p:spPr>
          <a:xfrm>
            <a:off x="227012" y="4981917"/>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7F7F7F"/>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 2021</a:t>
            </a:r>
            <a:endParaRPr kumimoji="0" lang="en-US" sz="450" b="0" i="0" u="none" strike="noStrike" kern="1200" cap="none" spc="0" normalizeH="0" baseline="0" noProof="0">
              <a:ln>
                <a:noFill/>
              </a:ln>
              <a:solidFill>
                <a:srgbClr val="7F7F7F"/>
              </a:solidFill>
              <a:effectLst/>
              <a:uLnTx/>
              <a:uFillTx/>
              <a:latin typeface="+mn-lt"/>
              <a:ea typeface="+mn-ea"/>
              <a:cs typeface="+mn-cs"/>
            </a:endParaRPr>
          </a:p>
        </p:txBody>
      </p:sp>
      <p:pic>
        <p:nvPicPr>
          <p:cNvPr id="8" name="Picture 7"/>
          <p:cNvPicPr>
            <a:picLocks noChangeAspect="1"/>
          </p:cNvPicPr>
          <p:nvPr userDrawn="1"/>
        </p:nvPicPr>
        <p:blipFill>
          <a:blip r:embed="rId2"/>
          <a:stretch>
            <a:fillRect/>
          </a:stretch>
        </p:blipFill>
        <p:spPr>
          <a:xfrm>
            <a:off x="227012" y="253927"/>
            <a:ext cx="4837689" cy="598690"/>
          </a:xfrm>
          <a:prstGeom prst="rect">
            <a:avLst/>
          </a:prstGeom>
        </p:spPr>
      </p:pic>
    </p:spTree>
    <p:extLst>
      <p:ext uri="{BB962C8B-B14F-4D97-AF65-F5344CB8AC3E}">
        <p14:creationId xmlns:p14="http://schemas.microsoft.com/office/powerpoint/2010/main" val="1744114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_Title Slide_White_Alt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7012" y="1132331"/>
            <a:ext cx="6858000" cy="754063"/>
          </a:xfrm>
          <a:prstGeom prst="rect">
            <a:avLst/>
          </a:prstGeom>
        </p:spPr>
        <p:txBody>
          <a:bodyPr anchor="b"/>
          <a:lstStyle>
            <a:lvl1pPr algn="l">
              <a:defRPr sz="42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215324" y="4285561"/>
            <a:ext cx="6858000" cy="564615"/>
          </a:xfrm>
          <a:prstGeom prst="rect">
            <a:avLst/>
          </a:prstGeom>
        </p:spPr>
        <p:txBody>
          <a:bodyPr/>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Client</a:t>
            </a:r>
          </a:p>
          <a:p>
            <a:r>
              <a:rPr lang="en-US"/>
              <a:t>Date</a:t>
            </a:r>
          </a:p>
        </p:txBody>
      </p:sp>
      <p:sp>
        <p:nvSpPr>
          <p:cNvPr id="7" name="TextBox 6"/>
          <p:cNvSpPr txBox="1"/>
          <p:nvPr userDrawn="1"/>
        </p:nvSpPr>
        <p:spPr>
          <a:xfrm>
            <a:off x="227013" y="4936258"/>
            <a:ext cx="1696939"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7F7F7F"/>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 2021</a:t>
            </a:r>
            <a:endParaRPr kumimoji="0" lang="en-US" sz="450" b="0" i="0" u="none" strike="noStrike" kern="1200" cap="none" spc="0" normalizeH="0" baseline="0" noProof="0">
              <a:ln>
                <a:noFill/>
              </a:ln>
              <a:solidFill>
                <a:srgbClr val="7F7F7F"/>
              </a:solidFill>
              <a:effectLst/>
              <a:uLnTx/>
              <a:uFillTx/>
              <a:latin typeface="+mn-lt"/>
              <a:ea typeface="+mn-ea"/>
              <a:cs typeface="+mn-cs"/>
            </a:endParaRPr>
          </a:p>
        </p:txBody>
      </p:sp>
      <p:pic>
        <p:nvPicPr>
          <p:cNvPr id="6" name="Picture 5">
            <a:extLst>
              <a:ext uri="{FF2B5EF4-FFF2-40B4-BE49-F238E27FC236}">
                <a16:creationId xmlns:a16="http://schemas.microsoft.com/office/drawing/2014/main" id="{F8ADB39A-7A36-3341-82EA-36C2611B8135}"/>
              </a:ext>
            </a:extLst>
          </p:cNvPr>
          <p:cNvPicPr>
            <a:picLocks noChangeAspect="1"/>
          </p:cNvPicPr>
          <p:nvPr userDrawn="1"/>
        </p:nvPicPr>
        <p:blipFill>
          <a:blip r:embed="rId2"/>
          <a:stretch>
            <a:fillRect/>
          </a:stretch>
        </p:blipFill>
        <p:spPr>
          <a:xfrm>
            <a:off x="227012" y="253927"/>
            <a:ext cx="4837689" cy="598690"/>
          </a:xfrm>
          <a:prstGeom prst="rect">
            <a:avLst/>
          </a:prstGeom>
        </p:spPr>
      </p:pic>
    </p:spTree>
    <p:extLst>
      <p:ext uri="{BB962C8B-B14F-4D97-AF65-F5344CB8AC3E}">
        <p14:creationId xmlns:p14="http://schemas.microsoft.com/office/powerpoint/2010/main" val="423417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py w Header">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33085" y="199190"/>
            <a:ext cx="4572000" cy="192024"/>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33086" y="1225550"/>
            <a:ext cx="8552127"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6" name="Text Placeholder 2"/>
          <p:cNvSpPr>
            <a:spLocks noGrp="1"/>
          </p:cNvSpPr>
          <p:nvPr>
            <p:ph type="body" sz="quarter" idx="13"/>
          </p:nvPr>
        </p:nvSpPr>
        <p:spPr>
          <a:xfrm>
            <a:off x="133085" y="1588943"/>
            <a:ext cx="8552127" cy="3233428"/>
          </a:xfrm>
          <a:prstGeom prst="rect">
            <a:avLst/>
          </a:prstGeom>
        </p:spPr>
        <p:txBody>
          <a:bodyPr/>
          <a:lstStyle>
            <a:lvl1pPr marL="171450" marR="0" indent="-171450" algn="l" defTabSz="457200" rtl="0" eaLnBrk="1" fontAlgn="auto" latinLnBrk="0" hangingPunct="1">
              <a:lnSpc>
                <a:spcPct val="100000"/>
              </a:lnSpc>
              <a:spcBef>
                <a:spcPct val="2000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171450" marR="0" lvl="0" indent="-171450" algn="l" defTabSz="457200" rtl="0" eaLnBrk="1" fontAlgn="auto" latinLnBrk="0" hangingPunct="1">
              <a:lnSpc>
                <a:spcPct val="100000"/>
              </a:lnSpc>
              <a:spcBef>
                <a:spcPct val="20000"/>
              </a:spcBef>
              <a:spcAft>
                <a:spcPts val="0"/>
              </a:spcAft>
              <a:buClr>
                <a:schemeClr val="accent1"/>
              </a:buClr>
              <a:buSzTx/>
              <a:buFont typeface="Arial" charset="0"/>
              <a:buChar char="•"/>
              <a:tabLst/>
              <a:defRPr/>
            </a:pPr>
            <a:r>
              <a:rPr lang="en-US"/>
              <a:t>Click to edit Master text styles</a:t>
            </a:r>
          </a:p>
          <a:p>
            <a:pPr marL="171450" marR="0" lvl="0" indent="-171450" algn="l" defTabSz="457200" rtl="0" eaLnBrk="1" fontAlgn="auto" latinLnBrk="0" hangingPunct="1">
              <a:lnSpc>
                <a:spcPct val="100000"/>
              </a:lnSpc>
              <a:spcBef>
                <a:spcPct val="2000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a:p>
            <a:pPr lvl="0"/>
            <a:endParaRPr lang="en-US"/>
          </a:p>
        </p:txBody>
      </p:sp>
    </p:spTree>
    <p:extLst>
      <p:ext uri="{BB962C8B-B14F-4D97-AF65-F5344CB8AC3E}">
        <p14:creationId xmlns:p14="http://schemas.microsoft.com/office/powerpoint/2010/main" val="1177456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_Pictur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7012" y="1409700"/>
            <a:ext cx="4114800" cy="1220957"/>
          </a:xfrm>
          <a:prstGeom prst="rect">
            <a:avLst/>
          </a:prstGeom>
        </p:spPr>
        <p:txBody>
          <a:bodyPr anchor="b"/>
          <a:lstStyle>
            <a:lvl1pPr algn="l">
              <a:defRPr sz="4200" b="1">
                <a:solidFill>
                  <a:schemeClr val="accent1"/>
                </a:solidFill>
                <a:latin typeface="+mj-lt"/>
              </a:defRPr>
            </a:lvl1pPr>
          </a:lstStyle>
          <a:p>
            <a:r>
              <a:rPr lang="en-US"/>
              <a:t>Presentation Title</a:t>
            </a:r>
          </a:p>
        </p:txBody>
      </p:sp>
      <p:sp>
        <p:nvSpPr>
          <p:cNvPr id="3" name="Subtitle 2"/>
          <p:cNvSpPr>
            <a:spLocks noGrp="1"/>
          </p:cNvSpPr>
          <p:nvPr>
            <p:ph type="subTitle" idx="1" hasCustomPrompt="1"/>
          </p:nvPr>
        </p:nvSpPr>
        <p:spPr>
          <a:xfrm>
            <a:off x="227012" y="2776708"/>
            <a:ext cx="4114800" cy="1241425"/>
          </a:xfrm>
          <a:prstGeom prst="rect">
            <a:avLst/>
          </a:prstGeom>
        </p:spPr>
        <p:txBody>
          <a:bodyPr/>
          <a:lstStyle>
            <a:lvl1pPr marL="0" indent="0" algn="l">
              <a:spcBef>
                <a:spcPts val="0"/>
              </a:spcBef>
              <a:buNone/>
              <a:defRPr sz="4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7" name="TextBox 6"/>
          <p:cNvSpPr txBox="1"/>
          <p:nvPr userDrawn="1"/>
        </p:nvSpPr>
        <p:spPr>
          <a:xfrm>
            <a:off x="227012" y="4981917"/>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7F7F7F"/>
                </a:solidFill>
                <a:effectLst/>
                <a:uLnTx/>
                <a:uFillTx/>
                <a:latin typeface="+mn-lt"/>
                <a:ea typeface="+mn-ea"/>
                <a:cs typeface="+mn-cs"/>
              </a:rPr>
              <a:t>Harris Insights &amp; Analytics LLC, A Stagwell Company ©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 2021</a:t>
            </a:r>
            <a:endParaRPr kumimoji="0" lang="en-US" sz="450" b="0" i="0" u="none" strike="noStrike" kern="1200" cap="none" spc="0" normalizeH="0" baseline="0" noProof="0">
              <a:ln>
                <a:noFill/>
              </a:ln>
              <a:solidFill>
                <a:srgbClr val="7F7F7F"/>
              </a:solidFill>
              <a:effectLst/>
              <a:uLnTx/>
              <a:uFillTx/>
              <a:latin typeface="+mn-lt"/>
              <a:ea typeface="+mn-ea"/>
              <a:cs typeface="+mn-cs"/>
            </a:endParaRPr>
          </a:p>
        </p:txBody>
      </p:sp>
      <p:sp>
        <p:nvSpPr>
          <p:cNvPr id="5" name="Picture Placeholder 4"/>
          <p:cNvSpPr>
            <a:spLocks noGrp="1"/>
          </p:cNvSpPr>
          <p:nvPr>
            <p:ph type="pic" sz="quarter" idx="10"/>
          </p:nvPr>
        </p:nvSpPr>
        <p:spPr>
          <a:xfrm>
            <a:off x="4933950" y="0"/>
            <a:ext cx="4210050" cy="5143500"/>
          </a:xfrm>
          <a:prstGeom prst="rect">
            <a:avLst/>
          </a:prstGeom>
        </p:spPr>
        <p:txBody>
          <a:bodyPr/>
          <a:lstStyle/>
          <a:p>
            <a:endParaRPr lang="en-US"/>
          </a:p>
        </p:txBody>
      </p:sp>
      <p:pic>
        <p:nvPicPr>
          <p:cNvPr id="9" name="Picture 8">
            <a:extLst>
              <a:ext uri="{FF2B5EF4-FFF2-40B4-BE49-F238E27FC236}">
                <a16:creationId xmlns:a16="http://schemas.microsoft.com/office/drawing/2014/main" id="{8DFC5EEE-089F-1543-906A-465D212954A8}"/>
              </a:ext>
            </a:extLst>
          </p:cNvPr>
          <p:cNvPicPr>
            <a:picLocks noChangeAspect="1"/>
          </p:cNvPicPr>
          <p:nvPr userDrawn="1"/>
        </p:nvPicPr>
        <p:blipFill>
          <a:blip r:embed="rId2"/>
          <a:stretch>
            <a:fillRect/>
          </a:stretch>
        </p:blipFill>
        <p:spPr>
          <a:xfrm>
            <a:off x="227013" y="253927"/>
            <a:ext cx="3751864" cy="464313"/>
          </a:xfrm>
          <a:prstGeom prst="rect">
            <a:avLst/>
          </a:prstGeom>
        </p:spPr>
      </p:pic>
    </p:spTree>
    <p:extLst>
      <p:ext uri="{BB962C8B-B14F-4D97-AF65-F5344CB8AC3E}">
        <p14:creationId xmlns:p14="http://schemas.microsoft.com/office/powerpoint/2010/main" val="3880356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_Black">
    <p:bg>
      <p:bgPr>
        <a:solidFill>
          <a:schemeClr val="tx1"/>
        </a:solidFill>
        <a:effectLst/>
      </p:bgPr>
    </p:bg>
    <p:spTree>
      <p:nvGrpSpPr>
        <p:cNvPr id="1" name=""/>
        <p:cNvGrpSpPr/>
        <p:nvPr/>
      </p:nvGrpSpPr>
      <p:grpSpPr>
        <a:xfrm>
          <a:off x="0" y="0"/>
          <a:ext cx="0" cy="0"/>
          <a:chOff x="0" y="0"/>
          <a:chExt cx="0" cy="0"/>
        </a:xfrm>
      </p:grpSpPr>
      <p:sp>
        <p:nvSpPr>
          <p:cNvPr id="7" name="TextBox 6"/>
          <p:cNvSpPr txBox="1"/>
          <p:nvPr userDrawn="1"/>
        </p:nvSpPr>
        <p:spPr>
          <a:xfrm>
            <a:off x="227013" y="4936258"/>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chemeClr val="bg1"/>
                </a:solidFill>
                <a:effectLst/>
                <a:uLnTx/>
                <a:uFillTx/>
                <a:latin typeface="+mn-lt"/>
                <a:ea typeface="+mn-ea"/>
                <a:cs typeface="+mn-cs"/>
              </a:rPr>
              <a:t>Harris Insights &amp; Analytics LLC, A Stagwell Company © 2021</a:t>
            </a:r>
          </a:p>
        </p:txBody>
      </p:sp>
      <p:sp>
        <p:nvSpPr>
          <p:cNvPr id="6" name="TextBox 5"/>
          <p:cNvSpPr txBox="1"/>
          <p:nvPr userDrawn="1"/>
        </p:nvSpPr>
        <p:spPr>
          <a:xfrm>
            <a:off x="8556980" y="4735189"/>
            <a:ext cx="69991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000" b="1" i="0" u="none" strike="noStrike" kern="0" cap="none" spc="0" normalizeH="0" baseline="0" noProof="0" smtClean="0">
                <a:ln>
                  <a:noFill/>
                </a:ln>
                <a:solidFill>
                  <a:srgbClr val="FFFFFF"/>
                </a:solidFill>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0" cap="none" spc="0" normalizeH="0" baseline="0" noProof="0">
              <a:ln>
                <a:noFill/>
              </a:ln>
              <a:solidFill>
                <a:srgbClr val="FFFFFF"/>
              </a:solidFill>
              <a:effectLst/>
              <a:uLnTx/>
              <a:uFillTx/>
              <a:latin typeface="Arial"/>
              <a:ea typeface="+mn-ea"/>
              <a:cs typeface="Arial"/>
            </a:endParaRPr>
          </a:p>
        </p:txBody>
      </p:sp>
      <p:pic>
        <p:nvPicPr>
          <p:cNvPr id="11" name="logo.png" descr="/Users/Houman/Dropbox (ETC)/the harris poll/Design/Final/PPT/assets/logo.png"/>
          <p:cNvPicPr>
            <a:picLocks noChangeAspect="1"/>
          </p:cNvPicPr>
          <p:nvPr userDrawn="1"/>
        </p:nvPicPr>
        <p:blipFill rotWithShape="1">
          <a:blip r:embed="rId2" r:link="rId3">
            <a:extLst>
              <a:ext uri="{28A0092B-C50C-407E-A947-70E740481C1C}">
                <a14:useLocalDpi xmlns:a14="http://schemas.microsoft.com/office/drawing/2010/main" val="0"/>
              </a:ext>
            </a:extLst>
          </a:blip>
          <a:srcRect l="6149" t="-1" r="6730" b="5018"/>
          <a:stretch>
            <a:fillRect/>
          </a:stretch>
        </p:blipFill>
        <p:spPr>
          <a:xfrm>
            <a:off x="8798889" y="233363"/>
            <a:ext cx="221779" cy="228600"/>
          </a:xfrm>
          <a:prstGeom prst="rect">
            <a:avLst/>
          </a:prstGeom>
        </p:spPr>
      </p:pic>
      <p:sp>
        <p:nvSpPr>
          <p:cNvPr id="12" name="Title 1"/>
          <p:cNvSpPr>
            <a:spLocks noGrp="1"/>
          </p:cNvSpPr>
          <p:nvPr>
            <p:ph type="ctrTitle" hasCustomPrompt="1"/>
          </p:nvPr>
        </p:nvSpPr>
        <p:spPr>
          <a:xfrm>
            <a:off x="1126671" y="2194719"/>
            <a:ext cx="6890658" cy="754063"/>
          </a:xfrm>
          <a:prstGeom prst="rect">
            <a:avLst/>
          </a:prstGeom>
        </p:spPr>
        <p:txBody>
          <a:bodyPr anchor="b"/>
          <a:lstStyle>
            <a:lvl1pPr algn="ctr">
              <a:defRPr sz="4200" b="1">
                <a:solidFill>
                  <a:schemeClr val="bg1"/>
                </a:solidFill>
                <a:latin typeface="+mj-lt"/>
              </a:defRPr>
            </a:lvl1pPr>
          </a:lstStyle>
          <a:p>
            <a:r>
              <a:rPr lang="en-US"/>
              <a:t>Section Divider</a:t>
            </a:r>
          </a:p>
        </p:txBody>
      </p:sp>
      <p:sp>
        <p:nvSpPr>
          <p:cNvPr id="3" name="Rectangle 2"/>
          <p:cNvSpPr/>
          <p:nvPr userDrawn="1"/>
        </p:nvSpPr>
        <p:spPr>
          <a:xfrm>
            <a:off x="8553960" y="80963"/>
            <a:ext cx="489857" cy="533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98889" y="238126"/>
            <a:ext cx="225458" cy="228600"/>
          </a:xfrm>
          <a:prstGeom prst="rect">
            <a:avLst/>
          </a:prstGeom>
        </p:spPr>
      </p:pic>
    </p:spTree>
    <p:extLst>
      <p:ext uri="{BB962C8B-B14F-4D97-AF65-F5344CB8AC3E}">
        <p14:creationId xmlns:p14="http://schemas.microsoft.com/office/powerpoint/2010/main" val="3527357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_Green">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8567419" y="211591"/>
            <a:ext cx="455612" cy="50074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p:cNvSpPr txBox="1"/>
          <p:nvPr userDrawn="1"/>
        </p:nvSpPr>
        <p:spPr>
          <a:xfrm>
            <a:off x="227013" y="4936258"/>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chemeClr val="bg1"/>
                </a:solidFill>
                <a:effectLst/>
                <a:uLnTx/>
                <a:uFillTx/>
                <a:latin typeface="+mn-lt"/>
                <a:ea typeface="+mn-ea"/>
                <a:cs typeface="+mn-cs"/>
              </a:rPr>
              <a:t>Harris Insights &amp; Analytics LLC, A Stagwell Company © 2021</a:t>
            </a:r>
          </a:p>
        </p:txBody>
      </p:sp>
      <p:sp>
        <p:nvSpPr>
          <p:cNvPr id="6" name="TextBox 5"/>
          <p:cNvSpPr txBox="1"/>
          <p:nvPr userDrawn="1"/>
        </p:nvSpPr>
        <p:spPr>
          <a:xfrm>
            <a:off x="8556980" y="4735189"/>
            <a:ext cx="69991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000" b="1" i="0" u="none" strike="noStrike" kern="0" cap="none" spc="0" normalizeH="0" baseline="0" noProof="0" smtClean="0">
                <a:ln>
                  <a:noFill/>
                </a:ln>
                <a:solidFill>
                  <a:srgbClr val="FFFFFF"/>
                </a:solidFill>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0" cap="none" spc="0" normalizeH="0" baseline="0" noProof="0">
              <a:ln>
                <a:noFill/>
              </a:ln>
              <a:solidFill>
                <a:srgbClr val="FFFFFF"/>
              </a:solidFill>
              <a:effectLst/>
              <a:uLnTx/>
              <a:uFillTx/>
              <a:latin typeface="Arial"/>
              <a:ea typeface="+mn-ea"/>
              <a:cs typeface="Arial"/>
            </a:endParaRPr>
          </a:p>
        </p:txBody>
      </p:sp>
      <p:pic>
        <p:nvPicPr>
          <p:cNvPr id="11" name="logo.png" descr="/Users/Houman/Dropbox (ETC)/the harris poll/Design/Final/PPT/assets/logo.png"/>
          <p:cNvPicPr>
            <a:picLocks noChangeAspect="1"/>
          </p:cNvPicPr>
          <p:nvPr userDrawn="1"/>
        </p:nvPicPr>
        <p:blipFill rotWithShape="1">
          <a:blip r:embed="rId2" r:link="rId3">
            <a:extLst>
              <a:ext uri="{28A0092B-C50C-407E-A947-70E740481C1C}">
                <a14:useLocalDpi xmlns:a14="http://schemas.microsoft.com/office/drawing/2010/main" val="0"/>
              </a:ext>
            </a:extLst>
          </a:blip>
          <a:srcRect l="6149" t="-1" r="6730" b="5018"/>
          <a:stretch>
            <a:fillRect/>
          </a:stretch>
        </p:blipFill>
        <p:spPr>
          <a:xfrm>
            <a:off x="8798889" y="233363"/>
            <a:ext cx="221779" cy="228600"/>
          </a:xfrm>
          <a:prstGeom prst="rect">
            <a:avLst/>
          </a:prstGeom>
        </p:spPr>
      </p:pic>
      <p:sp>
        <p:nvSpPr>
          <p:cNvPr id="8" name="Title 1"/>
          <p:cNvSpPr>
            <a:spLocks noGrp="1"/>
          </p:cNvSpPr>
          <p:nvPr>
            <p:ph type="ctrTitle" hasCustomPrompt="1"/>
          </p:nvPr>
        </p:nvSpPr>
        <p:spPr>
          <a:xfrm>
            <a:off x="1126671" y="2194719"/>
            <a:ext cx="6890658" cy="754063"/>
          </a:xfrm>
          <a:prstGeom prst="rect">
            <a:avLst/>
          </a:prstGeom>
        </p:spPr>
        <p:txBody>
          <a:bodyPr anchor="b"/>
          <a:lstStyle>
            <a:lvl1pPr algn="ctr">
              <a:defRPr sz="4200" b="1">
                <a:solidFill>
                  <a:schemeClr val="bg1"/>
                </a:solidFill>
                <a:latin typeface="+mj-lt"/>
              </a:defRPr>
            </a:lvl1pPr>
          </a:lstStyle>
          <a:p>
            <a:r>
              <a:rPr lang="en-US"/>
              <a:t>Section Divider</a:t>
            </a:r>
          </a:p>
        </p:txBody>
      </p:sp>
      <p:sp>
        <p:nvSpPr>
          <p:cNvPr id="3" name="Rectangle 2"/>
          <p:cNvSpPr/>
          <p:nvPr userDrawn="1"/>
        </p:nvSpPr>
        <p:spPr>
          <a:xfrm>
            <a:off x="8672057" y="97291"/>
            <a:ext cx="455612" cy="50074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87134" y="233364"/>
            <a:ext cx="225458" cy="228600"/>
          </a:xfrm>
          <a:prstGeom prst="rect">
            <a:avLst/>
          </a:prstGeom>
        </p:spPr>
      </p:pic>
    </p:spTree>
    <p:extLst>
      <p:ext uri="{BB962C8B-B14F-4D97-AF65-F5344CB8AC3E}">
        <p14:creationId xmlns:p14="http://schemas.microsoft.com/office/powerpoint/2010/main" val="1147423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Divider_Orange">
    <p:bg>
      <p:bgPr>
        <a:solidFill>
          <a:schemeClr val="accent2"/>
        </a:solidFill>
        <a:effectLst/>
      </p:bgPr>
    </p:bg>
    <p:spTree>
      <p:nvGrpSpPr>
        <p:cNvPr id="1" name=""/>
        <p:cNvGrpSpPr/>
        <p:nvPr/>
      </p:nvGrpSpPr>
      <p:grpSpPr>
        <a:xfrm>
          <a:off x="0" y="0"/>
          <a:ext cx="0" cy="0"/>
          <a:chOff x="0" y="0"/>
          <a:chExt cx="0" cy="0"/>
        </a:xfrm>
      </p:grpSpPr>
      <p:sp>
        <p:nvSpPr>
          <p:cNvPr id="7" name="TextBox 6"/>
          <p:cNvSpPr txBox="1"/>
          <p:nvPr userDrawn="1"/>
        </p:nvSpPr>
        <p:spPr>
          <a:xfrm>
            <a:off x="227013" y="4936258"/>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chemeClr val="bg1"/>
                </a:solidFill>
                <a:effectLst/>
                <a:uLnTx/>
                <a:uFillTx/>
                <a:latin typeface="+mn-lt"/>
                <a:ea typeface="+mn-ea"/>
                <a:cs typeface="+mn-cs"/>
              </a:rPr>
              <a:t>Harris Insights &amp; Analytics LLC, A Stagwell Company © 2021</a:t>
            </a:r>
          </a:p>
        </p:txBody>
      </p:sp>
      <p:sp>
        <p:nvSpPr>
          <p:cNvPr id="6" name="TextBox 5"/>
          <p:cNvSpPr txBox="1"/>
          <p:nvPr userDrawn="1"/>
        </p:nvSpPr>
        <p:spPr>
          <a:xfrm>
            <a:off x="8556980" y="4735189"/>
            <a:ext cx="69991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000" b="1" i="0" u="none" strike="noStrike" kern="0" cap="none" spc="0" normalizeH="0" baseline="0" noProof="0" smtClean="0">
                <a:ln>
                  <a:noFill/>
                </a:ln>
                <a:solidFill>
                  <a:srgbClr val="FFFFFF"/>
                </a:solidFill>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0" cap="none" spc="0" normalizeH="0" baseline="0" noProof="0">
              <a:ln>
                <a:noFill/>
              </a:ln>
              <a:solidFill>
                <a:srgbClr val="FFFFFF"/>
              </a:solidFill>
              <a:effectLst/>
              <a:uLnTx/>
              <a:uFillTx/>
              <a:latin typeface="Arial"/>
              <a:ea typeface="+mn-ea"/>
              <a:cs typeface="Arial"/>
            </a:endParaRPr>
          </a:p>
        </p:txBody>
      </p:sp>
      <p:pic>
        <p:nvPicPr>
          <p:cNvPr id="11" name="logo.png" descr="/Users/Houman/Dropbox (ETC)/the harris poll/Design/Final/PPT/assets/logo.png"/>
          <p:cNvPicPr>
            <a:picLocks noChangeAspect="1"/>
          </p:cNvPicPr>
          <p:nvPr userDrawn="1"/>
        </p:nvPicPr>
        <p:blipFill rotWithShape="1">
          <a:blip r:embed="rId2" r:link="rId3">
            <a:extLst>
              <a:ext uri="{28A0092B-C50C-407E-A947-70E740481C1C}">
                <a14:useLocalDpi xmlns:a14="http://schemas.microsoft.com/office/drawing/2010/main" val="0"/>
              </a:ext>
            </a:extLst>
          </a:blip>
          <a:srcRect l="6149" t="-1" r="6730" b="5018"/>
          <a:stretch>
            <a:fillRect/>
          </a:stretch>
        </p:blipFill>
        <p:spPr>
          <a:xfrm>
            <a:off x="8798889" y="233363"/>
            <a:ext cx="221779" cy="228600"/>
          </a:xfrm>
          <a:prstGeom prst="rect">
            <a:avLst/>
          </a:prstGeom>
        </p:spPr>
      </p:pic>
      <p:sp>
        <p:nvSpPr>
          <p:cNvPr id="8" name="Title 1"/>
          <p:cNvSpPr>
            <a:spLocks noGrp="1"/>
          </p:cNvSpPr>
          <p:nvPr>
            <p:ph type="ctrTitle" hasCustomPrompt="1"/>
          </p:nvPr>
        </p:nvSpPr>
        <p:spPr>
          <a:xfrm>
            <a:off x="1126671" y="2194719"/>
            <a:ext cx="6890658" cy="754063"/>
          </a:xfrm>
          <a:prstGeom prst="rect">
            <a:avLst/>
          </a:prstGeom>
        </p:spPr>
        <p:txBody>
          <a:bodyPr anchor="b"/>
          <a:lstStyle>
            <a:lvl1pPr algn="ctr">
              <a:defRPr sz="4200" b="1">
                <a:solidFill>
                  <a:schemeClr val="bg1"/>
                </a:solidFill>
                <a:latin typeface="+mj-lt"/>
              </a:defRPr>
            </a:lvl1pPr>
          </a:lstStyle>
          <a:p>
            <a:r>
              <a:rPr lang="en-US"/>
              <a:t>Section Divider</a:t>
            </a:r>
          </a:p>
        </p:txBody>
      </p:sp>
      <p:sp>
        <p:nvSpPr>
          <p:cNvPr id="9" name="Rectangle 8"/>
          <p:cNvSpPr/>
          <p:nvPr userDrawn="1"/>
        </p:nvSpPr>
        <p:spPr>
          <a:xfrm>
            <a:off x="8689974" y="233363"/>
            <a:ext cx="446371" cy="343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98889" y="233363"/>
            <a:ext cx="225458" cy="228600"/>
          </a:xfrm>
          <a:prstGeom prst="rect">
            <a:avLst/>
          </a:prstGeom>
        </p:spPr>
      </p:pic>
    </p:spTree>
    <p:extLst>
      <p:ext uri="{BB962C8B-B14F-4D97-AF65-F5344CB8AC3E}">
        <p14:creationId xmlns:p14="http://schemas.microsoft.com/office/powerpoint/2010/main" val="3863898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Green blank">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8567419" y="211591"/>
            <a:ext cx="455612" cy="50074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p:cNvSpPr txBox="1"/>
          <p:nvPr userDrawn="1"/>
        </p:nvSpPr>
        <p:spPr>
          <a:xfrm>
            <a:off x="227013" y="4936258"/>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chemeClr val="bg1"/>
                </a:solidFill>
                <a:effectLst/>
                <a:uLnTx/>
                <a:uFillTx/>
                <a:latin typeface="+mn-lt"/>
                <a:ea typeface="+mn-ea"/>
                <a:cs typeface="+mn-cs"/>
              </a:rPr>
              <a:t>Harris Insights &amp; Analytics LLC, A Stagwell Company © 2021</a:t>
            </a:r>
          </a:p>
        </p:txBody>
      </p:sp>
      <p:sp>
        <p:nvSpPr>
          <p:cNvPr id="6" name="TextBox 5"/>
          <p:cNvSpPr txBox="1"/>
          <p:nvPr userDrawn="1"/>
        </p:nvSpPr>
        <p:spPr>
          <a:xfrm>
            <a:off x="8556980" y="4735189"/>
            <a:ext cx="69991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000" b="1" i="0" u="none" strike="noStrike" kern="0" cap="none" spc="0" normalizeH="0" baseline="0" noProof="0" smtClean="0">
                <a:ln>
                  <a:noFill/>
                </a:ln>
                <a:solidFill>
                  <a:srgbClr val="FFFFFF"/>
                </a:solidFill>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0" cap="none" spc="0" normalizeH="0" baseline="0" noProof="0">
              <a:ln>
                <a:noFill/>
              </a:ln>
              <a:solidFill>
                <a:srgbClr val="FFFFFF"/>
              </a:solidFill>
              <a:effectLst/>
              <a:uLnTx/>
              <a:uFillTx/>
              <a:latin typeface="Arial"/>
              <a:ea typeface="+mn-ea"/>
              <a:cs typeface="Arial"/>
            </a:endParaRPr>
          </a:p>
        </p:txBody>
      </p:sp>
      <p:pic>
        <p:nvPicPr>
          <p:cNvPr id="11" name="logo.png" descr="/Users/Houman/Dropbox (ETC)/the harris poll/Design/Final/PPT/assets/logo.png"/>
          <p:cNvPicPr>
            <a:picLocks noChangeAspect="1"/>
          </p:cNvPicPr>
          <p:nvPr userDrawn="1"/>
        </p:nvPicPr>
        <p:blipFill rotWithShape="1">
          <a:blip r:embed="rId2" r:link="rId3">
            <a:extLst>
              <a:ext uri="{28A0092B-C50C-407E-A947-70E740481C1C}">
                <a14:useLocalDpi xmlns:a14="http://schemas.microsoft.com/office/drawing/2010/main" val="0"/>
              </a:ext>
            </a:extLst>
          </a:blip>
          <a:srcRect l="6149" t="-1" r="6730" b="5018"/>
          <a:stretch>
            <a:fillRect/>
          </a:stretch>
        </p:blipFill>
        <p:spPr>
          <a:xfrm>
            <a:off x="8798889" y="233363"/>
            <a:ext cx="221779" cy="228600"/>
          </a:xfrm>
          <a:prstGeom prst="rect">
            <a:avLst/>
          </a:prstGeom>
        </p:spPr>
      </p:pic>
      <p:sp>
        <p:nvSpPr>
          <p:cNvPr id="3" name="Rectangle 2"/>
          <p:cNvSpPr/>
          <p:nvPr userDrawn="1"/>
        </p:nvSpPr>
        <p:spPr>
          <a:xfrm>
            <a:off x="8672057" y="97291"/>
            <a:ext cx="455612" cy="50074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87134" y="233364"/>
            <a:ext cx="225458" cy="228600"/>
          </a:xfrm>
          <a:prstGeom prst="rect">
            <a:avLst/>
          </a:prstGeom>
        </p:spPr>
      </p:pic>
      <p:cxnSp>
        <p:nvCxnSpPr>
          <p:cNvPr id="10" name="Straight Connector 9"/>
          <p:cNvCxnSpPr/>
          <p:nvPr userDrawn="1"/>
        </p:nvCxnSpPr>
        <p:spPr>
          <a:xfrm>
            <a:off x="231296" y="148691"/>
            <a:ext cx="8458679" cy="0"/>
          </a:xfrm>
          <a:prstGeom prst="line">
            <a:avLst/>
          </a:prstGeom>
          <a:ln w="6350" cmpd="sng">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98259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Orange blank">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8689974" y="233363"/>
            <a:ext cx="446371" cy="343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p:cNvSpPr txBox="1"/>
          <p:nvPr userDrawn="1"/>
        </p:nvSpPr>
        <p:spPr>
          <a:xfrm>
            <a:off x="227013" y="4936258"/>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chemeClr val="bg1"/>
                </a:solidFill>
                <a:effectLst/>
                <a:uLnTx/>
                <a:uFillTx/>
                <a:latin typeface="+mn-lt"/>
                <a:ea typeface="+mn-ea"/>
                <a:cs typeface="+mn-cs"/>
              </a:rPr>
              <a:t>Harris Insights &amp; Analytics LLC, A Stagwell Company © 2021</a:t>
            </a:r>
          </a:p>
        </p:txBody>
      </p:sp>
      <p:sp>
        <p:nvSpPr>
          <p:cNvPr id="6" name="TextBox 5"/>
          <p:cNvSpPr txBox="1"/>
          <p:nvPr userDrawn="1"/>
        </p:nvSpPr>
        <p:spPr>
          <a:xfrm>
            <a:off x="8556980" y="4735189"/>
            <a:ext cx="69991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000" b="1" i="0" u="none" strike="noStrike" kern="0" cap="none" spc="0" normalizeH="0" baseline="0" noProof="0" smtClean="0">
                <a:ln>
                  <a:noFill/>
                </a:ln>
                <a:solidFill>
                  <a:srgbClr val="FFFFFF"/>
                </a:solidFill>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0" cap="none" spc="0" normalizeH="0" baseline="0" noProof="0">
              <a:ln>
                <a:noFill/>
              </a:ln>
              <a:solidFill>
                <a:srgbClr val="FFFFFF"/>
              </a:solidFill>
              <a:effectLst/>
              <a:uLnTx/>
              <a:uFillTx/>
              <a:latin typeface="Arial"/>
              <a:ea typeface="+mn-ea"/>
              <a:cs typeface="Arial"/>
            </a:endParaRPr>
          </a:p>
        </p:txBody>
      </p:sp>
      <p:cxnSp>
        <p:nvCxnSpPr>
          <p:cNvPr id="9" name="Straight Connector 8"/>
          <p:cNvCxnSpPr/>
          <p:nvPr userDrawn="1"/>
        </p:nvCxnSpPr>
        <p:spPr>
          <a:xfrm>
            <a:off x="231296" y="148691"/>
            <a:ext cx="8458679" cy="0"/>
          </a:xfrm>
          <a:prstGeom prst="line">
            <a:avLst/>
          </a:prstGeom>
          <a:ln w="6350" cmpd="sng">
            <a:solidFill>
              <a:schemeClr val="bg1"/>
            </a:solidFill>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7135" y="233364"/>
            <a:ext cx="225458" cy="228600"/>
          </a:xfrm>
          <a:prstGeom prst="rect">
            <a:avLst/>
          </a:prstGeom>
        </p:spPr>
      </p:pic>
    </p:spTree>
    <p:extLst>
      <p:ext uri="{BB962C8B-B14F-4D97-AF65-F5344CB8AC3E}">
        <p14:creationId xmlns:p14="http://schemas.microsoft.com/office/powerpoint/2010/main" val="4161280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with 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212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045252-E849-4101-AD64-959B9B45C6F0}"/>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405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6905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994834"/>
            <a:ext cx="8229600" cy="3599789"/>
          </a:xfrm>
          <a:prstGeom prst="rect">
            <a:avLst/>
          </a:prstGeom>
        </p:spPr>
        <p:txBody>
          <a:bodyPr tIns="0">
            <a:noAutofit/>
          </a:bodyPr>
          <a:lstStyle>
            <a:lvl1pPr>
              <a:lnSpc>
                <a:spcPct val="100000"/>
              </a:lnSpc>
              <a:spcBef>
                <a:spcPts val="0"/>
              </a:spcBef>
              <a:spcAft>
                <a:spcPts val="900"/>
              </a:spcAft>
              <a:defRPr sz="1800"/>
            </a:lvl1pPr>
            <a:lvl2pPr>
              <a:lnSpc>
                <a:spcPct val="100000"/>
              </a:lnSpc>
              <a:spcBef>
                <a:spcPts val="0"/>
              </a:spcBef>
              <a:spcAft>
                <a:spcPts val="900"/>
              </a:spcAft>
              <a:defRPr sz="1500"/>
            </a:lvl2pPr>
            <a:lvl3pPr>
              <a:lnSpc>
                <a:spcPct val="100000"/>
              </a:lnSpc>
              <a:spcBef>
                <a:spcPts val="0"/>
              </a:spcBef>
              <a:spcAft>
                <a:spcPts val="900"/>
              </a:spcAft>
              <a:defRPr sz="1350"/>
            </a:lvl3pPr>
            <a:lvl4pPr>
              <a:lnSpc>
                <a:spcPct val="100000"/>
              </a:lnSpc>
              <a:spcBef>
                <a:spcPts val="0"/>
              </a:spcBef>
              <a:spcAft>
                <a:spcPts val="900"/>
              </a:spcAft>
              <a:defRPr sz="1200"/>
            </a:lvl4pPr>
            <a:lvl5pPr>
              <a:lnSpc>
                <a:spcPct val="100000"/>
              </a:lnSpc>
              <a:spcBef>
                <a:spcPts val="0"/>
              </a:spcBef>
              <a:spcAft>
                <a:spcPts val="9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342900"/>
            <a:fld id="{A49C0AB0-C927-0348-924C-BFCE5216DBA1}" type="datetimeFigureOut">
              <a:rPr lang="en-US" smtClean="0">
                <a:solidFill>
                  <a:srgbClr val="55565A"/>
                </a:solidFill>
              </a:rPr>
              <a:pPr defTabSz="342900"/>
              <a:t>6/19/2026</a:t>
            </a:fld>
            <a:endParaRPr lang="en-US">
              <a:solidFill>
                <a:srgbClr val="55565A"/>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342900"/>
            <a:endParaRPr lang="en-US">
              <a:solidFill>
                <a:srgbClr val="55565A"/>
              </a:solidFill>
            </a:endParaRPr>
          </a:p>
        </p:txBody>
      </p:sp>
      <p:sp>
        <p:nvSpPr>
          <p:cNvPr id="6" name="Slide Number Placeholder 5"/>
          <p:cNvSpPr>
            <a:spLocks noGrp="1"/>
          </p:cNvSpPr>
          <p:nvPr>
            <p:ph type="sldNum" sz="quarter" idx="12"/>
          </p:nvPr>
        </p:nvSpPr>
        <p:spPr>
          <a:xfrm>
            <a:off x="8113889" y="4869657"/>
            <a:ext cx="1030111" cy="273844"/>
          </a:xfrm>
          <a:prstGeom prst="rect">
            <a:avLst/>
          </a:prstGeom>
        </p:spPr>
        <p:txBody>
          <a:bodyPr/>
          <a:lstStyle/>
          <a:p>
            <a:fld id="{8208CE2D-D5CF-1D41-B8E0-9DA32273A40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73456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EAB7-9638-40F4-A118-ECF89CB8395C}"/>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hart Placeholder 2">
            <a:extLst>
              <a:ext uri="{FF2B5EF4-FFF2-40B4-BE49-F238E27FC236}">
                <a16:creationId xmlns:a16="http://schemas.microsoft.com/office/drawing/2014/main" id="{787E240E-C48C-4647-BD26-6016CC68C7A2}"/>
              </a:ext>
            </a:extLst>
          </p:cNvPr>
          <p:cNvSpPr>
            <a:spLocks noGrp="1"/>
          </p:cNvSpPr>
          <p:nvPr>
            <p:ph type="chart" idx="1"/>
          </p:nvPr>
        </p:nvSpPr>
        <p:spPr>
          <a:xfrm>
            <a:off x="628650" y="1370013"/>
            <a:ext cx="7886700" cy="3262312"/>
          </a:xfrm>
          <a:prstGeom prst="rect">
            <a:avLst/>
          </a:prstGeom>
        </p:spPr>
        <p:txBody>
          <a:bodyPr/>
          <a:lstStyle/>
          <a:p>
            <a:endParaRPr lang="en-US"/>
          </a:p>
        </p:txBody>
      </p:sp>
    </p:spTree>
    <p:extLst>
      <p:ext uri="{BB962C8B-B14F-4D97-AF65-F5344CB8AC3E}">
        <p14:creationId xmlns:p14="http://schemas.microsoft.com/office/powerpoint/2010/main" val="1596113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2 copy block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33085" y="199190"/>
            <a:ext cx="45720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33086" y="1225550"/>
            <a:ext cx="8552127"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6" name="Text Placeholder 2"/>
          <p:cNvSpPr>
            <a:spLocks noGrp="1"/>
          </p:cNvSpPr>
          <p:nvPr>
            <p:ph type="body" sz="quarter" idx="13"/>
          </p:nvPr>
        </p:nvSpPr>
        <p:spPr>
          <a:xfrm>
            <a:off x="133085" y="1588942"/>
            <a:ext cx="8552127"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7" name="Text Placeholder 2"/>
          <p:cNvSpPr>
            <a:spLocks noGrp="1"/>
          </p:cNvSpPr>
          <p:nvPr>
            <p:ph type="body" sz="quarter" idx="14" hasCustomPrompt="1"/>
          </p:nvPr>
        </p:nvSpPr>
        <p:spPr>
          <a:xfrm>
            <a:off x="133085" y="2371310"/>
            <a:ext cx="8552127"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8" name="Text Placeholder 2"/>
          <p:cNvSpPr>
            <a:spLocks noGrp="1"/>
          </p:cNvSpPr>
          <p:nvPr>
            <p:ph type="body" sz="quarter" idx="15"/>
          </p:nvPr>
        </p:nvSpPr>
        <p:spPr>
          <a:xfrm>
            <a:off x="133084" y="2734702"/>
            <a:ext cx="8552127"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76286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copy blocks 2 column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33085" y="199190"/>
            <a:ext cx="45720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33086" y="1225550"/>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6" name="Text Placeholder 2"/>
          <p:cNvSpPr>
            <a:spLocks noGrp="1"/>
          </p:cNvSpPr>
          <p:nvPr>
            <p:ph type="body" sz="quarter" idx="13"/>
          </p:nvPr>
        </p:nvSpPr>
        <p:spPr>
          <a:xfrm>
            <a:off x="133086" y="1588942"/>
            <a:ext cx="4114800" cy="3200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3" name="Text Placeholder 2"/>
          <p:cNvSpPr>
            <a:spLocks noGrp="1"/>
          </p:cNvSpPr>
          <p:nvPr>
            <p:ph type="body" sz="quarter" idx="14" hasCustomPrompt="1"/>
          </p:nvPr>
        </p:nvSpPr>
        <p:spPr>
          <a:xfrm>
            <a:off x="4555129" y="1225550"/>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14" name="Text Placeholder 2"/>
          <p:cNvSpPr>
            <a:spLocks noGrp="1"/>
          </p:cNvSpPr>
          <p:nvPr>
            <p:ph type="body" sz="quarter" idx="15"/>
          </p:nvPr>
        </p:nvSpPr>
        <p:spPr>
          <a:xfrm>
            <a:off x="4555128" y="1588942"/>
            <a:ext cx="4114800" cy="3200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412230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4 copy blocks 2 column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33085" y="199190"/>
            <a:ext cx="45720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33086" y="1225550"/>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6" name="Text Placeholder 2"/>
          <p:cNvSpPr>
            <a:spLocks noGrp="1"/>
          </p:cNvSpPr>
          <p:nvPr>
            <p:ph type="body" sz="quarter" idx="13"/>
          </p:nvPr>
        </p:nvSpPr>
        <p:spPr>
          <a:xfrm>
            <a:off x="133086" y="1588942"/>
            <a:ext cx="4114800"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3" name="Text Placeholder 2"/>
          <p:cNvSpPr>
            <a:spLocks noGrp="1"/>
          </p:cNvSpPr>
          <p:nvPr>
            <p:ph type="body" sz="quarter" idx="14" hasCustomPrompt="1"/>
          </p:nvPr>
        </p:nvSpPr>
        <p:spPr>
          <a:xfrm>
            <a:off x="4555129" y="1225550"/>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14" name="Text Placeholder 2"/>
          <p:cNvSpPr>
            <a:spLocks noGrp="1"/>
          </p:cNvSpPr>
          <p:nvPr>
            <p:ph type="body" sz="quarter" idx="15"/>
          </p:nvPr>
        </p:nvSpPr>
        <p:spPr>
          <a:xfrm>
            <a:off x="4555128" y="1588942"/>
            <a:ext cx="4114800"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0" name="Text Placeholder 2"/>
          <p:cNvSpPr>
            <a:spLocks noGrp="1"/>
          </p:cNvSpPr>
          <p:nvPr>
            <p:ph type="body" sz="quarter" idx="16" hasCustomPrompt="1"/>
          </p:nvPr>
        </p:nvSpPr>
        <p:spPr>
          <a:xfrm>
            <a:off x="133085" y="2508252"/>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11" name="Text Placeholder 2"/>
          <p:cNvSpPr>
            <a:spLocks noGrp="1"/>
          </p:cNvSpPr>
          <p:nvPr>
            <p:ph type="body" sz="quarter" idx="17"/>
          </p:nvPr>
        </p:nvSpPr>
        <p:spPr>
          <a:xfrm>
            <a:off x="133085" y="2871644"/>
            <a:ext cx="4114800"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5" name="Text Placeholder 2"/>
          <p:cNvSpPr>
            <a:spLocks noGrp="1"/>
          </p:cNvSpPr>
          <p:nvPr>
            <p:ph type="body" sz="quarter" idx="18" hasCustomPrompt="1"/>
          </p:nvPr>
        </p:nvSpPr>
        <p:spPr>
          <a:xfrm>
            <a:off x="4555128" y="2508252"/>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17" name="Text Placeholder 2"/>
          <p:cNvSpPr>
            <a:spLocks noGrp="1"/>
          </p:cNvSpPr>
          <p:nvPr>
            <p:ph type="body" sz="quarter" idx="19"/>
          </p:nvPr>
        </p:nvSpPr>
        <p:spPr>
          <a:xfrm>
            <a:off x="4555127" y="2871644"/>
            <a:ext cx="4114800"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1732395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copy blocks + 1 photo">
    <p:spTree>
      <p:nvGrpSpPr>
        <p:cNvPr id="1" name=""/>
        <p:cNvGrpSpPr/>
        <p:nvPr/>
      </p:nvGrpSpPr>
      <p:grpSpPr>
        <a:xfrm>
          <a:off x="0" y="0"/>
          <a:ext cx="0" cy="0"/>
          <a:chOff x="0" y="0"/>
          <a:chExt cx="0" cy="0"/>
        </a:xfrm>
      </p:grpSpPr>
      <p:sp>
        <p:nvSpPr>
          <p:cNvPr id="4" name="Picture Placeholder 3"/>
          <p:cNvSpPr>
            <a:spLocks noGrp="1"/>
          </p:cNvSpPr>
          <p:nvPr>
            <p:ph type="pic" sz="quarter" idx="18"/>
          </p:nvPr>
        </p:nvSpPr>
        <p:spPr>
          <a:xfrm>
            <a:off x="4557713" y="1225550"/>
            <a:ext cx="4127500" cy="3675063"/>
          </a:xfrm>
          <a:prstGeom prst="rect">
            <a:avLst/>
          </a:prstGeom>
        </p:spPr>
        <p:txBody>
          <a:bodyPr/>
          <a:lstStyle/>
          <a:p>
            <a:endParaRPr lang="en-US"/>
          </a:p>
        </p:txBody>
      </p:sp>
      <p:sp>
        <p:nvSpPr>
          <p:cNvPr id="16" name="Text Placeholder 15"/>
          <p:cNvSpPr>
            <a:spLocks noGrp="1"/>
          </p:cNvSpPr>
          <p:nvPr>
            <p:ph type="body" sz="quarter" idx="11" hasCustomPrompt="1"/>
          </p:nvPr>
        </p:nvSpPr>
        <p:spPr>
          <a:xfrm>
            <a:off x="133086" y="199190"/>
            <a:ext cx="45720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33086" y="1225550"/>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6" name="Text Placeholder 2"/>
          <p:cNvSpPr>
            <a:spLocks noGrp="1"/>
          </p:cNvSpPr>
          <p:nvPr>
            <p:ph type="body" sz="quarter" idx="13"/>
          </p:nvPr>
        </p:nvSpPr>
        <p:spPr>
          <a:xfrm>
            <a:off x="133086" y="1588942"/>
            <a:ext cx="4114800"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0" name="Text Placeholder 2"/>
          <p:cNvSpPr>
            <a:spLocks noGrp="1"/>
          </p:cNvSpPr>
          <p:nvPr>
            <p:ph type="body" sz="quarter" idx="16" hasCustomPrompt="1"/>
          </p:nvPr>
        </p:nvSpPr>
        <p:spPr>
          <a:xfrm>
            <a:off x="133085" y="2508252"/>
            <a:ext cx="411480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11" name="Text Placeholder 2"/>
          <p:cNvSpPr>
            <a:spLocks noGrp="1"/>
          </p:cNvSpPr>
          <p:nvPr>
            <p:ph type="body" sz="quarter" idx="17"/>
          </p:nvPr>
        </p:nvSpPr>
        <p:spPr>
          <a:xfrm>
            <a:off x="133085" y="2871644"/>
            <a:ext cx="4114800"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312298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3 copy block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33085" y="199190"/>
            <a:ext cx="45720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33086" y="1225550"/>
            <a:ext cx="8552127"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6" name="Text Placeholder 2"/>
          <p:cNvSpPr>
            <a:spLocks noGrp="1"/>
          </p:cNvSpPr>
          <p:nvPr>
            <p:ph type="body" sz="quarter" idx="13"/>
          </p:nvPr>
        </p:nvSpPr>
        <p:spPr>
          <a:xfrm>
            <a:off x="133085" y="1588942"/>
            <a:ext cx="8552127"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7" name="Text Placeholder 2"/>
          <p:cNvSpPr>
            <a:spLocks noGrp="1"/>
          </p:cNvSpPr>
          <p:nvPr>
            <p:ph type="body" sz="quarter" idx="14" hasCustomPrompt="1"/>
          </p:nvPr>
        </p:nvSpPr>
        <p:spPr>
          <a:xfrm>
            <a:off x="133085" y="2371310"/>
            <a:ext cx="8552127"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8" name="Text Placeholder 2"/>
          <p:cNvSpPr>
            <a:spLocks noGrp="1"/>
          </p:cNvSpPr>
          <p:nvPr>
            <p:ph type="body" sz="quarter" idx="15"/>
          </p:nvPr>
        </p:nvSpPr>
        <p:spPr>
          <a:xfrm>
            <a:off x="133084" y="2734702"/>
            <a:ext cx="8552127"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0" name="Text Placeholder 2"/>
          <p:cNvSpPr>
            <a:spLocks noGrp="1"/>
          </p:cNvSpPr>
          <p:nvPr>
            <p:ph type="body" sz="quarter" idx="16" hasCustomPrompt="1"/>
          </p:nvPr>
        </p:nvSpPr>
        <p:spPr>
          <a:xfrm>
            <a:off x="133084" y="3478981"/>
            <a:ext cx="8552127"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p:txBody>
      </p:sp>
      <p:sp>
        <p:nvSpPr>
          <p:cNvPr id="11" name="Text Placeholder 2"/>
          <p:cNvSpPr>
            <a:spLocks noGrp="1"/>
          </p:cNvSpPr>
          <p:nvPr>
            <p:ph type="body" sz="quarter" idx="17"/>
          </p:nvPr>
        </p:nvSpPr>
        <p:spPr>
          <a:xfrm>
            <a:off x="133083" y="3842373"/>
            <a:ext cx="8552127" cy="6858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1464837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3 copy blocks 3 columns">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33085" y="199190"/>
            <a:ext cx="4572000" cy="189430"/>
          </a:xfrm>
          <a:prstGeom prst="rect">
            <a:avLst/>
          </a:prstGeom>
        </p:spPr>
        <p:txBody>
          <a:bodyPr/>
          <a:lstStyle>
            <a:lvl1pPr marL="0" indent="0">
              <a:buNone/>
              <a:defRPr sz="800" b="1">
                <a:solidFill>
                  <a:schemeClr val="accent1"/>
                </a:solidFill>
              </a:defRPr>
            </a:lvl1pPr>
            <a:lvl2pPr>
              <a:defRPr sz="800" b="1">
                <a:solidFill>
                  <a:schemeClr val="accent1"/>
                </a:solidFill>
              </a:defRPr>
            </a:lvl2pPr>
            <a:lvl3pPr>
              <a:defRPr sz="800" b="1">
                <a:solidFill>
                  <a:schemeClr val="accent1"/>
                </a:solidFill>
              </a:defRPr>
            </a:lvl3pPr>
            <a:lvl4pPr>
              <a:defRPr sz="800" b="1">
                <a:solidFill>
                  <a:schemeClr val="accent1"/>
                </a:solidFill>
              </a:defRPr>
            </a:lvl4pPr>
            <a:lvl5pPr>
              <a:defRPr sz="800"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33086" y="388620"/>
            <a:ext cx="8552603" cy="325304"/>
          </a:xfrm>
          <a:prstGeom prst="rect">
            <a:avLst/>
          </a:prstGeom>
        </p:spPr>
        <p:txBody>
          <a:bodyPr/>
          <a:lstStyle>
            <a:lvl1pPr>
              <a:defRPr sz="18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33086" y="713924"/>
            <a:ext cx="8552603" cy="283603"/>
          </a:xfrm>
          <a:prstGeom prst="rect">
            <a:avLst/>
          </a:prstGeom>
        </p:spPr>
        <p:txBody>
          <a:bodyPr/>
          <a:lstStyle>
            <a:lvl1pPr marL="0" indent="0">
              <a:buNone/>
              <a:defRPr sz="1050">
                <a:solidFill>
                  <a:schemeClr val="tx2"/>
                </a:solidFill>
              </a:defRPr>
            </a:lvl1pPr>
            <a:lvl2pPr marL="457200" indent="0">
              <a:buNone/>
              <a:defRPr sz="1000">
                <a:solidFill>
                  <a:schemeClr val="tx2"/>
                </a:solidFill>
              </a:defRPr>
            </a:lvl2pPr>
            <a:lvl3pPr marL="914400" indent="0">
              <a:buNone/>
              <a:defRPr sz="1000">
                <a:solidFill>
                  <a:schemeClr val="tx2"/>
                </a:solidFill>
              </a:defRPr>
            </a:lvl3pPr>
            <a:lvl4pPr marL="1371600" indent="0">
              <a:buNone/>
              <a:defRPr sz="1000">
                <a:solidFill>
                  <a:schemeClr val="tx2"/>
                </a:solidFill>
              </a:defRPr>
            </a:lvl4pPr>
            <a:lvl5pPr marL="1828800" indent="0">
              <a:buNone/>
              <a:defRPr sz="1000">
                <a:solidFill>
                  <a:schemeClr val="tx2"/>
                </a:solidFill>
              </a:defRPr>
            </a:lvl5pPr>
          </a:lstStyle>
          <a:p>
            <a:pPr lvl="0"/>
            <a:r>
              <a:rPr lang="en-US"/>
              <a:t>Subtitle</a:t>
            </a:r>
          </a:p>
        </p:txBody>
      </p:sp>
      <p:sp>
        <p:nvSpPr>
          <p:cNvPr id="3" name="Text Placeholder 2"/>
          <p:cNvSpPr>
            <a:spLocks noGrp="1"/>
          </p:cNvSpPr>
          <p:nvPr>
            <p:ph type="body" sz="quarter" idx="12" hasCustomPrompt="1"/>
          </p:nvPr>
        </p:nvSpPr>
        <p:spPr>
          <a:xfrm>
            <a:off x="133086" y="1225550"/>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6" name="Text Placeholder 2"/>
          <p:cNvSpPr>
            <a:spLocks noGrp="1"/>
          </p:cNvSpPr>
          <p:nvPr>
            <p:ph type="body" sz="quarter" idx="13"/>
          </p:nvPr>
        </p:nvSpPr>
        <p:spPr>
          <a:xfrm>
            <a:off x="133085" y="1588942"/>
            <a:ext cx="2651760" cy="3200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3" name="Text Placeholder 2"/>
          <p:cNvSpPr>
            <a:spLocks noGrp="1"/>
          </p:cNvSpPr>
          <p:nvPr>
            <p:ph type="body" sz="quarter" idx="14" hasCustomPrompt="1"/>
          </p:nvPr>
        </p:nvSpPr>
        <p:spPr>
          <a:xfrm>
            <a:off x="3083507" y="1225550"/>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14" name="Text Placeholder 2"/>
          <p:cNvSpPr>
            <a:spLocks noGrp="1"/>
          </p:cNvSpPr>
          <p:nvPr>
            <p:ph type="body" sz="quarter" idx="15"/>
          </p:nvPr>
        </p:nvSpPr>
        <p:spPr>
          <a:xfrm>
            <a:off x="3083506" y="1588942"/>
            <a:ext cx="2651760" cy="3200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
        <p:nvSpPr>
          <p:cNvPr id="15" name="Text Placeholder 2"/>
          <p:cNvSpPr>
            <a:spLocks noGrp="1"/>
          </p:cNvSpPr>
          <p:nvPr>
            <p:ph type="body" sz="quarter" idx="16" hasCustomPrompt="1"/>
          </p:nvPr>
        </p:nvSpPr>
        <p:spPr>
          <a:xfrm>
            <a:off x="6033930" y="1225550"/>
            <a:ext cx="2651760" cy="270741"/>
          </a:xfrm>
          <a:prstGeom prst="rect">
            <a:avLst/>
          </a:prstGeom>
        </p:spPr>
        <p:txBody>
          <a:bodyPr/>
          <a:lstStyle>
            <a:lvl1pPr marL="0" indent="0">
              <a:buClr>
                <a:schemeClr val="accent1"/>
              </a:buClr>
              <a:buFont typeface="Arial" charset="0"/>
              <a:buNone/>
              <a:defRPr sz="1050" b="1">
                <a:solidFill>
                  <a:schemeClr val="accent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a:t>
            </a:r>
          </a:p>
        </p:txBody>
      </p:sp>
      <p:sp>
        <p:nvSpPr>
          <p:cNvPr id="17" name="Text Placeholder 2"/>
          <p:cNvSpPr>
            <a:spLocks noGrp="1"/>
          </p:cNvSpPr>
          <p:nvPr>
            <p:ph type="body" sz="quarter" idx="17"/>
          </p:nvPr>
        </p:nvSpPr>
        <p:spPr>
          <a:xfrm>
            <a:off x="6033929" y="1588942"/>
            <a:ext cx="2651760" cy="3200400"/>
          </a:xfrm>
          <a:prstGeom prst="rect">
            <a:avLst/>
          </a:prstGeom>
        </p:spPr>
        <p:txBody>
          <a:bodyPr/>
          <a:lstStyle>
            <a:lvl1pPr marL="0" marR="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sz="1050" b="0">
                <a:solidFill>
                  <a:schemeClr val="tx1"/>
                </a:solidFill>
              </a:defRPr>
            </a:lvl1pPr>
            <a:lvl2pPr marL="742950" indent="-285750">
              <a:buClr>
                <a:schemeClr val="accent1"/>
              </a:buClr>
              <a:buFont typeface="Arial" charset="0"/>
              <a:buChar char="•"/>
              <a:defRPr sz="1050"/>
            </a:lvl2pPr>
            <a:lvl3pPr marL="1143000" indent="-228600">
              <a:buClr>
                <a:schemeClr val="accent1"/>
              </a:buClr>
              <a:buFont typeface="Arial" charset="0"/>
              <a:buChar char="•"/>
              <a:defRPr sz="1050"/>
            </a:lvl3pPr>
            <a:lvl4pPr marL="1600200" indent="-228600">
              <a:buClr>
                <a:schemeClr val="accent1"/>
              </a:buClr>
              <a:buFont typeface="Arial" charset="0"/>
              <a:buChar char="•"/>
              <a:defRPr sz="1050"/>
            </a:lvl4pPr>
            <a:lvl5pPr marL="2057400" indent="-228600">
              <a:buClr>
                <a:schemeClr val="accent1"/>
              </a:buClr>
              <a:buFont typeface="Arial" charset="0"/>
              <a:buChar char="•"/>
              <a:defRPr sz="1050"/>
            </a:lvl5pPr>
          </a:lstStyle>
          <a:p>
            <a:pPr lvl="0"/>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marL="0" marR="0" lvl="0" indent="-283464" algn="l" defTabSz="457200" rtl="0" eaLnBrk="1" fontAlgn="auto" latinLnBrk="0" hangingPunct="1">
              <a:lnSpc>
                <a:spcPct val="120000"/>
              </a:lnSpc>
              <a:spcBef>
                <a:spcPts val="0"/>
              </a:spcBef>
              <a:spcAft>
                <a:spcPts val="0"/>
              </a:spcAft>
              <a:buClr>
                <a:schemeClr val="accent1"/>
              </a:buClr>
              <a:buSzTx/>
              <a:buFont typeface="Arial" charset="0"/>
              <a:buChar char="•"/>
              <a:tabLst/>
              <a:defRPr/>
            </a:pPr>
            <a:r>
              <a:rPr lang="en-US"/>
              <a:t>Click to edit Master text styles</a:t>
            </a:r>
          </a:p>
          <a:p>
            <a:pPr lvl="0"/>
            <a:endParaRPr lang="en-US"/>
          </a:p>
          <a:p>
            <a:pPr lvl="0"/>
            <a:endParaRPr lang="en-US"/>
          </a:p>
          <a:p>
            <a:pPr lvl="0"/>
            <a:endParaRPr lang="en-US"/>
          </a:p>
        </p:txBody>
      </p:sp>
    </p:spTree>
    <p:extLst>
      <p:ext uri="{BB962C8B-B14F-4D97-AF65-F5344CB8AC3E}">
        <p14:creationId xmlns:p14="http://schemas.microsoft.com/office/powerpoint/2010/main" val="1615349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file://localhost/Users/Houman/Dropbox%20(ETC)/the%20harris%20poll/Design/Final/PPT/assets/logo.png"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8556980" y="4735189"/>
            <a:ext cx="69991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999E95D-CC5B-A848-8A23-71793272A142}" type="slidenum">
              <a:rPr kumimoji="0" lang="en-US" sz="1000" b="1" i="0" u="none" strike="noStrike" kern="0" cap="none" spc="0" normalizeH="0" baseline="0" noProof="0" smtClean="0">
                <a:ln>
                  <a:noFill/>
                </a:ln>
                <a:solidFill>
                  <a:srgbClr val="000000"/>
                </a:solidFill>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0" cap="none" spc="0" normalizeH="0" baseline="0" noProof="0">
              <a:ln>
                <a:noFill/>
              </a:ln>
              <a:solidFill>
                <a:srgbClr val="000000"/>
              </a:solidFill>
              <a:effectLst/>
              <a:uLnTx/>
              <a:uFillTx/>
              <a:latin typeface="Arial"/>
              <a:ea typeface="+mn-ea"/>
              <a:cs typeface="Arial"/>
            </a:endParaRPr>
          </a:p>
        </p:txBody>
      </p:sp>
      <p:sp>
        <p:nvSpPr>
          <p:cNvPr id="2" name="TextBox 1"/>
          <p:cNvSpPr txBox="1"/>
          <p:nvPr userDrawn="1"/>
        </p:nvSpPr>
        <p:spPr>
          <a:xfrm>
            <a:off x="227013" y="4936258"/>
            <a:ext cx="1655261" cy="161583"/>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Harris Insights &amp; </a:t>
            </a:r>
            <a:r>
              <a:rPr kumimoji="0" lang="en-US" sz="450" b="0" i="0" u="none" strike="noStrike" kern="1200" cap="none" spc="0" normalizeH="0" baseline="0" noProof="0">
                <a:ln>
                  <a:noFill/>
                </a:ln>
                <a:solidFill>
                  <a:srgbClr val="7F7F7F"/>
                </a:solidFill>
                <a:effectLst/>
                <a:uLnTx/>
                <a:uFillTx/>
                <a:latin typeface="+mn-lt"/>
                <a:ea typeface="+mn-ea"/>
                <a:cs typeface="+mn-cs"/>
              </a:rPr>
              <a:t>Analytics LLC, </a:t>
            </a:r>
            <a:r>
              <a:rPr kumimoji="0" lang="en-US" sz="450" b="0" i="0" u="none" strike="noStrike" kern="1200" cap="none" spc="0" normalizeH="0" baseline="0" noProof="0">
                <a:ln>
                  <a:noFill/>
                </a:ln>
                <a:solidFill>
                  <a:srgbClr val="7F7F7F"/>
                </a:solidFill>
                <a:effectLst/>
                <a:uLnTx/>
                <a:uFillTx/>
                <a:latin typeface="Arial" panose="020B0604020202020204"/>
                <a:ea typeface="+mn-ea"/>
                <a:cs typeface="+mn-cs"/>
              </a:rPr>
              <a:t>A Stagwell Company © 2021</a:t>
            </a:r>
          </a:p>
        </p:txBody>
      </p:sp>
      <p:cxnSp>
        <p:nvCxnSpPr>
          <p:cNvPr id="5" name="Straight Connector 4"/>
          <p:cNvCxnSpPr/>
          <p:nvPr userDrawn="1"/>
        </p:nvCxnSpPr>
        <p:spPr>
          <a:xfrm>
            <a:off x="231296" y="148691"/>
            <a:ext cx="8458679" cy="0"/>
          </a:xfrm>
          <a:prstGeom prst="line">
            <a:avLst/>
          </a:prstGeom>
          <a:ln w="6350" cmpd="sng">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6" name="logo.png" descr="/Users/Houman/Dropbox (ETC)/the harris poll/Design/Final/PPT/assets/logo.png"/>
          <p:cNvPicPr>
            <a:picLocks noChangeAspect="1"/>
          </p:cNvPicPr>
          <p:nvPr userDrawn="1"/>
        </p:nvPicPr>
        <p:blipFill rotWithShape="1">
          <a:blip r:embed="rId41" r:link="rId42">
            <a:extLst>
              <a:ext uri="{28A0092B-C50C-407E-A947-70E740481C1C}">
                <a14:useLocalDpi xmlns:a14="http://schemas.microsoft.com/office/drawing/2010/main" val="0"/>
              </a:ext>
            </a:extLst>
          </a:blip>
          <a:srcRect l="6149" t="-1" r="6730" b="5018"/>
          <a:stretch>
            <a:fillRect/>
          </a:stretch>
        </p:blipFill>
        <p:spPr>
          <a:xfrm>
            <a:off x="8798889" y="233363"/>
            <a:ext cx="221779" cy="228600"/>
          </a:xfrm>
          <a:prstGeom prst="rect">
            <a:avLst/>
          </a:prstGeom>
        </p:spPr>
      </p:pic>
    </p:spTree>
    <p:extLst>
      <p:ext uri="{BB962C8B-B14F-4D97-AF65-F5344CB8AC3E}">
        <p14:creationId xmlns:p14="http://schemas.microsoft.com/office/powerpoint/2010/main" val="8394938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21" r:id="rId13"/>
    <p:sldLayoutId id="2147483700" r:id="rId14"/>
    <p:sldLayoutId id="2147483701" r:id="rId15"/>
    <p:sldLayoutId id="2147483722" r:id="rId16"/>
    <p:sldLayoutId id="2147483702" r:id="rId17"/>
    <p:sldLayoutId id="2147483703" r:id="rId18"/>
    <p:sldLayoutId id="2147483718" r:id="rId19"/>
    <p:sldLayoutId id="2147483705" r:id="rId20"/>
    <p:sldLayoutId id="2147483706" r:id="rId21"/>
    <p:sldLayoutId id="2147483719" r:id="rId22"/>
    <p:sldLayoutId id="2147483720" r:id="rId23"/>
    <p:sldLayoutId id="2147483707" r:id="rId24"/>
    <p:sldLayoutId id="2147483708" r:id="rId25"/>
    <p:sldLayoutId id="2147483709" r:id="rId26"/>
    <p:sldLayoutId id="2147483710" r:id="rId27"/>
    <p:sldLayoutId id="2147483723" r:id="rId28"/>
    <p:sldLayoutId id="2147483724" r:id="rId29"/>
    <p:sldLayoutId id="2147483725" r:id="rId30"/>
    <p:sldLayoutId id="2147483711" r:id="rId31"/>
    <p:sldLayoutId id="2147483712" r:id="rId32"/>
    <p:sldLayoutId id="2147483713" r:id="rId33"/>
    <p:sldLayoutId id="2147483714" r:id="rId34"/>
    <p:sldLayoutId id="2147483715" r:id="rId35"/>
    <p:sldLayoutId id="2147483704" r:id="rId36"/>
    <p:sldLayoutId id="2147483716" r:id="rId37"/>
    <p:sldLayoutId id="2147483727" r:id="rId38"/>
    <p:sldLayoutId id="2147483729" r:id="rId39"/>
  </p:sldLayoutIdLst>
  <p:hf hdr="0"/>
  <p:txStyles>
    <p:titleStyle>
      <a:lvl1pPr algn="l" defTabSz="457200" rtl="0" eaLnBrk="1" latinLnBrk="0" hangingPunct="1">
        <a:spcBef>
          <a:spcPct val="0"/>
        </a:spcBef>
        <a:buNone/>
        <a:defRPr sz="1800" kern="1200">
          <a:solidFill>
            <a:schemeClr val="tx1"/>
          </a:solidFill>
          <a:latin typeface="Arial" charset="0"/>
          <a:ea typeface="Arial" charset="0"/>
          <a:cs typeface="Arial"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b="0" kern="1200" cap="none" spc="0">
          <a:ln>
            <a:noFill/>
          </a:ln>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Background image">
            <a:extLst>
              <a:ext uri="{FF2B5EF4-FFF2-40B4-BE49-F238E27FC236}">
                <a16:creationId xmlns:a16="http://schemas.microsoft.com/office/drawing/2014/main" id="{2A383D0D-2035-B1D6-D068-A7E03B037B8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76" y="0"/>
            <a:ext cx="9323151" cy="5244272"/>
          </a:xfrm>
          <a:prstGeom prst="rect">
            <a:avLst/>
          </a:prstGeom>
        </p:spPr>
      </p:pic>
      <p:sp>
        <p:nvSpPr>
          <p:cNvPr id="54" name="Title ">
            <a:extLst>
              <a:ext uri="{FF2B5EF4-FFF2-40B4-BE49-F238E27FC236}">
                <a16:creationId xmlns:a16="http://schemas.microsoft.com/office/drawing/2014/main" id="{573B0AF1-D401-BDDE-0C4D-7084945B7781}"/>
              </a:ext>
            </a:extLst>
          </p:cNvPr>
          <p:cNvSpPr txBox="1">
            <a:spLocks noGrp="1"/>
          </p:cNvSpPr>
          <p:nvPr>
            <p:ph type="title" idx="4294967295"/>
          </p:nvPr>
        </p:nvSpPr>
        <p:spPr>
          <a:xfrm>
            <a:off x="308376" y="1666538"/>
            <a:ext cx="8007958" cy="1722465"/>
          </a:xfrm>
          <a:prstGeom prst="rect">
            <a:avLst/>
          </a:prstGeom>
          <a:noFill/>
          <a:ln>
            <a:noFill/>
            <a:prstDash/>
          </a:ln>
          <a:effectLst/>
        </p:spPr>
        <p:txBody>
          <a:bodyPr rot="0" spcFirstLastPara="0" vertOverflow="overflow" horzOverflow="overflow" vert="horz" wrap="square" lIns="9144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lang="en-US" sz="2400" b="1" kern="120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1200"/>
              </a:spcAft>
              <a:buClrTx/>
              <a:buSzTx/>
              <a:buFontTx/>
              <a:buNone/>
              <a:tabLst/>
              <a:defRPr/>
            </a:pPr>
            <a:r>
              <a:rPr kumimoji="0" lang="en-US" sz="3000" b="1" i="0" u="none" strike="noStrike" kern="1200" cap="none" spc="20" normalizeH="0" baseline="0" noProof="0">
                <a:ln>
                  <a:noFill/>
                </a:ln>
                <a:solidFill>
                  <a:schemeClr val="bg1"/>
                </a:solidFill>
                <a:effectLst/>
                <a:uLnTx/>
                <a:uFillTx/>
                <a:latin typeface="Georgia" panose="02040502050405020303" pitchFamily="18" charset="0"/>
                <a:ea typeface="+mj-ea"/>
                <a:cs typeface="+mj-cs"/>
              </a:rPr>
              <a:t>The Nationwide Retirement Institute</a:t>
            </a:r>
            <a:r>
              <a:rPr kumimoji="0" lang="en-US" sz="3000" b="0" i="0" u="none" strike="noStrike" kern="1200" cap="none" spc="20" normalizeH="0" baseline="30000" noProof="0">
                <a:ln>
                  <a:noFill/>
                </a:ln>
                <a:solidFill>
                  <a:schemeClr val="bg1"/>
                </a:solidFill>
                <a:effectLst/>
                <a:uLnTx/>
                <a:uFillTx/>
                <a:latin typeface="+mn-lt"/>
                <a:ea typeface="+mj-ea"/>
                <a:cs typeface="+mj-cs"/>
              </a:rPr>
              <a:t>®</a:t>
            </a:r>
            <a:r>
              <a:rPr kumimoji="0" lang="en-US" sz="3000" b="1" i="0" u="none" strike="noStrike" kern="1200" cap="none" spc="20" normalizeH="0" baseline="0" noProof="0">
                <a:ln>
                  <a:noFill/>
                </a:ln>
                <a:solidFill>
                  <a:schemeClr val="bg1"/>
                </a:solidFill>
                <a:effectLst/>
                <a:uLnTx/>
                <a:uFillTx/>
                <a:latin typeface="Georgia" panose="02040502050405020303" pitchFamily="18" charset="0"/>
                <a:ea typeface="+mj-ea"/>
                <a:cs typeface="+mj-cs"/>
              </a:rPr>
              <a:t> </a:t>
            </a:r>
            <a:br>
              <a:rPr kumimoji="0" lang="en-US" sz="3000" b="1" i="0" u="none" strike="noStrike" kern="1200" cap="none" spc="20" normalizeH="0" baseline="0" noProof="0">
                <a:ln>
                  <a:noFill/>
                </a:ln>
                <a:solidFill>
                  <a:schemeClr val="bg1"/>
                </a:solidFill>
                <a:effectLst/>
                <a:uLnTx/>
                <a:uFillTx/>
                <a:latin typeface="Georgia" panose="02040502050405020303" pitchFamily="18" charset="0"/>
                <a:ea typeface="+mj-ea"/>
                <a:cs typeface="+mj-cs"/>
              </a:rPr>
            </a:br>
            <a:r>
              <a:rPr kumimoji="0" lang="en-US" sz="3000" b="1" i="0" u="none" strike="noStrike" kern="1200" cap="none" spc="20" normalizeH="0" baseline="0" noProof="0">
                <a:ln>
                  <a:noFill/>
                </a:ln>
                <a:solidFill>
                  <a:schemeClr val="bg1"/>
                </a:solidFill>
                <a:effectLst/>
                <a:uLnTx/>
                <a:uFillTx/>
                <a:latin typeface="Georgia" panose="02040502050405020303" pitchFamily="18" charset="0"/>
                <a:ea typeface="+mj-ea"/>
                <a:cs typeface="+mj-cs"/>
              </a:rPr>
              <a:t>2026</a:t>
            </a:r>
            <a:r>
              <a:rPr lang="en-US" sz="3000" spc="20">
                <a:latin typeface="Georgia" panose="02040502050405020303" pitchFamily="18" charset="0"/>
              </a:rPr>
              <a:t> </a:t>
            </a:r>
            <a:r>
              <a:rPr kumimoji="0" lang="en-US" sz="3000" b="1" i="0" u="none" strike="noStrike" kern="1200" cap="none" spc="20" normalizeH="0" baseline="0" noProof="0">
                <a:ln>
                  <a:noFill/>
                </a:ln>
                <a:solidFill>
                  <a:schemeClr val="bg1"/>
                </a:solidFill>
                <a:effectLst/>
                <a:uLnTx/>
                <a:uFillTx/>
                <a:latin typeface="Georgia" panose="02040502050405020303" pitchFamily="18" charset="0"/>
                <a:ea typeface="+mj-ea"/>
                <a:cs typeface="+mj-cs"/>
              </a:rPr>
              <a:t>Long-term Care Survey</a:t>
            </a:r>
          </a:p>
        </p:txBody>
      </p:sp>
      <p:sp>
        <p:nvSpPr>
          <p:cNvPr id="3" name="Subtitle or Presenter">
            <a:extLst>
              <a:ext uri="{FF2B5EF4-FFF2-40B4-BE49-F238E27FC236}">
                <a16:creationId xmlns:a16="http://schemas.microsoft.com/office/drawing/2014/main" id="{E49CE23E-D3C5-4029-5356-D35EC0BDD9AA}"/>
              </a:ext>
            </a:extLst>
          </p:cNvPr>
          <p:cNvSpPr txBox="1">
            <a:spLocks/>
          </p:cNvSpPr>
          <p:nvPr/>
        </p:nvSpPr>
        <p:spPr>
          <a:xfrm>
            <a:off x="308376" y="2649686"/>
            <a:ext cx="2726056" cy="360516"/>
          </a:xfrm>
          <a:prstGeom prst="rect">
            <a:avLst/>
          </a:prstGeom>
        </p:spPr>
        <p:txBody>
          <a:bodyPr vert="horz" lIns="91440" tIns="45720" rIns="91440" bIns="45720" rtlCol="0" anchor="t"/>
          <a:lstStyle>
            <a:defPPr>
              <a:defRPr lang="en-US"/>
            </a:defPPr>
            <a:lvl1pPr marL="0" algn="r" defTabSz="914400" rtl="0" eaLnBrk="1" latinLnBrk="0" hangingPunct="1">
              <a:lnSpc>
                <a:spcPct val="112000"/>
              </a:lnSpc>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bg1"/>
                </a:solidFill>
                <a:latin typeface="+mn-lt"/>
                <a:ea typeface="+mn-ea"/>
                <a:cs typeface="+mn-cs"/>
              </a:defRPr>
            </a:lvl2pPr>
            <a:lvl3pPr marL="914400" algn="l" defTabSz="914400" rtl="0" eaLnBrk="1" latinLnBrk="0" hangingPunct="1">
              <a:defRPr sz="1800" kern="1200">
                <a:solidFill>
                  <a:schemeClr val="bg1"/>
                </a:solidFill>
                <a:latin typeface="+mn-lt"/>
                <a:ea typeface="+mn-ea"/>
                <a:cs typeface="+mn-cs"/>
              </a:defRPr>
            </a:lvl3pPr>
            <a:lvl4pPr marL="1371600" algn="l" defTabSz="914400" rtl="0" eaLnBrk="1" latinLnBrk="0" hangingPunct="1">
              <a:defRPr sz="1800" kern="1200">
                <a:solidFill>
                  <a:schemeClr val="bg1"/>
                </a:solidFill>
                <a:latin typeface="+mn-lt"/>
                <a:ea typeface="+mn-ea"/>
                <a:cs typeface="+mn-cs"/>
              </a:defRPr>
            </a:lvl4pPr>
            <a:lvl5pPr marL="1828800" algn="l" defTabSz="914400" rtl="0" eaLnBrk="1" latinLnBrk="0" hangingPunct="1">
              <a:defRPr sz="1800"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a:latin typeface="Arial" panose="020B0604020202020204" pitchFamily="34" charset="0"/>
                <a:cs typeface="Arial" panose="020B0604020202020204" pitchFamily="34" charset="0"/>
              </a:rPr>
              <a:t>June 2026</a:t>
            </a:r>
          </a:p>
          <a:p>
            <a:pPr algn="l"/>
            <a:endParaRPr lang="en-US" sz="1400">
              <a:latin typeface="Arial" panose="020B0604020202020204" pitchFamily="34" charset="0"/>
              <a:cs typeface="Arial" panose="020B0604020202020204" pitchFamily="34" charset="0"/>
            </a:endParaRPr>
          </a:p>
        </p:txBody>
      </p:sp>
      <p:grpSp>
        <p:nvGrpSpPr>
          <p:cNvPr id="29" name="Group 28" descr="Nationwide and The Harris Poll">
            <a:extLst>
              <a:ext uri="{FF2B5EF4-FFF2-40B4-BE49-F238E27FC236}">
                <a16:creationId xmlns:a16="http://schemas.microsoft.com/office/drawing/2014/main" id="{2CCEDDE9-3ABD-EFB2-75DD-FDC9C41577F5}"/>
              </a:ext>
            </a:extLst>
          </p:cNvPr>
          <p:cNvGrpSpPr/>
          <p:nvPr/>
        </p:nvGrpSpPr>
        <p:grpSpPr>
          <a:xfrm>
            <a:off x="4962050" y="3734269"/>
            <a:ext cx="3615866" cy="997292"/>
            <a:chOff x="4962050" y="3734269"/>
            <a:chExt cx="3615866" cy="997292"/>
          </a:xfrm>
        </p:grpSpPr>
        <p:grpSp>
          <p:nvGrpSpPr>
            <p:cNvPr id="5" name="Nationwide logo" descr="Nationwide is on your side">
              <a:extLst>
                <a:ext uri="{FF2B5EF4-FFF2-40B4-BE49-F238E27FC236}">
                  <a16:creationId xmlns:a16="http://schemas.microsoft.com/office/drawing/2014/main" id="{C23855F5-F5DE-7BA3-3BC2-C2A63866B86E}"/>
                </a:ext>
              </a:extLst>
            </p:cNvPr>
            <p:cNvGrpSpPr>
              <a:grpSpLocks noChangeAspect="1"/>
            </p:cNvGrpSpPr>
            <p:nvPr/>
          </p:nvGrpSpPr>
          <p:grpSpPr bwMode="auto">
            <a:xfrm>
              <a:off x="4962050" y="3735195"/>
              <a:ext cx="998568" cy="996366"/>
              <a:chOff x="2464" y="1494"/>
              <a:chExt cx="2267" cy="2262"/>
            </a:xfrm>
            <a:solidFill>
              <a:schemeClr val="bg1"/>
            </a:solidFill>
          </p:grpSpPr>
          <p:sp>
            <p:nvSpPr>
              <p:cNvPr id="6" name="Oval 5">
                <a:extLst>
                  <a:ext uri="{FF2B5EF4-FFF2-40B4-BE49-F238E27FC236}">
                    <a16:creationId xmlns:a16="http://schemas.microsoft.com/office/drawing/2014/main" id="{180AFDA9-4D64-3FCD-A2CE-6605B7A15276}"/>
                  </a:ext>
                </a:extLst>
              </p:cNvPr>
              <p:cNvSpPr>
                <a:spLocks noChangeArrowheads="1"/>
              </p:cNvSpPr>
              <p:nvPr userDrawn="1"/>
            </p:nvSpPr>
            <p:spPr bwMode="auto">
              <a:xfrm>
                <a:off x="3170" y="3451"/>
                <a:ext cx="70"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Oval 7">
                <a:extLst>
                  <a:ext uri="{FF2B5EF4-FFF2-40B4-BE49-F238E27FC236}">
                    <a16:creationId xmlns:a16="http://schemas.microsoft.com/office/drawing/2014/main" id="{FFB75FA3-1EAB-42A7-1263-8E32A769BC57}"/>
                  </a:ext>
                </a:extLst>
              </p:cNvPr>
              <p:cNvSpPr>
                <a:spLocks noChangeArrowheads="1"/>
              </p:cNvSpPr>
              <p:nvPr userDrawn="1"/>
            </p:nvSpPr>
            <p:spPr bwMode="auto">
              <a:xfrm>
                <a:off x="4070" y="3451"/>
                <a:ext cx="71"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8">
                <a:extLst>
                  <a:ext uri="{FF2B5EF4-FFF2-40B4-BE49-F238E27FC236}">
                    <a16:creationId xmlns:a16="http://schemas.microsoft.com/office/drawing/2014/main" id="{D2A4A6F7-0D75-7198-A4D3-B41CD1D0C2CA}"/>
                  </a:ext>
                </a:extLst>
              </p:cNvPr>
              <p:cNvSpPr>
                <a:spLocks noEditPoints="1"/>
              </p:cNvSpPr>
              <p:nvPr userDrawn="1"/>
            </p:nvSpPr>
            <p:spPr bwMode="auto">
              <a:xfrm>
                <a:off x="2771" y="3538"/>
                <a:ext cx="191" cy="218"/>
              </a:xfrm>
              <a:custGeom>
                <a:avLst/>
                <a:gdLst>
                  <a:gd name="T0" fmla="*/ 770 w 770"/>
                  <a:gd name="T1" fmla="*/ 353 h 881"/>
                  <a:gd name="T2" fmla="*/ 770 w 770"/>
                  <a:gd name="T3" fmla="*/ 857 h 881"/>
                  <a:gd name="T4" fmla="*/ 550 w 770"/>
                  <a:gd name="T5" fmla="*/ 857 h 881"/>
                  <a:gd name="T6" fmla="*/ 550 w 770"/>
                  <a:gd name="T7" fmla="*/ 772 h 881"/>
                  <a:gd name="T8" fmla="*/ 310 w 770"/>
                  <a:gd name="T9" fmla="*/ 876 h 881"/>
                  <a:gd name="T10" fmla="*/ 0 w 770"/>
                  <a:gd name="T11" fmla="*/ 617 h 881"/>
                  <a:gd name="T12" fmla="*/ 514 w 770"/>
                  <a:gd name="T13" fmla="*/ 320 h 881"/>
                  <a:gd name="T14" fmla="*/ 543 w 770"/>
                  <a:gd name="T15" fmla="*/ 320 h 881"/>
                  <a:gd name="T16" fmla="*/ 379 w 770"/>
                  <a:gd name="T17" fmla="*/ 190 h 881"/>
                  <a:gd name="T18" fmla="*/ 155 w 770"/>
                  <a:gd name="T19" fmla="*/ 270 h 881"/>
                  <a:gd name="T20" fmla="*/ 22 w 770"/>
                  <a:gd name="T21" fmla="*/ 137 h 881"/>
                  <a:gd name="T22" fmla="*/ 385 w 770"/>
                  <a:gd name="T23" fmla="*/ 0 h 881"/>
                  <a:gd name="T24" fmla="*/ 682 w 770"/>
                  <a:gd name="T25" fmla="*/ 91 h 881"/>
                  <a:gd name="T26" fmla="*/ 770 w 770"/>
                  <a:gd name="T27" fmla="*/ 353 h 881"/>
                  <a:gd name="T28" fmla="*/ 543 w 770"/>
                  <a:gd name="T29" fmla="*/ 493 h 881"/>
                  <a:gd name="T30" fmla="*/ 521 w 770"/>
                  <a:gd name="T31" fmla="*/ 493 h 881"/>
                  <a:gd name="T32" fmla="*/ 326 w 770"/>
                  <a:gd name="T33" fmla="*/ 516 h 881"/>
                  <a:gd name="T34" fmla="*/ 241 w 770"/>
                  <a:gd name="T35" fmla="*/ 602 h 881"/>
                  <a:gd name="T36" fmla="*/ 356 w 770"/>
                  <a:gd name="T37" fmla="*/ 689 h 881"/>
                  <a:gd name="T38" fmla="*/ 543 w 770"/>
                  <a:gd name="T39" fmla="*/ 519 h 881"/>
                  <a:gd name="T40" fmla="*/ 543 w 770"/>
                  <a:gd name="T41" fmla="*/ 493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0" h="881">
                    <a:moveTo>
                      <a:pt x="770" y="353"/>
                    </a:moveTo>
                    <a:cubicBezTo>
                      <a:pt x="770" y="857"/>
                      <a:pt x="770" y="857"/>
                      <a:pt x="770" y="857"/>
                    </a:cubicBezTo>
                    <a:cubicBezTo>
                      <a:pt x="550" y="857"/>
                      <a:pt x="550" y="857"/>
                      <a:pt x="550" y="857"/>
                    </a:cubicBezTo>
                    <a:cubicBezTo>
                      <a:pt x="550" y="772"/>
                      <a:pt x="550" y="772"/>
                      <a:pt x="550" y="772"/>
                    </a:cubicBezTo>
                    <a:cubicBezTo>
                      <a:pt x="492" y="834"/>
                      <a:pt x="421" y="873"/>
                      <a:pt x="310" y="876"/>
                    </a:cubicBezTo>
                    <a:cubicBezTo>
                      <a:pt x="137" y="881"/>
                      <a:pt x="0" y="775"/>
                      <a:pt x="0" y="617"/>
                    </a:cubicBezTo>
                    <a:cubicBezTo>
                      <a:pt x="0" y="373"/>
                      <a:pt x="260" y="320"/>
                      <a:pt x="514" y="320"/>
                    </a:cubicBezTo>
                    <a:cubicBezTo>
                      <a:pt x="543" y="320"/>
                      <a:pt x="543" y="320"/>
                      <a:pt x="543" y="320"/>
                    </a:cubicBezTo>
                    <a:cubicBezTo>
                      <a:pt x="543" y="252"/>
                      <a:pt x="513" y="190"/>
                      <a:pt x="379" y="190"/>
                    </a:cubicBezTo>
                    <a:cubicBezTo>
                      <a:pt x="287" y="190"/>
                      <a:pt x="210" y="219"/>
                      <a:pt x="155" y="270"/>
                    </a:cubicBezTo>
                    <a:cubicBezTo>
                      <a:pt x="22" y="137"/>
                      <a:pt x="22" y="137"/>
                      <a:pt x="22" y="137"/>
                    </a:cubicBezTo>
                    <a:cubicBezTo>
                      <a:pt x="113" y="46"/>
                      <a:pt x="242" y="0"/>
                      <a:pt x="385" y="0"/>
                    </a:cubicBezTo>
                    <a:cubicBezTo>
                      <a:pt x="526" y="0"/>
                      <a:pt x="604" y="20"/>
                      <a:pt x="682" y="91"/>
                    </a:cubicBezTo>
                    <a:cubicBezTo>
                      <a:pt x="757" y="158"/>
                      <a:pt x="770" y="283"/>
                      <a:pt x="770" y="353"/>
                    </a:cubicBezTo>
                    <a:moveTo>
                      <a:pt x="543" y="493"/>
                    </a:moveTo>
                    <a:cubicBezTo>
                      <a:pt x="521" y="493"/>
                      <a:pt x="521" y="493"/>
                      <a:pt x="521" y="493"/>
                    </a:cubicBezTo>
                    <a:cubicBezTo>
                      <a:pt x="484" y="493"/>
                      <a:pt x="394" y="498"/>
                      <a:pt x="326" y="516"/>
                    </a:cubicBezTo>
                    <a:cubicBezTo>
                      <a:pt x="280" y="529"/>
                      <a:pt x="241" y="560"/>
                      <a:pt x="241" y="602"/>
                    </a:cubicBezTo>
                    <a:cubicBezTo>
                      <a:pt x="241" y="663"/>
                      <a:pt x="301" y="689"/>
                      <a:pt x="356" y="689"/>
                    </a:cubicBezTo>
                    <a:cubicBezTo>
                      <a:pt x="473" y="689"/>
                      <a:pt x="543" y="615"/>
                      <a:pt x="543" y="519"/>
                    </a:cubicBezTo>
                    <a:lnTo>
                      <a:pt x="543"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a:extLst>
                  <a:ext uri="{FF2B5EF4-FFF2-40B4-BE49-F238E27FC236}">
                    <a16:creationId xmlns:a16="http://schemas.microsoft.com/office/drawing/2014/main" id="{9819FEB3-2F6E-B4CD-8906-7165D829F40B}"/>
                  </a:ext>
                </a:extLst>
              </p:cNvPr>
              <p:cNvSpPr>
                <a:spLocks/>
              </p:cNvSpPr>
              <p:nvPr userDrawn="1"/>
            </p:nvSpPr>
            <p:spPr bwMode="auto">
              <a:xfrm>
                <a:off x="2983" y="3477"/>
                <a:ext cx="154" cy="278"/>
              </a:xfrm>
              <a:custGeom>
                <a:avLst/>
                <a:gdLst>
                  <a:gd name="T0" fmla="*/ 401 w 622"/>
                  <a:gd name="T1" fmla="*/ 264 h 1120"/>
                  <a:gd name="T2" fmla="*/ 401 w 622"/>
                  <a:gd name="T3" fmla="*/ 0 h 1120"/>
                  <a:gd name="T4" fmla="*/ 163 w 622"/>
                  <a:gd name="T5" fmla="*/ 0 h 1120"/>
                  <a:gd name="T6" fmla="*/ 163 w 622"/>
                  <a:gd name="T7" fmla="*/ 264 h 1120"/>
                  <a:gd name="T8" fmla="*/ 0 w 622"/>
                  <a:gd name="T9" fmla="*/ 264 h 1120"/>
                  <a:gd name="T10" fmla="*/ 0 w 622"/>
                  <a:gd name="T11" fmla="*/ 463 h 1120"/>
                  <a:gd name="T12" fmla="*/ 163 w 622"/>
                  <a:gd name="T13" fmla="*/ 463 h 1120"/>
                  <a:gd name="T14" fmla="*/ 163 w 622"/>
                  <a:gd name="T15" fmla="*/ 818 h 1120"/>
                  <a:gd name="T16" fmla="*/ 231 w 622"/>
                  <a:gd name="T17" fmla="*/ 1055 h 1120"/>
                  <a:gd name="T18" fmla="*/ 444 w 622"/>
                  <a:gd name="T19" fmla="*/ 1120 h 1120"/>
                  <a:gd name="T20" fmla="*/ 622 w 622"/>
                  <a:gd name="T21" fmla="*/ 1086 h 1120"/>
                  <a:gd name="T22" fmla="*/ 622 w 622"/>
                  <a:gd name="T23" fmla="*/ 898 h 1120"/>
                  <a:gd name="T24" fmla="*/ 494 w 622"/>
                  <a:gd name="T25" fmla="*/ 915 h 1120"/>
                  <a:gd name="T26" fmla="*/ 401 w 622"/>
                  <a:gd name="T27" fmla="*/ 807 h 1120"/>
                  <a:gd name="T28" fmla="*/ 401 w 622"/>
                  <a:gd name="T29" fmla="*/ 463 h 1120"/>
                  <a:gd name="T30" fmla="*/ 622 w 622"/>
                  <a:gd name="T31" fmla="*/ 463 h 1120"/>
                  <a:gd name="T32" fmla="*/ 622 w 622"/>
                  <a:gd name="T33" fmla="*/ 264 h 1120"/>
                  <a:gd name="T34" fmla="*/ 401 w 622"/>
                  <a:gd name="T35" fmla="*/ 26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2" h="1120">
                    <a:moveTo>
                      <a:pt x="401" y="264"/>
                    </a:moveTo>
                    <a:cubicBezTo>
                      <a:pt x="401" y="0"/>
                      <a:pt x="401" y="0"/>
                      <a:pt x="401" y="0"/>
                    </a:cubicBezTo>
                    <a:cubicBezTo>
                      <a:pt x="163" y="0"/>
                      <a:pt x="163" y="0"/>
                      <a:pt x="163" y="0"/>
                    </a:cubicBezTo>
                    <a:cubicBezTo>
                      <a:pt x="163" y="264"/>
                      <a:pt x="163" y="264"/>
                      <a:pt x="163" y="264"/>
                    </a:cubicBezTo>
                    <a:cubicBezTo>
                      <a:pt x="0" y="264"/>
                      <a:pt x="0" y="264"/>
                      <a:pt x="0" y="264"/>
                    </a:cubicBezTo>
                    <a:cubicBezTo>
                      <a:pt x="0" y="463"/>
                      <a:pt x="0" y="463"/>
                      <a:pt x="0" y="463"/>
                    </a:cubicBezTo>
                    <a:cubicBezTo>
                      <a:pt x="163" y="463"/>
                      <a:pt x="163" y="463"/>
                      <a:pt x="163" y="463"/>
                    </a:cubicBezTo>
                    <a:cubicBezTo>
                      <a:pt x="163" y="818"/>
                      <a:pt x="163" y="818"/>
                      <a:pt x="163" y="818"/>
                    </a:cubicBezTo>
                    <a:cubicBezTo>
                      <a:pt x="163" y="937"/>
                      <a:pt x="184" y="1008"/>
                      <a:pt x="231" y="1055"/>
                    </a:cubicBezTo>
                    <a:cubicBezTo>
                      <a:pt x="276" y="1099"/>
                      <a:pt x="343" y="1120"/>
                      <a:pt x="444" y="1120"/>
                    </a:cubicBezTo>
                    <a:cubicBezTo>
                      <a:pt x="508" y="1120"/>
                      <a:pt x="572" y="1108"/>
                      <a:pt x="622" y="1086"/>
                    </a:cubicBezTo>
                    <a:cubicBezTo>
                      <a:pt x="622" y="898"/>
                      <a:pt x="622" y="898"/>
                      <a:pt x="622" y="898"/>
                    </a:cubicBezTo>
                    <a:cubicBezTo>
                      <a:pt x="592" y="908"/>
                      <a:pt x="549" y="915"/>
                      <a:pt x="494" y="915"/>
                    </a:cubicBezTo>
                    <a:cubicBezTo>
                      <a:pt x="420" y="915"/>
                      <a:pt x="401" y="874"/>
                      <a:pt x="401" y="807"/>
                    </a:cubicBezTo>
                    <a:cubicBezTo>
                      <a:pt x="401" y="463"/>
                      <a:pt x="401" y="463"/>
                      <a:pt x="401" y="463"/>
                    </a:cubicBezTo>
                    <a:cubicBezTo>
                      <a:pt x="622" y="463"/>
                      <a:pt x="622" y="463"/>
                      <a:pt x="622" y="463"/>
                    </a:cubicBezTo>
                    <a:cubicBezTo>
                      <a:pt x="622" y="264"/>
                      <a:pt x="622" y="264"/>
                      <a:pt x="622" y="264"/>
                    </a:cubicBezTo>
                    <a:lnTo>
                      <a:pt x="401"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6">
                <a:extLst>
                  <a:ext uri="{FF2B5EF4-FFF2-40B4-BE49-F238E27FC236}">
                    <a16:creationId xmlns:a16="http://schemas.microsoft.com/office/drawing/2014/main" id="{0656F2C4-3B5D-77C8-61C2-19BA76B1BB9A}"/>
                  </a:ext>
                </a:extLst>
              </p:cNvPr>
              <p:cNvSpPr>
                <a:spLocks noEditPoints="1"/>
              </p:cNvSpPr>
              <p:nvPr userDrawn="1"/>
            </p:nvSpPr>
            <p:spPr bwMode="auto">
              <a:xfrm>
                <a:off x="4426" y="3538"/>
                <a:ext cx="213" cy="217"/>
              </a:xfrm>
              <a:custGeom>
                <a:avLst/>
                <a:gdLst>
                  <a:gd name="T0" fmla="*/ 857 w 857"/>
                  <a:gd name="T1" fmla="*/ 453 h 876"/>
                  <a:gd name="T2" fmla="*/ 857 w 857"/>
                  <a:gd name="T3" fmla="*/ 516 h 876"/>
                  <a:gd name="T4" fmla="*/ 244 w 857"/>
                  <a:gd name="T5" fmla="*/ 516 h 876"/>
                  <a:gd name="T6" fmla="*/ 459 w 857"/>
                  <a:gd name="T7" fmla="*/ 680 h 876"/>
                  <a:gd name="T8" fmla="*/ 678 w 857"/>
                  <a:gd name="T9" fmla="*/ 583 h 876"/>
                  <a:gd name="T10" fmla="*/ 829 w 857"/>
                  <a:gd name="T11" fmla="*/ 693 h 876"/>
                  <a:gd name="T12" fmla="*/ 463 w 857"/>
                  <a:gd name="T13" fmla="*/ 876 h 876"/>
                  <a:gd name="T14" fmla="*/ 0 w 857"/>
                  <a:gd name="T15" fmla="*/ 438 h 876"/>
                  <a:gd name="T16" fmla="*/ 433 w 857"/>
                  <a:gd name="T17" fmla="*/ 0 h 876"/>
                  <a:gd name="T18" fmla="*/ 857 w 857"/>
                  <a:gd name="T19" fmla="*/ 453 h 876"/>
                  <a:gd name="T20" fmla="*/ 605 w 857"/>
                  <a:gd name="T21" fmla="*/ 345 h 876"/>
                  <a:gd name="T22" fmla="*/ 425 w 857"/>
                  <a:gd name="T23" fmla="*/ 189 h 876"/>
                  <a:gd name="T24" fmla="*/ 245 w 857"/>
                  <a:gd name="T25" fmla="*/ 345 h 876"/>
                  <a:gd name="T26" fmla="*/ 605 w 857"/>
                  <a:gd name="T27" fmla="*/ 34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7" h="876">
                    <a:moveTo>
                      <a:pt x="857" y="453"/>
                    </a:moveTo>
                    <a:cubicBezTo>
                      <a:pt x="857" y="516"/>
                      <a:pt x="857" y="516"/>
                      <a:pt x="857" y="516"/>
                    </a:cubicBezTo>
                    <a:cubicBezTo>
                      <a:pt x="244" y="516"/>
                      <a:pt x="244" y="516"/>
                      <a:pt x="244" y="516"/>
                    </a:cubicBezTo>
                    <a:cubicBezTo>
                      <a:pt x="249" y="602"/>
                      <a:pt x="345" y="675"/>
                      <a:pt x="459" y="680"/>
                    </a:cubicBezTo>
                    <a:cubicBezTo>
                      <a:pt x="565" y="684"/>
                      <a:pt x="623" y="642"/>
                      <a:pt x="678" y="583"/>
                    </a:cubicBezTo>
                    <a:cubicBezTo>
                      <a:pt x="829" y="693"/>
                      <a:pt x="829" y="693"/>
                      <a:pt x="829" y="693"/>
                    </a:cubicBezTo>
                    <a:cubicBezTo>
                      <a:pt x="737" y="809"/>
                      <a:pt x="624" y="876"/>
                      <a:pt x="463" y="876"/>
                    </a:cubicBezTo>
                    <a:cubicBezTo>
                      <a:pt x="208" y="876"/>
                      <a:pt x="0" y="718"/>
                      <a:pt x="0" y="438"/>
                    </a:cubicBezTo>
                    <a:cubicBezTo>
                      <a:pt x="0" y="215"/>
                      <a:pt x="139" y="0"/>
                      <a:pt x="433" y="0"/>
                    </a:cubicBezTo>
                    <a:cubicBezTo>
                      <a:pt x="736" y="0"/>
                      <a:pt x="857" y="235"/>
                      <a:pt x="857" y="453"/>
                    </a:cubicBezTo>
                    <a:moveTo>
                      <a:pt x="605" y="345"/>
                    </a:moveTo>
                    <a:cubicBezTo>
                      <a:pt x="594" y="254"/>
                      <a:pt x="544" y="187"/>
                      <a:pt x="425" y="189"/>
                    </a:cubicBezTo>
                    <a:cubicBezTo>
                      <a:pt x="324" y="191"/>
                      <a:pt x="256" y="259"/>
                      <a:pt x="245" y="345"/>
                    </a:cubicBezTo>
                    <a:lnTo>
                      <a:pt x="605"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7">
                <a:extLst>
                  <a:ext uri="{FF2B5EF4-FFF2-40B4-BE49-F238E27FC236}">
                    <a16:creationId xmlns:a16="http://schemas.microsoft.com/office/drawing/2014/main" id="{434867F5-5748-AAF6-8129-6AC224712FED}"/>
                  </a:ext>
                </a:extLst>
              </p:cNvPr>
              <p:cNvSpPr>
                <a:spLocks/>
              </p:cNvSpPr>
              <p:nvPr userDrawn="1"/>
            </p:nvSpPr>
            <p:spPr bwMode="auto">
              <a:xfrm>
                <a:off x="2464" y="3449"/>
                <a:ext cx="272" cy="301"/>
              </a:xfrm>
              <a:custGeom>
                <a:avLst/>
                <a:gdLst>
                  <a:gd name="T0" fmla="*/ 207 w 272"/>
                  <a:gd name="T1" fmla="*/ 0 h 301"/>
                  <a:gd name="T2" fmla="*/ 207 w 272"/>
                  <a:gd name="T3" fmla="*/ 204 h 301"/>
                  <a:gd name="T4" fmla="*/ 80 w 272"/>
                  <a:gd name="T5" fmla="*/ 0 h 301"/>
                  <a:gd name="T6" fmla="*/ 0 w 272"/>
                  <a:gd name="T7" fmla="*/ 0 h 301"/>
                  <a:gd name="T8" fmla="*/ 0 w 272"/>
                  <a:gd name="T9" fmla="*/ 301 h 301"/>
                  <a:gd name="T10" fmla="*/ 65 w 272"/>
                  <a:gd name="T11" fmla="*/ 301 h 301"/>
                  <a:gd name="T12" fmla="*/ 65 w 272"/>
                  <a:gd name="T13" fmla="*/ 90 h 301"/>
                  <a:gd name="T14" fmla="*/ 196 w 272"/>
                  <a:gd name="T15" fmla="*/ 301 h 301"/>
                  <a:gd name="T16" fmla="*/ 272 w 272"/>
                  <a:gd name="T17" fmla="*/ 301 h 301"/>
                  <a:gd name="T18" fmla="*/ 272 w 272"/>
                  <a:gd name="T19" fmla="*/ 0 h 301"/>
                  <a:gd name="T20" fmla="*/ 207 w 272"/>
                  <a:gd name="T21"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 h="301">
                    <a:moveTo>
                      <a:pt x="207" y="0"/>
                    </a:moveTo>
                    <a:lnTo>
                      <a:pt x="207" y="204"/>
                    </a:lnTo>
                    <a:lnTo>
                      <a:pt x="80" y="0"/>
                    </a:lnTo>
                    <a:lnTo>
                      <a:pt x="0" y="0"/>
                    </a:lnTo>
                    <a:lnTo>
                      <a:pt x="0" y="301"/>
                    </a:lnTo>
                    <a:lnTo>
                      <a:pt x="65" y="301"/>
                    </a:lnTo>
                    <a:lnTo>
                      <a:pt x="65" y="90"/>
                    </a:lnTo>
                    <a:lnTo>
                      <a:pt x="196" y="301"/>
                    </a:lnTo>
                    <a:lnTo>
                      <a:pt x="272" y="301"/>
                    </a:lnTo>
                    <a:lnTo>
                      <a:pt x="272" y="0"/>
                    </a:lnTo>
                    <a:lnTo>
                      <a:pt x="2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8">
                <a:extLst>
                  <a:ext uri="{FF2B5EF4-FFF2-40B4-BE49-F238E27FC236}">
                    <a16:creationId xmlns:a16="http://schemas.microsoft.com/office/drawing/2014/main" id="{14E1A37D-9D7B-A729-0984-235C448510DD}"/>
                  </a:ext>
                </a:extLst>
              </p:cNvPr>
              <p:cNvSpPr>
                <a:spLocks/>
              </p:cNvSpPr>
              <p:nvPr userDrawn="1"/>
            </p:nvSpPr>
            <p:spPr bwMode="auto">
              <a:xfrm>
                <a:off x="3734" y="3543"/>
                <a:ext cx="321" cy="207"/>
              </a:xfrm>
              <a:custGeom>
                <a:avLst/>
                <a:gdLst>
                  <a:gd name="T0" fmla="*/ 259 w 321"/>
                  <a:gd name="T1" fmla="*/ 0 h 207"/>
                  <a:gd name="T2" fmla="*/ 226 w 321"/>
                  <a:gd name="T3" fmla="*/ 129 h 207"/>
                  <a:gd name="T4" fmla="*/ 192 w 321"/>
                  <a:gd name="T5" fmla="*/ 0 h 207"/>
                  <a:gd name="T6" fmla="*/ 131 w 321"/>
                  <a:gd name="T7" fmla="*/ 0 h 207"/>
                  <a:gd name="T8" fmla="*/ 98 w 321"/>
                  <a:gd name="T9" fmla="*/ 128 h 207"/>
                  <a:gd name="T10" fmla="*/ 65 w 321"/>
                  <a:gd name="T11" fmla="*/ 0 h 207"/>
                  <a:gd name="T12" fmla="*/ 0 w 321"/>
                  <a:gd name="T13" fmla="*/ 0 h 207"/>
                  <a:gd name="T14" fmla="*/ 66 w 321"/>
                  <a:gd name="T15" fmla="*/ 207 h 207"/>
                  <a:gd name="T16" fmla="*/ 125 w 321"/>
                  <a:gd name="T17" fmla="*/ 207 h 207"/>
                  <a:gd name="T18" fmla="*/ 161 w 321"/>
                  <a:gd name="T19" fmla="*/ 77 h 207"/>
                  <a:gd name="T20" fmla="*/ 201 w 321"/>
                  <a:gd name="T21" fmla="*/ 207 h 207"/>
                  <a:gd name="T22" fmla="*/ 255 w 321"/>
                  <a:gd name="T23" fmla="*/ 207 h 207"/>
                  <a:gd name="T24" fmla="*/ 321 w 321"/>
                  <a:gd name="T25" fmla="*/ 0 h 207"/>
                  <a:gd name="T26" fmla="*/ 259 w 321"/>
                  <a:gd name="T2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1" h="207">
                    <a:moveTo>
                      <a:pt x="259" y="0"/>
                    </a:moveTo>
                    <a:lnTo>
                      <a:pt x="226" y="129"/>
                    </a:lnTo>
                    <a:lnTo>
                      <a:pt x="192" y="0"/>
                    </a:lnTo>
                    <a:lnTo>
                      <a:pt x="131" y="0"/>
                    </a:lnTo>
                    <a:lnTo>
                      <a:pt x="98" y="128"/>
                    </a:lnTo>
                    <a:lnTo>
                      <a:pt x="65" y="0"/>
                    </a:lnTo>
                    <a:lnTo>
                      <a:pt x="0" y="0"/>
                    </a:lnTo>
                    <a:lnTo>
                      <a:pt x="66" y="207"/>
                    </a:lnTo>
                    <a:lnTo>
                      <a:pt x="125" y="207"/>
                    </a:lnTo>
                    <a:lnTo>
                      <a:pt x="161" y="77"/>
                    </a:lnTo>
                    <a:lnTo>
                      <a:pt x="201" y="207"/>
                    </a:lnTo>
                    <a:lnTo>
                      <a:pt x="255" y="207"/>
                    </a:lnTo>
                    <a:lnTo>
                      <a:pt x="321" y="0"/>
                    </a:lnTo>
                    <a:lnTo>
                      <a:pt x="2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9">
                <a:extLst>
                  <a:ext uri="{FF2B5EF4-FFF2-40B4-BE49-F238E27FC236}">
                    <a16:creationId xmlns:a16="http://schemas.microsoft.com/office/drawing/2014/main" id="{00248B1B-4E28-B449-BAA0-621B58C9D32E}"/>
                  </a:ext>
                </a:extLst>
              </p:cNvPr>
              <p:cNvSpPr>
                <a:spLocks/>
              </p:cNvSpPr>
              <p:nvPr userDrawn="1"/>
            </p:nvSpPr>
            <p:spPr bwMode="auto">
              <a:xfrm>
                <a:off x="3175" y="3543"/>
                <a:ext cx="60" cy="207"/>
              </a:xfrm>
              <a:custGeom>
                <a:avLst/>
                <a:gdLst>
                  <a:gd name="T0" fmla="*/ 60 w 60"/>
                  <a:gd name="T1" fmla="*/ 0 h 207"/>
                  <a:gd name="T2" fmla="*/ 0 w 60"/>
                  <a:gd name="T3" fmla="*/ 0 h 207"/>
                  <a:gd name="T4" fmla="*/ 0 w 60"/>
                  <a:gd name="T5" fmla="*/ 106 h 207"/>
                  <a:gd name="T6" fmla="*/ 0 w 60"/>
                  <a:gd name="T7" fmla="*/ 207 h 207"/>
                  <a:gd name="T8" fmla="*/ 60 w 60"/>
                  <a:gd name="T9" fmla="*/ 207 h 207"/>
                  <a:gd name="T10" fmla="*/ 60 w 60"/>
                  <a:gd name="T11" fmla="*/ 106 h 207"/>
                  <a:gd name="T12" fmla="*/ 60 w 60"/>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60" h="207">
                    <a:moveTo>
                      <a:pt x="60" y="0"/>
                    </a:moveTo>
                    <a:lnTo>
                      <a:pt x="0" y="0"/>
                    </a:lnTo>
                    <a:lnTo>
                      <a:pt x="0" y="106"/>
                    </a:lnTo>
                    <a:lnTo>
                      <a:pt x="0" y="207"/>
                    </a:lnTo>
                    <a:lnTo>
                      <a:pt x="60" y="207"/>
                    </a:lnTo>
                    <a:lnTo>
                      <a:pt x="60" y="106"/>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40">
                <a:extLst>
                  <a:ext uri="{FF2B5EF4-FFF2-40B4-BE49-F238E27FC236}">
                    <a16:creationId xmlns:a16="http://schemas.microsoft.com/office/drawing/2014/main" id="{B1D10E31-EFBB-A167-0FA6-3A25ACD8AF85}"/>
                  </a:ext>
                </a:extLst>
              </p:cNvPr>
              <p:cNvSpPr>
                <a:spLocks/>
              </p:cNvSpPr>
              <p:nvPr userDrawn="1"/>
            </p:nvSpPr>
            <p:spPr bwMode="auto">
              <a:xfrm>
                <a:off x="4076" y="3543"/>
                <a:ext cx="59" cy="207"/>
              </a:xfrm>
              <a:custGeom>
                <a:avLst/>
                <a:gdLst>
                  <a:gd name="T0" fmla="*/ 59 w 59"/>
                  <a:gd name="T1" fmla="*/ 0 h 207"/>
                  <a:gd name="T2" fmla="*/ 0 w 59"/>
                  <a:gd name="T3" fmla="*/ 0 h 207"/>
                  <a:gd name="T4" fmla="*/ 0 w 59"/>
                  <a:gd name="T5" fmla="*/ 106 h 207"/>
                  <a:gd name="T6" fmla="*/ 0 w 59"/>
                  <a:gd name="T7" fmla="*/ 207 h 207"/>
                  <a:gd name="T8" fmla="*/ 59 w 59"/>
                  <a:gd name="T9" fmla="*/ 207 h 207"/>
                  <a:gd name="T10" fmla="*/ 59 w 59"/>
                  <a:gd name="T11" fmla="*/ 106 h 207"/>
                  <a:gd name="T12" fmla="*/ 59 w 59"/>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59" h="207">
                    <a:moveTo>
                      <a:pt x="59" y="0"/>
                    </a:moveTo>
                    <a:lnTo>
                      <a:pt x="0" y="0"/>
                    </a:lnTo>
                    <a:lnTo>
                      <a:pt x="0" y="106"/>
                    </a:lnTo>
                    <a:lnTo>
                      <a:pt x="0" y="207"/>
                    </a:lnTo>
                    <a:lnTo>
                      <a:pt x="59" y="207"/>
                    </a:lnTo>
                    <a:lnTo>
                      <a:pt x="59" y="106"/>
                    </a:lnTo>
                    <a:lnTo>
                      <a:pt x="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41">
                <a:extLst>
                  <a:ext uri="{FF2B5EF4-FFF2-40B4-BE49-F238E27FC236}">
                    <a16:creationId xmlns:a16="http://schemas.microsoft.com/office/drawing/2014/main" id="{3CFC84DF-26CA-5A89-EFD2-E542BB82CE6D}"/>
                  </a:ext>
                </a:extLst>
              </p:cNvPr>
              <p:cNvSpPr>
                <a:spLocks/>
              </p:cNvSpPr>
              <p:nvPr userDrawn="1"/>
            </p:nvSpPr>
            <p:spPr bwMode="auto">
              <a:xfrm>
                <a:off x="3527" y="3538"/>
                <a:ext cx="190" cy="212"/>
              </a:xfrm>
              <a:custGeom>
                <a:avLst/>
                <a:gdLst>
                  <a:gd name="T0" fmla="*/ 686 w 767"/>
                  <a:gd name="T1" fmla="*/ 77 h 857"/>
                  <a:gd name="T2" fmla="*/ 480 w 767"/>
                  <a:gd name="T3" fmla="*/ 0 h 857"/>
                  <a:gd name="T4" fmla="*/ 231 w 767"/>
                  <a:gd name="T5" fmla="*/ 111 h 857"/>
                  <a:gd name="T6" fmla="*/ 231 w 767"/>
                  <a:gd name="T7" fmla="*/ 20 h 857"/>
                  <a:gd name="T8" fmla="*/ 0 w 767"/>
                  <a:gd name="T9" fmla="*/ 20 h 857"/>
                  <a:gd name="T10" fmla="*/ 0 w 767"/>
                  <a:gd name="T11" fmla="*/ 857 h 857"/>
                  <a:gd name="T12" fmla="*/ 241 w 767"/>
                  <a:gd name="T13" fmla="*/ 857 h 857"/>
                  <a:gd name="T14" fmla="*/ 241 w 767"/>
                  <a:gd name="T15" fmla="*/ 402 h 857"/>
                  <a:gd name="T16" fmla="*/ 285 w 767"/>
                  <a:gd name="T17" fmla="*/ 268 h 857"/>
                  <a:gd name="T18" fmla="*/ 390 w 767"/>
                  <a:gd name="T19" fmla="*/ 221 h 857"/>
                  <a:gd name="T20" fmla="*/ 494 w 767"/>
                  <a:gd name="T21" fmla="*/ 268 h 857"/>
                  <a:gd name="T22" fmla="*/ 527 w 767"/>
                  <a:gd name="T23" fmla="*/ 434 h 857"/>
                  <a:gd name="T24" fmla="*/ 527 w 767"/>
                  <a:gd name="T25" fmla="*/ 857 h 857"/>
                  <a:gd name="T26" fmla="*/ 767 w 767"/>
                  <a:gd name="T27" fmla="*/ 857 h 857"/>
                  <a:gd name="T28" fmla="*/ 767 w 767"/>
                  <a:gd name="T29" fmla="*/ 334 h 857"/>
                  <a:gd name="T30" fmla="*/ 686 w 767"/>
                  <a:gd name="T31" fmla="*/ 77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7" h="857">
                    <a:moveTo>
                      <a:pt x="686" y="77"/>
                    </a:moveTo>
                    <a:cubicBezTo>
                      <a:pt x="636" y="24"/>
                      <a:pt x="573" y="0"/>
                      <a:pt x="480" y="0"/>
                    </a:cubicBezTo>
                    <a:cubicBezTo>
                      <a:pt x="388" y="1"/>
                      <a:pt x="281" y="46"/>
                      <a:pt x="231" y="111"/>
                    </a:cubicBezTo>
                    <a:cubicBezTo>
                      <a:pt x="231" y="20"/>
                      <a:pt x="231" y="20"/>
                      <a:pt x="231" y="20"/>
                    </a:cubicBezTo>
                    <a:cubicBezTo>
                      <a:pt x="0" y="20"/>
                      <a:pt x="0" y="20"/>
                      <a:pt x="0" y="20"/>
                    </a:cubicBezTo>
                    <a:cubicBezTo>
                      <a:pt x="0" y="857"/>
                      <a:pt x="0" y="857"/>
                      <a:pt x="0" y="857"/>
                    </a:cubicBezTo>
                    <a:cubicBezTo>
                      <a:pt x="241" y="857"/>
                      <a:pt x="241" y="857"/>
                      <a:pt x="241" y="857"/>
                    </a:cubicBezTo>
                    <a:cubicBezTo>
                      <a:pt x="241" y="402"/>
                      <a:pt x="241" y="402"/>
                      <a:pt x="241" y="402"/>
                    </a:cubicBezTo>
                    <a:cubicBezTo>
                      <a:pt x="241" y="343"/>
                      <a:pt x="257" y="299"/>
                      <a:pt x="285" y="268"/>
                    </a:cubicBezTo>
                    <a:cubicBezTo>
                      <a:pt x="309" y="241"/>
                      <a:pt x="345" y="224"/>
                      <a:pt x="390" y="221"/>
                    </a:cubicBezTo>
                    <a:cubicBezTo>
                      <a:pt x="444" y="218"/>
                      <a:pt x="473" y="242"/>
                      <a:pt x="494" y="268"/>
                    </a:cubicBezTo>
                    <a:cubicBezTo>
                      <a:pt x="520" y="300"/>
                      <a:pt x="527" y="357"/>
                      <a:pt x="527" y="434"/>
                    </a:cubicBezTo>
                    <a:cubicBezTo>
                      <a:pt x="527" y="857"/>
                      <a:pt x="527" y="857"/>
                      <a:pt x="527" y="857"/>
                    </a:cubicBezTo>
                    <a:cubicBezTo>
                      <a:pt x="767" y="857"/>
                      <a:pt x="767" y="857"/>
                      <a:pt x="767" y="857"/>
                    </a:cubicBezTo>
                    <a:cubicBezTo>
                      <a:pt x="767" y="334"/>
                      <a:pt x="767" y="334"/>
                      <a:pt x="767" y="334"/>
                    </a:cubicBezTo>
                    <a:cubicBezTo>
                      <a:pt x="767" y="232"/>
                      <a:pt x="754" y="147"/>
                      <a:pt x="686" y="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2">
                <a:extLst>
                  <a:ext uri="{FF2B5EF4-FFF2-40B4-BE49-F238E27FC236}">
                    <a16:creationId xmlns:a16="http://schemas.microsoft.com/office/drawing/2014/main" id="{2D3BFA74-A400-1CDD-D6BC-D9EA7A0F7E9C}"/>
                  </a:ext>
                </a:extLst>
              </p:cNvPr>
              <p:cNvSpPr>
                <a:spLocks noEditPoints="1"/>
              </p:cNvSpPr>
              <p:nvPr userDrawn="1"/>
            </p:nvSpPr>
            <p:spPr bwMode="auto">
              <a:xfrm>
                <a:off x="4170" y="3449"/>
                <a:ext cx="222" cy="306"/>
              </a:xfrm>
              <a:custGeom>
                <a:avLst/>
                <a:gdLst>
                  <a:gd name="T0" fmla="*/ 900 w 900"/>
                  <a:gd name="T1" fmla="*/ 0 h 1233"/>
                  <a:gd name="T2" fmla="*/ 900 w 900"/>
                  <a:gd name="T3" fmla="*/ 1214 h 1233"/>
                  <a:gd name="T4" fmla="*/ 673 w 900"/>
                  <a:gd name="T5" fmla="*/ 1214 h 1233"/>
                  <a:gd name="T6" fmla="*/ 673 w 900"/>
                  <a:gd name="T7" fmla="*/ 1121 h 1233"/>
                  <a:gd name="T8" fmla="*/ 414 w 900"/>
                  <a:gd name="T9" fmla="*/ 1233 h 1233"/>
                  <a:gd name="T10" fmla="*/ 124 w 900"/>
                  <a:gd name="T11" fmla="*/ 1121 h 1233"/>
                  <a:gd name="T12" fmla="*/ 0 w 900"/>
                  <a:gd name="T13" fmla="*/ 796 h 1233"/>
                  <a:gd name="T14" fmla="*/ 406 w 900"/>
                  <a:gd name="T15" fmla="*/ 357 h 1233"/>
                  <a:gd name="T16" fmla="*/ 659 w 900"/>
                  <a:gd name="T17" fmla="*/ 451 h 1233"/>
                  <a:gd name="T18" fmla="*/ 659 w 900"/>
                  <a:gd name="T19" fmla="*/ 0 h 1233"/>
                  <a:gd name="T20" fmla="*/ 900 w 900"/>
                  <a:gd name="T21" fmla="*/ 0 h 1233"/>
                  <a:gd name="T22" fmla="*/ 666 w 900"/>
                  <a:gd name="T23" fmla="*/ 796 h 1233"/>
                  <a:gd name="T24" fmla="*/ 453 w 900"/>
                  <a:gd name="T25" fmla="*/ 569 h 1233"/>
                  <a:gd name="T26" fmla="*/ 241 w 900"/>
                  <a:gd name="T27" fmla="*/ 796 h 1233"/>
                  <a:gd name="T28" fmla="*/ 453 w 900"/>
                  <a:gd name="T29" fmla="*/ 1022 h 1233"/>
                  <a:gd name="T30" fmla="*/ 666 w 900"/>
                  <a:gd name="T31" fmla="*/ 796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0" h="1233">
                    <a:moveTo>
                      <a:pt x="900" y="0"/>
                    </a:moveTo>
                    <a:cubicBezTo>
                      <a:pt x="900" y="1214"/>
                      <a:pt x="900" y="1214"/>
                      <a:pt x="900" y="1214"/>
                    </a:cubicBezTo>
                    <a:cubicBezTo>
                      <a:pt x="673" y="1214"/>
                      <a:pt x="673" y="1214"/>
                      <a:pt x="673" y="1214"/>
                    </a:cubicBezTo>
                    <a:cubicBezTo>
                      <a:pt x="673" y="1121"/>
                      <a:pt x="673" y="1121"/>
                      <a:pt x="673" y="1121"/>
                    </a:cubicBezTo>
                    <a:cubicBezTo>
                      <a:pt x="620" y="1182"/>
                      <a:pt x="534" y="1233"/>
                      <a:pt x="414" y="1233"/>
                    </a:cubicBezTo>
                    <a:cubicBezTo>
                      <a:pt x="298" y="1233"/>
                      <a:pt x="198" y="1195"/>
                      <a:pt x="124" y="1121"/>
                    </a:cubicBezTo>
                    <a:cubicBezTo>
                      <a:pt x="44" y="1041"/>
                      <a:pt x="0" y="926"/>
                      <a:pt x="0" y="796"/>
                    </a:cubicBezTo>
                    <a:cubicBezTo>
                      <a:pt x="0" y="541"/>
                      <a:pt x="171" y="357"/>
                      <a:pt x="406" y="357"/>
                    </a:cubicBezTo>
                    <a:cubicBezTo>
                      <a:pt x="508" y="357"/>
                      <a:pt x="594" y="389"/>
                      <a:pt x="659" y="451"/>
                    </a:cubicBezTo>
                    <a:cubicBezTo>
                      <a:pt x="659" y="0"/>
                      <a:pt x="659" y="0"/>
                      <a:pt x="659" y="0"/>
                    </a:cubicBezTo>
                    <a:lnTo>
                      <a:pt x="900" y="0"/>
                    </a:lnTo>
                    <a:close/>
                    <a:moveTo>
                      <a:pt x="666" y="796"/>
                    </a:moveTo>
                    <a:cubicBezTo>
                      <a:pt x="666" y="683"/>
                      <a:pt x="593" y="569"/>
                      <a:pt x="453" y="569"/>
                    </a:cubicBezTo>
                    <a:cubicBezTo>
                      <a:pt x="314" y="569"/>
                      <a:pt x="241" y="683"/>
                      <a:pt x="241" y="796"/>
                    </a:cubicBezTo>
                    <a:cubicBezTo>
                      <a:pt x="241" y="908"/>
                      <a:pt x="314" y="1022"/>
                      <a:pt x="453" y="1022"/>
                    </a:cubicBezTo>
                    <a:cubicBezTo>
                      <a:pt x="593" y="1022"/>
                      <a:pt x="666" y="908"/>
                      <a:pt x="666" y="7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43">
                <a:extLst>
                  <a:ext uri="{FF2B5EF4-FFF2-40B4-BE49-F238E27FC236}">
                    <a16:creationId xmlns:a16="http://schemas.microsoft.com/office/drawing/2014/main" id="{8E5A87F9-6F9F-CA9E-5B0B-D596068CA814}"/>
                  </a:ext>
                </a:extLst>
              </p:cNvPr>
              <p:cNvSpPr>
                <a:spLocks noEditPoints="1"/>
              </p:cNvSpPr>
              <p:nvPr userDrawn="1"/>
            </p:nvSpPr>
            <p:spPr bwMode="auto">
              <a:xfrm>
                <a:off x="3269" y="3538"/>
                <a:ext cx="224" cy="217"/>
              </a:xfrm>
              <a:custGeom>
                <a:avLst/>
                <a:gdLst>
                  <a:gd name="T0" fmla="*/ 905 w 905"/>
                  <a:gd name="T1" fmla="*/ 438 h 877"/>
                  <a:gd name="T2" fmla="*/ 453 w 905"/>
                  <a:gd name="T3" fmla="*/ 877 h 877"/>
                  <a:gd name="T4" fmla="*/ 0 w 905"/>
                  <a:gd name="T5" fmla="*/ 438 h 877"/>
                  <a:gd name="T6" fmla="*/ 453 w 905"/>
                  <a:gd name="T7" fmla="*/ 0 h 877"/>
                  <a:gd name="T8" fmla="*/ 905 w 905"/>
                  <a:gd name="T9" fmla="*/ 438 h 877"/>
                  <a:gd name="T10" fmla="*/ 453 w 905"/>
                  <a:gd name="T11" fmla="*/ 212 h 877"/>
                  <a:gd name="T12" fmla="*/ 241 w 905"/>
                  <a:gd name="T13" fmla="*/ 438 h 877"/>
                  <a:gd name="T14" fmla="*/ 453 w 905"/>
                  <a:gd name="T15" fmla="*/ 664 h 877"/>
                  <a:gd name="T16" fmla="*/ 665 w 905"/>
                  <a:gd name="T17" fmla="*/ 438 h 877"/>
                  <a:gd name="T18" fmla="*/ 453 w 905"/>
                  <a:gd name="T19" fmla="*/ 21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5" h="877">
                    <a:moveTo>
                      <a:pt x="905" y="438"/>
                    </a:moveTo>
                    <a:cubicBezTo>
                      <a:pt x="905" y="692"/>
                      <a:pt x="715" y="877"/>
                      <a:pt x="453" y="877"/>
                    </a:cubicBezTo>
                    <a:cubicBezTo>
                      <a:pt x="190" y="877"/>
                      <a:pt x="0" y="692"/>
                      <a:pt x="0" y="438"/>
                    </a:cubicBezTo>
                    <a:cubicBezTo>
                      <a:pt x="0" y="184"/>
                      <a:pt x="190" y="0"/>
                      <a:pt x="453" y="0"/>
                    </a:cubicBezTo>
                    <a:cubicBezTo>
                      <a:pt x="715" y="0"/>
                      <a:pt x="905" y="184"/>
                      <a:pt x="905" y="438"/>
                    </a:cubicBezTo>
                    <a:moveTo>
                      <a:pt x="453" y="212"/>
                    </a:moveTo>
                    <a:cubicBezTo>
                      <a:pt x="313" y="212"/>
                      <a:pt x="241" y="326"/>
                      <a:pt x="241" y="438"/>
                    </a:cubicBezTo>
                    <a:cubicBezTo>
                      <a:pt x="241" y="551"/>
                      <a:pt x="313" y="664"/>
                      <a:pt x="453" y="664"/>
                    </a:cubicBezTo>
                    <a:cubicBezTo>
                      <a:pt x="592" y="664"/>
                      <a:pt x="665" y="551"/>
                      <a:pt x="665" y="438"/>
                    </a:cubicBezTo>
                    <a:cubicBezTo>
                      <a:pt x="665" y="326"/>
                      <a:pt x="592" y="212"/>
                      <a:pt x="453" y="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44">
                <a:extLst>
                  <a:ext uri="{FF2B5EF4-FFF2-40B4-BE49-F238E27FC236}">
                    <a16:creationId xmlns:a16="http://schemas.microsoft.com/office/drawing/2014/main" id="{BF63F2A3-D08D-5AD5-6290-701C53ACB8E9}"/>
                  </a:ext>
                </a:extLst>
              </p:cNvPr>
              <p:cNvSpPr>
                <a:spLocks noEditPoints="1"/>
              </p:cNvSpPr>
              <p:nvPr userDrawn="1"/>
            </p:nvSpPr>
            <p:spPr bwMode="auto">
              <a:xfrm>
                <a:off x="4636" y="3449"/>
                <a:ext cx="95" cy="95"/>
              </a:xfrm>
              <a:custGeom>
                <a:avLst/>
                <a:gdLst>
                  <a:gd name="T0" fmla="*/ 118 w 383"/>
                  <a:gd name="T1" fmla="*/ 299 h 382"/>
                  <a:gd name="T2" fmla="*/ 158 w 383"/>
                  <a:gd name="T3" fmla="*/ 299 h 382"/>
                  <a:gd name="T4" fmla="*/ 158 w 383"/>
                  <a:gd name="T5" fmla="*/ 209 h 382"/>
                  <a:gd name="T6" fmla="*/ 187 w 383"/>
                  <a:gd name="T7" fmla="*/ 209 h 382"/>
                  <a:gd name="T8" fmla="*/ 242 w 383"/>
                  <a:gd name="T9" fmla="*/ 299 h 382"/>
                  <a:gd name="T10" fmla="*/ 284 w 383"/>
                  <a:gd name="T11" fmla="*/ 299 h 382"/>
                  <a:gd name="T12" fmla="*/ 227 w 383"/>
                  <a:gd name="T13" fmla="*/ 206 h 382"/>
                  <a:gd name="T14" fmla="*/ 279 w 383"/>
                  <a:gd name="T15" fmla="*/ 146 h 382"/>
                  <a:gd name="T16" fmla="*/ 202 w 383"/>
                  <a:gd name="T17" fmla="*/ 80 h 382"/>
                  <a:gd name="T18" fmla="*/ 118 w 383"/>
                  <a:gd name="T19" fmla="*/ 80 h 382"/>
                  <a:gd name="T20" fmla="*/ 118 w 383"/>
                  <a:gd name="T21" fmla="*/ 299 h 382"/>
                  <a:gd name="T22" fmla="*/ 158 w 383"/>
                  <a:gd name="T23" fmla="*/ 114 h 382"/>
                  <a:gd name="T24" fmla="*/ 187 w 383"/>
                  <a:gd name="T25" fmla="*/ 114 h 382"/>
                  <a:gd name="T26" fmla="*/ 239 w 383"/>
                  <a:gd name="T27" fmla="*/ 145 h 382"/>
                  <a:gd name="T28" fmla="*/ 187 w 383"/>
                  <a:gd name="T29" fmla="*/ 176 h 382"/>
                  <a:gd name="T30" fmla="*/ 158 w 383"/>
                  <a:gd name="T31" fmla="*/ 176 h 382"/>
                  <a:gd name="T32" fmla="*/ 158 w 383"/>
                  <a:gd name="T33" fmla="*/ 114 h 382"/>
                  <a:gd name="T34" fmla="*/ 0 w 383"/>
                  <a:gd name="T35" fmla="*/ 191 h 382"/>
                  <a:gd name="T36" fmla="*/ 191 w 383"/>
                  <a:gd name="T37" fmla="*/ 382 h 382"/>
                  <a:gd name="T38" fmla="*/ 383 w 383"/>
                  <a:gd name="T39" fmla="*/ 191 h 382"/>
                  <a:gd name="T40" fmla="*/ 191 w 383"/>
                  <a:gd name="T41" fmla="*/ 0 h 382"/>
                  <a:gd name="T42" fmla="*/ 0 w 383"/>
                  <a:gd name="T43" fmla="*/ 191 h 382"/>
                  <a:gd name="T44" fmla="*/ 34 w 383"/>
                  <a:gd name="T45" fmla="*/ 191 h 382"/>
                  <a:gd name="T46" fmla="*/ 191 w 383"/>
                  <a:gd name="T47" fmla="*/ 34 h 382"/>
                  <a:gd name="T48" fmla="*/ 349 w 383"/>
                  <a:gd name="T49" fmla="*/ 191 h 382"/>
                  <a:gd name="T50" fmla="*/ 191 w 383"/>
                  <a:gd name="T51" fmla="*/ 349 h 382"/>
                  <a:gd name="T52" fmla="*/ 34 w 383"/>
                  <a:gd name="T53" fmla="*/ 19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382">
                    <a:moveTo>
                      <a:pt x="118" y="299"/>
                    </a:moveTo>
                    <a:cubicBezTo>
                      <a:pt x="158" y="299"/>
                      <a:pt x="158" y="299"/>
                      <a:pt x="158" y="299"/>
                    </a:cubicBezTo>
                    <a:cubicBezTo>
                      <a:pt x="158" y="209"/>
                      <a:pt x="158" y="209"/>
                      <a:pt x="158" y="209"/>
                    </a:cubicBezTo>
                    <a:cubicBezTo>
                      <a:pt x="187" y="209"/>
                      <a:pt x="187" y="209"/>
                      <a:pt x="187" y="209"/>
                    </a:cubicBezTo>
                    <a:cubicBezTo>
                      <a:pt x="242" y="299"/>
                      <a:pt x="242" y="299"/>
                      <a:pt x="242" y="299"/>
                    </a:cubicBezTo>
                    <a:cubicBezTo>
                      <a:pt x="284" y="299"/>
                      <a:pt x="284" y="299"/>
                      <a:pt x="284" y="299"/>
                    </a:cubicBezTo>
                    <a:cubicBezTo>
                      <a:pt x="227" y="206"/>
                      <a:pt x="227" y="206"/>
                      <a:pt x="227" y="206"/>
                    </a:cubicBezTo>
                    <a:cubicBezTo>
                      <a:pt x="257" y="203"/>
                      <a:pt x="279" y="184"/>
                      <a:pt x="279" y="146"/>
                    </a:cubicBezTo>
                    <a:cubicBezTo>
                      <a:pt x="279" y="104"/>
                      <a:pt x="255" y="80"/>
                      <a:pt x="202" y="80"/>
                    </a:cubicBezTo>
                    <a:cubicBezTo>
                      <a:pt x="118" y="80"/>
                      <a:pt x="118" y="80"/>
                      <a:pt x="118" y="80"/>
                    </a:cubicBezTo>
                    <a:lnTo>
                      <a:pt x="118" y="299"/>
                    </a:lnTo>
                    <a:close/>
                    <a:moveTo>
                      <a:pt x="158" y="114"/>
                    </a:moveTo>
                    <a:cubicBezTo>
                      <a:pt x="187" y="114"/>
                      <a:pt x="187" y="114"/>
                      <a:pt x="187" y="114"/>
                    </a:cubicBezTo>
                    <a:cubicBezTo>
                      <a:pt x="212" y="114"/>
                      <a:pt x="239" y="115"/>
                      <a:pt x="239" y="145"/>
                    </a:cubicBezTo>
                    <a:cubicBezTo>
                      <a:pt x="239" y="174"/>
                      <a:pt x="212" y="176"/>
                      <a:pt x="187" y="176"/>
                    </a:cubicBezTo>
                    <a:cubicBezTo>
                      <a:pt x="158" y="176"/>
                      <a:pt x="158" y="176"/>
                      <a:pt x="158" y="176"/>
                    </a:cubicBezTo>
                    <a:lnTo>
                      <a:pt x="158" y="114"/>
                    </a:lnTo>
                    <a:close/>
                    <a:moveTo>
                      <a:pt x="0" y="191"/>
                    </a:moveTo>
                    <a:cubicBezTo>
                      <a:pt x="0" y="296"/>
                      <a:pt x="86" y="382"/>
                      <a:pt x="191" y="382"/>
                    </a:cubicBezTo>
                    <a:cubicBezTo>
                      <a:pt x="297" y="382"/>
                      <a:pt x="383" y="296"/>
                      <a:pt x="383" y="191"/>
                    </a:cubicBezTo>
                    <a:cubicBezTo>
                      <a:pt x="383" y="86"/>
                      <a:pt x="297" y="0"/>
                      <a:pt x="191" y="0"/>
                    </a:cubicBezTo>
                    <a:cubicBezTo>
                      <a:pt x="86" y="0"/>
                      <a:pt x="0" y="86"/>
                      <a:pt x="0" y="191"/>
                    </a:cubicBezTo>
                    <a:moveTo>
                      <a:pt x="34" y="191"/>
                    </a:moveTo>
                    <a:cubicBezTo>
                      <a:pt x="34" y="104"/>
                      <a:pt x="104" y="34"/>
                      <a:pt x="191" y="34"/>
                    </a:cubicBezTo>
                    <a:cubicBezTo>
                      <a:pt x="278" y="34"/>
                      <a:pt x="349" y="104"/>
                      <a:pt x="349" y="191"/>
                    </a:cubicBezTo>
                    <a:cubicBezTo>
                      <a:pt x="349" y="278"/>
                      <a:pt x="278" y="349"/>
                      <a:pt x="191" y="349"/>
                    </a:cubicBezTo>
                    <a:cubicBezTo>
                      <a:pt x="104" y="349"/>
                      <a:pt x="34" y="278"/>
                      <a:pt x="34" y="1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45">
                <a:extLst>
                  <a:ext uri="{FF2B5EF4-FFF2-40B4-BE49-F238E27FC236}">
                    <a16:creationId xmlns:a16="http://schemas.microsoft.com/office/drawing/2014/main" id="{75D52205-28FD-0D22-16BE-AC766BD1971D}"/>
                  </a:ext>
                </a:extLst>
              </p:cNvPr>
              <p:cNvSpPr>
                <a:spLocks/>
              </p:cNvSpPr>
              <p:nvPr userDrawn="1"/>
            </p:nvSpPr>
            <p:spPr bwMode="auto">
              <a:xfrm>
                <a:off x="3768" y="1895"/>
                <a:ext cx="434" cy="1109"/>
              </a:xfrm>
              <a:custGeom>
                <a:avLst/>
                <a:gdLst>
                  <a:gd name="T0" fmla="*/ 509 w 1751"/>
                  <a:gd name="T1" fmla="*/ 0 h 4481"/>
                  <a:gd name="T2" fmla="*/ 509 w 1751"/>
                  <a:gd name="T3" fmla="*/ 2792 h 4481"/>
                  <a:gd name="T4" fmla="*/ 161 w 1751"/>
                  <a:gd name="T5" fmla="*/ 2452 h 4481"/>
                  <a:gd name="T6" fmla="*/ 161 w 1751"/>
                  <a:gd name="T7" fmla="*/ 3527 h 4481"/>
                  <a:gd name="T8" fmla="*/ 19 w 1751"/>
                  <a:gd name="T9" fmla="*/ 4087 h 4481"/>
                  <a:gd name="T10" fmla="*/ 17 w 1751"/>
                  <a:gd name="T11" fmla="*/ 4090 h 4481"/>
                  <a:gd name="T12" fmla="*/ 0 w 1751"/>
                  <a:gd name="T13" fmla="*/ 4110 h 4481"/>
                  <a:gd name="T14" fmla="*/ 393 w 1751"/>
                  <a:gd name="T15" fmla="*/ 4481 h 4481"/>
                  <a:gd name="T16" fmla="*/ 1751 w 1751"/>
                  <a:gd name="T17" fmla="*/ 4481 h 4481"/>
                  <a:gd name="T18" fmla="*/ 1751 w 1751"/>
                  <a:gd name="T19" fmla="*/ 0 h 4481"/>
                  <a:gd name="T20" fmla="*/ 509 w 1751"/>
                  <a:gd name="T21" fmla="*/ 0 h 4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1" h="4481">
                    <a:moveTo>
                      <a:pt x="509" y="0"/>
                    </a:moveTo>
                    <a:cubicBezTo>
                      <a:pt x="509" y="2792"/>
                      <a:pt x="509" y="2792"/>
                      <a:pt x="509" y="2792"/>
                    </a:cubicBezTo>
                    <a:cubicBezTo>
                      <a:pt x="161" y="2452"/>
                      <a:pt x="161" y="2452"/>
                      <a:pt x="161" y="2452"/>
                    </a:cubicBezTo>
                    <a:cubicBezTo>
                      <a:pt x="161" y="3527"/>
                      <a:pt x="161" y="3527"/>
                      <a:pt x="161" y="3527"/>
                    </a:cubicBezTo>
                    <a:cubicBezTo>
                      <a:pt x="161" y="3775"/>
                      <a:pt x="139" y="3938"/>
                      <a:pt x="19" y="4087"/>
                    </a:cubicBezTo>
                    <a:cubicBezTo>
                      <a:pt x="17" y="4090"/>
                      <a:pt x="17" y="4090"/>
                      <a:pt x="17" y="4090"/>
                    </a:cubicBezTo>
                    <a:cubicBezTo>
                      <a:pt x="11" y="4097"/>
                      <a:pt x="5" y="4103"/>
                      <a:pt x="0" y="4110"/>
                    </a:cubicBezTo>
                    <a:cubicBezTo>
                      <a:pt x="393" y="4481"/>
                      <a:pt x="393" y="4481"/>
                      <a:pt x="393" y="4481"/>
                    </a:cubicBezTo>
                    <a:cubicBezTo>
                      <a:pt x="1751" y="4481"/>
                      <a:pt x="1751" y="4481"/>
                      <a:pt x="1751" y="4481"/>
                    </a:cubicBezTo>
                    <a:cubicBezTo>
                      <a:pt x="1751" y="0"/>
                      <a:pt x="1751" y="0"/>
                      <a:pt x="1751" y="0"/>
                    </a:cubicBezTo>
                    <a:lnTo>
                      <a:pt x="5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46">
                <a:extLst>
                  <a:ext uri="{FF2B5EF4-FFF2-40B4-BE49-F238E27FC236}">
                    <a16:creationId xmlns:a16="http://schemas.microsoft.com/office/drawing/2014/main" id="{B54216A6-2AE9-1E4D-3971-C6EDBB8A5A97}"/>
                  </a:ext>
                </a:extLst>
              </p:cNvPr>
              <p:cNvSpPr>
                <a:spLocks/>
              </p:cNvSpPr>
              <p:nvPr userDrawn="1"/>
            </p:nvSpPr>
            <p:spPr bwMode="auto">
              <a:xfrm>
                <a:off x="2850" y="1895"/>
                <a:ext cx="523" cy="1109"/>
              </a:xfrm>
              <a:custGeom>
                <a:avLst/>
                <a:gdLst>
                  <a:gd name="T0" fmla="*/ 1242 w 2112"/>
                  <a:gd name="T1" fmla="*/ 1773 h 4481"/>
                  <a:gd name="T2" fmla="*/ 1839 w 2112"/>
                  <a:gd name="T3" fmla="*/ 2338 h 4481"/>
                  <a:gd name="T4" fmla="*/ 1856 w 2112"/>
                  <a:gd name="T5" fmla="*/ 1719 h 4481"/>
                  <a:gd name="T6" fmla="*/ 1912 w 2112"/>
                  <a:gd name="T7" fmla="*/ 1629 h 4481"/>
                  <a:gd name="T8" fmla="*/ 2062 w 2112"/>
                  <a:gd name="T9" fmla="*/ 795 h 4481"/>
                  <a:gd name="T10" fmla="*/ 2112 w 2112"/>
                  <a:gd name="T11" fmla="*/ 740 h 4481"/>
                  <a:gd name="T12" fmla="*/ 1354 w 2112"/>
                  <a:gd name="T13" fmla="*/ 0 h 4481"/>
                  <a:gd name="T14" fmla="*/ 0 w 2112"/>
                  <a:gd name="T15" fmla="*/ 0 h 4481"/>
                  <a:gd name="T16" fmla="*/ 0 w 2112"/>
                  <a:gd name="T17" fmla="*/ 4481 h 4481"/>
                  <a:gd name="T18" fmla="*/ 1242 w 2112"/>
                  <a:gd name="T19" fmla="*/ 4481 h 4481"/>
                  <a:gd name="T20" fmla="*/ 1242 w 2112"/>
                  <a:gd name="T21" fmla="*/ 1773 h 4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4481">
                    <a:moveTo>
                      <a:pt x="1242" y="1773"/>
                    </a:moveTo>
                    <a:cubicBezTo>
                      <a:pt x="1242" y="1773"/>
                      <a:pt x="1790" y="2292"/>
                      <a:pt x="1839" y="2338"/>
                    </a:cubicBezTo>
                    <a:cubicBezTo>
                      <a:pt x="1787" y="2144"/>
                      <a:pt x="1751" y="1887"/>
                      <a:pt x="1856" y="1719"/>
                    </a:cubicBezTo>
                    <a:cubicBezTo>
                      <a:pt x="1912" y="1629"/>
                      <a:pt x="1912" y="1629"/>
                      <a:pt x="1912" y="1629"/>
                    </a:cubicBezTo>
                    <a:cubicBezTo>
                      <a:pt x="1855" y="1323"/>
                      <a:pt x="1869" y="1006"/>
                      <a:pt x="2062" y="795"/>
                    </a:cubicBezTo>
                    <a:cubicBezTo>
                      <a:pt x="2112" y="740"/>
                      <a:pt x="2112" y="740"/>
                      <a:pt x="2112" y="740"/>
                    </a:cubicBezTo>
                    <a:cubicBezTo>
                      <a:pt x="1354" y="0"/>
                      <a:pt x="1354" y="0"/>
                      <a:pt x="1354" y="0"/>
                    </a:cubicBezTo>
                    <a:cubicBezTo>
                      <a:pt x="0" y="0"/>
                      <a:pt x="0" y="0"/>
                      <a:pt x="0" y="0"/>
                    </a:cubicBezTo>
                    <a:cubicBezTo>
                      <a:pt x="0" y="4481"/>
                      <a:pt x="0" y="4481"/>
                      <a:pt x="0" y="4481"/>
                    </a:cubicBezTo>
                    <a:cubicBezTo>
                      <a:pt x="1242" y="4481"/>
                      <a:pt x="1242" y="4481"/>
                      <a:pt x="1242" y="4481"/>
                    </a:cubicBezTo>
                    <a:lnTo>
                      <a:pt x="1242" y="17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47">
                <a:extLst>
                  <a:ext uri="{FF2B5EF4-FFF2-40B4-BE49-F238E27FC236}">
                    <a16:creationId xmlns:a16="http://schemas.microsoft.com/office/drawing/2014/main" id="{1568CA1E-CAB8-311F-AD46-A6B1612C6440}"/>
                  </a:ext>
                </a:extLst>
              </p:cNvPr>
              <p:cNvSpPr>
                <a:spLocks/>
              </p:cNvSpPr>
              <p:nvPr userDrawn="1"/>
            </p:nvSpPr>
            <p:spPr bwMode="auto">
              <a:xfrm>
                <a:off x="3792" y="3082"/>
                <a:ext cx="352" cy="210"/>
              </a:xfrm>
              <a:custGeom>
                <a:avLst/>
                <a:gdLst>
                  <a:gd name="T0" fmla="*/ 264 w 1420"/>
                  <a:gd name="T1" fmla="*/ 22 h 850"/>
                  <a:gd name="T2" fmla="*/ 977 w 1420"/>
                  <a:gd name="T3" fmla="*/ 90 h 850"/>
                  <a:gd name="T4" fmla="*/ 1098 w 1420"/>
                  <a:gd name="T5" fmla="*/ 235 h 850"/>
                  <a:gd name="T6" fmla="*/ 839 w 1420"/>
                  <a:gd name="T7" fmla="*/ 204 h 850"/>
                  <a:gd name="T8" fmla="*/ 830 w 1420"/>
                  <a:gd name="T9" fmla="*/ 299 h 850"/>
                  <a:gd name="T10" fmla="*/ 1115 w 1420"/>
                  <a:gd name="T11" fmla="*/ 258 h 850"/>
                  <a:gd name="T12" fmla="*/ 1406 w 1420"/>
                  <a:gd name="T13" fmla="*/ 463 h 850"/>
                  <a:gd name="T14" fmla="*/ 1104 w 1420"/>
                  <a:gd name="T15" fmla="*/ 436 h 850"/>
                  <a:gd name="T16" fmla="*/ 636 w 1420"/>
                  <a:gd name="T17" fmla="*/ 622 h 850"/>
                  <a:gd name="T18" fmla="*/ 120 w 1420"/>
                  <a:gd name="T19" fmla="*/ 850 h 850"/>
                  <a:gd name="T20" fmla="*/ 429 w 1420"/>
                  <a:gd name="T21" fmla="*/ 520 h 850"/>
                  <a:gd name="T22" fmla="*/ 131 w 1420"/>
                  <a:gd name="T23" fmla="*/ 416 h 850"/>
                  <a:gd name="T24" fmla="*/ 375 w 1420"/>
                  <a:gd name="T25" fmla="*/ 203 h 850"/>
                  <a:gd name="T26" fmla="*/ 0 w 1420"/>
                  <a:gd name="T27" fmla="*/ 0 h 850"/>
                  <a:gd name="T28" fmla="*/ 264 w 1420"/>
                  <a:gd name="T29" fmla="*/ 2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0" h="850">
                    <a:moveTo>
                      <a:pt x="264" y="22"/>
                    </a:moveTo>
                    <a:cubicBezTo>
                      <a:pt x="558" y="44"/>
                      <a:pt x="767" y="64"/>
                      <a:pt x="977" y="90"/>
                    </a:cubicBezTo>
                    <a:cubicBezTo>
                      <a:pt x="1057" y="100"/>
                      <a:pt x="1088" y="192"/>
                      <a:pt x="1098" y="235"/>
                    </a:cubicBezTo>
                    <a:cubicBezTo>
                      <a:pt x="998" y="210"/>
                      <a:pt x="839" y="204"/>
                      <a:pt x="839" y="204"/>
                    </a:cubicBezTo>
                    <a:cubicBezTo>
                      <a:pt x="830" y="299"/>
                      <a:pt x="830" y="299"/>
                      <a:pt x="830" y="299"/>
                    </a:cubicBezTo>
                    <a:cubicBezTo>
                      <a:pt x="830" y="299"/>
                      <a:pt x="966" y="260"/>
                      <a:pt x="1115" y="258"/>
                    </a:cubicBezTo>
                    <a:cubicBezTo>
                      <a:pt x="1115" y="258"/>
                      <a:pt x="1420" y="257"/>
                      <a:pt x="1406" y="463"/>
                    </a:cubicBezTo>
                    <a:cubicBezTo>
                      <a:pt x="1322" y="405"/>
                      <a:pt x="1152" y="428"/>
                      <a:pt x="1104" y="436"/>
                    </a:cubicBezTo>
                    <a:cubicBezTo>
                      <a:pt x="951" y="461"/>
                      <a:pt x="805" y="532"/>
                      <a:pt x="636" y="622"/>
                    </a:cubicBezTo>
                    <a:cubicBezTo>
                      <a:pt x="482" y="703"/>
                      <a:pt x="315" y="791"/>
                      <a:pt x="120" y="850"/>
                    </a:cubicBezTo>
                    <a:cubicBezTo>
                      <a:pt x="206" y="767"/>
                      <a:pt x="429" y="520"/>
                      <a:pt x="429" y="520"/>
                    </a:cubicBezTo>
                    <a:cubicBezTo>
                      <a:pt x="131" y="416"/>
                      <a:pt x="131" y="416"/>
                      <a:pt x="131" y="416"/>
                    </a:cubicBezTo>
                    <a:cubicBezTo>
                      <a:pt x="375" y="203"/>
                      <a:pt x="375" y="203"/>
                      <a:pt x="375" y="203"/>
                    </a:cubicBezTo>
                    <a:cubicBezTo>
                      <a:pt x="0" y="0"/>
                      <a:pt x="0" y="0"/>
                      <a:pt x="0" y="0"/>
                    </a:cubicBezTo>
                    <a:cubicBezTo>
                      <a:pt x="93" y="8"/>
                      <a:pt x="182" y="15"/>
                      <a:pt x="26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48">
                <a:extLst>
                  <a:ext uri="{FF2B5EF4-FFF2-40B4-BE49-F238E27FC236}">
                    <a16:creationId xmlns:a16="http://schemas.microsoft.com/office/drawing/2014/main" id="{F6DDD078-0874-A641-8498-37B85FB4C146}"/>
                  </a:ext>
                </a:extLst>
              </p:cNvPr>
              <p:cNvSpPr>
                <a:spLocks/>
              </p:cNvSpPr>
              <p:nvPr userDrawn="1"/>
            </p:nvSpPr>
            <p:spPr bwMode="auto">
              <a:xfrm>
                <a:off x="3750" y="1503"/>
                <a:ext cx="59" cy="1386"/>
              </a:xfrm>
              <a:custGeom>
                <a:avLst/>
                <a:gdLst>
                  <a:gd name="T0" fmla="*/ 236 w 236"/>
                  <a:gd name="T1" fmla="*/ 0 h 5594"/>
                  <a:gd name="T2" fmla="*/ 116 w 236"/>
                  <a:gd name="T3" fmla="*/ 1792 h 5594"/>
                  <a:gd name="T4" fmla="*/ 116 w 236"/>
                  <a:gd name="T5" fmla="*/ 5108 h 5594"/>
                  <a:gd name="T6" fmla="*/ 0 w 236"/>
                  <a:gd name="T7" fmla="*/ 5594 h 5594"/>
                </a:gdLst>
                <a:ahLst/>
                <a:cxnLst>
                  <a:cxn ang="0">
                    <a:pos x="T0" y="T1"/>
                  </a:cxn>
                  <a:cxn ang="0">
                    <a:pos x="T2" y="T3"/>
                  </a:cxn>
                  <a:cxn ang="0">
                    <a:pos x="T4" y="T5"/>
                  </a:cxn>
                  <a:cxn ang="0">
                    <a:pos x="T6" y="T7"/>
                  </a:cxn>
                </a:cxnLst>
                <a:rect l="0" t="0" r="r" b="b"/>
                <a:pathLst>
                  <a:path w="236" h="5594">
                    <a:moveTo>
                      <a:pt x="236" y="0"/>
                    </a:moveTo>
                    <a:cubicBezTo>
                      <a:pt x="236" y="0"/>
                      <a:pt x="116" y="644"/>
                      <a:pt x="116" y="1792"/>
                    </a:cubicBezTo>
                    <a:cubicBezTo>
                      <a:pt x="116" y="5108"/>
                      <a:pt x="116" y="5108"/>
                      <a:pt x="116" y="5108"/>
                    </a:cubicBezTo>
                    <a:cubicBezTo>
                      <a:pt x="116" y="5337"/>
                      <a:pt x="96" y="5474"/>
                      <a:pt x="0" y="55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49">
                <a:extLst>
                  <a:ext uri="{FF2B5EF4-FFF2-40B4-BE49-F238E27FC236}">
                    <a16:creationId xmlns:a16="http://schemas.microsoft.com/office/drawing/2014/main" id="{79EFA6E4-7778-DE80-DB5F-6AFE3C8EDF5E}"/>
                  </a:ext>
                </a:extLst>
              </p:cNvPr>
              <p:cNvSpPr>
                <a:spLocks/>
              </p:cNvSpPr>
              <p:nvPr userDrawn="1"/>
            </p:nvSpPr>
            <p:spPr bwMode="auto">
              <a:xfrm>
                <a:off x="2919" y="1494"/>
                <a:ext cx="934" cy="1816"/>
              </a:xfrm>
              <a:custGeom>
                <a:avLst/>
                <a:gdLst>
                  <a:gd name="T0" fmla="*/ 3358 w 3774"/>
                  <a:gd name="T1" fmla="*/ 5632 h 7335"/>
                  <a:gd name="T2" fmla="*/ 3079 w 3774"/>
                  <a:gd name="T3" fmla="*/ 6187 h 7335"/>
                  <a:gd name="T4" fmla="*/ 3079 w 3774"/>
                  <a:gd name="T5" fmla="*/ 6187 h 7335"/>
                  <a:gd name="T6" fmla="*/ 3302 w 3774"/>
                  <a:gd name="T7" fmla="*/ 6410 h 7335"/>
                  <a:gd name="T8" fmla="*/ 3720 w 3774"/>
                  <a:gd name="T9" fmla="*/ 6636 h 7335"/>
                  <a:gd name="T10" fmla="*/ 3449 w 3774"/>
                  <a:gd name="T11" fmla="*/ 6873 h 7335"/>
                  <a:gd name="T12" fmla="*/ 3774 w 3774"/>
                  <a:gd name="T13" fmla="*/ 6975 h 7335"/>
                  <a:gd name="T14" fmla="*/ 3441 w 3774"/>
                  <a:gd name="T15" fmla="*/ 7312 h 7335"/>
                  <a:gd name="T16" fmla="*/ 3169 w 3774"/>
                  <a:gd name="T17" fmla="*/ 7335 h 7335"/>
                  <a:gd name="T18" fmla="*/ 1281 w 3774"/>
                  <a:gd name="T19" fmla="*/ 6924 h 7335"/>
                  <a:gd name="T20" fmla="*/ 636 w 3774"/>
                  <a:gd name="T21" fmla="*/ 7086 h 7335"/>
                  <a:gd name="T22" fmla="*/ 823 w 3774"/>
                  <a:gd name="T23" fmla="*/ 6882 h 7335"/>
                  <a:gd name="T24" fmla="*/ 339 w 3774"/>
                  <a:gd name="T25" fmla="*/ 6912 h 7335"/>
                  <a:gd name="T26" fmla="*/ 675 w 3774"/>
                  <a:gd name="T27" fmla="*/ 6684 h 7335"/>
                  <a:gd name="T28" fmla="*/ 0 w 3774"/>
                  <a:gd name="T29" fmla="*/ 6500 h 7335"/>
                  <a:gd name="T30" fmla="*/ 1280 w 3774"/>
                  <a:gd name="T31" fmla="*/ 6465 h 7335"/>
                  <a:gd name="T32" fmla="*/ 2083 w 3774"/>
                  <a:gd name="T33" fmla="*/ 6498 h 7335"/>
                  <a:gd name="T34" fmla="*/ 1500 w 3774"/>
                  <a:gd name="T35" fmla="*/ 6006 h 7335"/>
                  <a:gd name="T36" fmla="*/ 1976 w 3774"/>
                  <a:gd name="T37" fmla="*/ 6078 h 7335"/>
                  <a:gd name="T38" fmla="*/ 1432 w 3774"/>
                  <a:gd name="T39" fmla="*/ 5412 h 7335"/>
                  <a:gd name="T40" fmla="*/ 1964 w 3774"/>
                  <a:gd name="T41" fmla="*/ 5598 h 7335"/>
                  <a:gd name="T42" fmla="*/ 1482 w 3774"/>
                  <a:gd name="T43" fmla="*/ 4831 h 7335"/>
                  <a:gd name="T44" fmla="*/ 1902 w 3774"/>
                  <a:gd name="T45" fmla="*/ 5096 h 7335"/>
                  <a:gd name="T46" fmla="*/ 1544 w 3774"/>
                  <a:gd name="T47" fmla="*/ 4223 h 7335"/>
                  <a:gd name="T48" fmla="*/ 1936 w 3774"/>
                  <a:gd name="T49" fmla="*/ 4487 h 7335"/>
                  <a:gd name="T50" fmla="*/ 1678 w 3774"/>
                  <a:gd name="T51" fmla="*/ 3401 h 7335"/>
                  <a:gd name="T52" fmla="*/ 2063 w 3774"/>
                  <a:gd name="T53" fmla="*/ 4032 h 7335"/>
                  <a:gd name="T54" fmla="*/ 1872 w 3774"/>
                  <a:gd name="T55" fmla="*/ 2493 h 7335"/>
                  <a:gd name="T56" fmla="*/ 2345 w 3774"/>
                  <a:gd name="T57" fmla="*/ 3685 h 7335"/>
                  <a:gd name="T58" fmla="*/ 2340 w 3774"/>
                  <a:gd name="T59" fmla="*/ 1341 h 7335"/>
                  <a:gd name="T60" fmla="*/ 2525 w 3774"/>
                  <a:gd name="T61" fmla="*/ 2863 h 7335"/>
                  <a:gd name="T62" fmla="*/ 3007 w 3774"/>
                  <a:gd name="T63" fmla="*/ 550 h 7335"/>
                  <a:gd name="T64" fmla="*/ 2911 w 3774"/>
                  <a:gd name="T65" fmla="*/ 2268 h 7335"/>
                  <a:gd name="T66" fmla="*/ 3594 w 3774"/>
                  <a:gd name="T67" fmla="*/ 38 h 7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74" h="7335">
                    <a:moveTo>
                      <a:pt x="3358" y="5632"/>
                    </a:moveTo>
                    <a:cubicBezTo>
                      <a:pt x="3219" y="5793"/>
                      <a:pt x="3040" y="6021"/>
                      <a:pt x="3079" y="6187"/>
                    </a:cubicBezTo>
                    <a:cubicBezTo>
                      <a:pt x="3079" y="6187"/>
                      <a:pt x="3079" y="6187"/>
                      <a:pt x="3079" y="6187"/>
                    </a:cubicBezTo>
                    <a:cubicBezTo>
                      <a:pt x="3107" y="6325"/>
                      <a:pt x="3302" y="6410"/>
                      <a:pt x="3302" y="6410"/>
                    </a:cubicBezTo>
                    <a:cubicBezTo>
                      <a:pt x="3720" y="6636"/>
                      <a:pt x="3720" y="6636"/>
                      <a:pt x="3720" y="6636"/>
                    </a:cubicBezTo>
                    <a:cubicBezTo>
                      <a:pt x="3449" y="6873"/>
                      <a:pt x="3449" y="6873"/>
                      <a:pt x="3449" y="6873"/>
                    </a:cubicBezTo>
                    <a:cubicBezTo>
                      <a:pt x="3774" y="6975"/>
                      <a:pt x="3774" y="6975"/>
                      <a:pt x="3774" y="6975"/>
                    </a:cubicBezTo>
                    <a:cubicBezTo>
                      <a:pt x="3774" y="6975"/>
                      <a:pt x="3476" y="7281"/>
                      <a:pt x="3441" y="7312"/>
                    </a:cubicBezTo>
                    <a:cubicBezTo>
                      <a:pt x="3356" y="7326"/>
                      <a:pt x="3266" y="7335"/>
                      <a:pt x="3169" y="7335"/>
                    </a:cubicBezTo>
                    <a:cubicBezTo>
                      <a:pt x="2479" y="7335"/>
                      <a:pt x="1519" y="6927"/>
                      <a:pt x="1281" y="6924"/>
                    </a:cubicBezTo>
                    <a:cubicBezTo>
                      <a:pt x="995" y="6921"/>
                      <a:pt x="636" y="7086"/>
                      <a:pt x="636" y="7086"/>
                    </a:cubicBezTo>
                    <a:cubicBezTo>
                      <a:pt x="823" y="6882"/>
                      <a:pt x="823" y="6882"/>
                      <a:pt x="823" y="6882"/>
                    </a:cubicBezTo>
                    <a:cubicBezTo>
                      <a:pt x="823" y="6882"/>
                      <a:pt x="577" y="6932"/>
                      <a:pt x="339" y="6912"/>
                    </a:cubicBezTo>
                    <a:cubicBezTo>
                      <a:pt x="675" y="6684"/>
                      <a:pt x="675" y="6684"/>
                      <a:pt x="675" y="6684"/>
                    </a:cubicBezTo>
                    <a:cubicBezTo>
                      <a:pt x="380" y="6674"/>
                      <a:pt x="122" y="6586"/>
                      <a:pt x="0" y="6500"/>
                    </a:cubicBezTo>
                    <a:cubicBezTo>
                      <a:pt x="0" y="6500"/>
                      <a:pt x="543" y="6457"/>
                      <a:pt x="1280" y="6465"/>
                    </a:cubicBezTo>
                    <a:cubicBezTo>
                      <a:pt x="1578" y="6468"/>
                      <a:pt x="2083" y="6498"/>
                      <a:pt x="2083" y="6498"/>
                    </a:cubicBezTo>
                    <a:cubicBezTo>
                      <a:pt x="1834" y="6392"/>
                      <a:pt x="1600" y="6252"/>
                      <a:pt x="1500" y="6006"/>
                    </a:cubicBezTo>
                    <a:cubicBezTo>
                      <a:pt x="1976" y="6078"/>
                      <a:pt x="1976" y="6078"/>
                      <a:pt x="1976" y="6078"/>
                    </a:cubicBezTo>
                    <a:cubicBezTo>
                      <a:pt x="1776" y="5956"/>
                      <a:pt x="1486" y="5649"/>
                      <a:pt x="1432" y="5412"/>
                    </a:cubicBezTo>
                    <a:cubicBezTo>
                      <a:pt x="1964" y="5598"/>
                      <a:pt x="1964" y="5598"/>
                      <a:pt x="1964" y="5598"/>
                    </a:cubicBezTo>
                    <a:cubicBezTo>
                      <a:pt x="1869" y="5496"/>
                      <a:pt x="1541" y="5188"/>
                      <a:pt x="1482" y="4831"/>
                    </a:cubicBezTo>
                    <a:cubicBezTo>
                      <a:pt x="1902" y="5096"/>
                      <a:pt x="1902" y="5096"/>
                      <a:pt x="1902" y="5096"/>
                    </a:cubicBezTo>
                    <a:cubicBezTo>
                      <a:pt x="1792" y="4985"/>
                      <a:pt x="1493" y="4396"/>
                      <a:pt x="1544" y="4223"/>
                    </a:cubicBezTo>
                    <a:cubicBezTo>
                      <a:pt x="1936" y="4487"/>
                      <a:pt x="1936" y="4487"/>
                      <a:pt x="1936" y="4487"/>
                    </a:cubicBezTo>
                    <a:cubicBezTo>
                      <a:pt x="1748" y="4255"/>
                      <a:pt x="1529" y="3640"/>
                      <a:pt x="1678" y="3401"/>
                    </a:cubicBezTo>
                    <a:cubicBezTo>
                      <a:pt x="1797" y="3864"/>
                      <a:pt x="2063" y="4032"/>
                      <a:pt x="2063" y="4032"/>
                    </a:cubicBezTo>
                    <a:cubicBezTo>
                      <a:pt x="1889" y="3780"/>
                      <a:pt x="1513" y="2887"/>
                      <a:pt x="1872" y="2493"/>
                    </a:cubicBezTo>
                    <a:cubicBezTo>
                      <a:pt x="1966" y="3384"/>
                      <a:pt x="2345" y="3685"/>
                      <a:pt x="2345" y="3685"/>
                    </a:cubicBezTo>
                    <a:cubicBezTo>
                      <a:pt x="2031" y="3186"/>
                      <a:pt x="1674" y="1652"/>
                      <a:pt x="2340" y="1341"/>
                    </a:cubicBezTo>
                    <a:cubicBezTo>
                      <a:pt x="2210" y="2327"/>
                      <a:pt x="2525" y="2863"/>
                      <a:pt x="2525" y="2863"/>
                    </a:cubicBezTo>
                    <a:cubicBezTo>
                      <a:pt x="2326" y="1955"/>
                      <a:pt x="2332" y="668"/>
                      <a:pt x="3007" y="550"/>
                    </a:cubicBezTo>
                    <a:cubicBezTo>
                      <a:pt x="2676" y="1520"/>
                      <a:pt x="2911" y="2268"/>
                      <a:pt x="2911" y="2268"/>
                    </a:cubicBezTo>
                    <a:cubicBezTo>
                      <a:pt x="2863" y="0"/>
                      <a:pt x="3594" y="38"/>
                      <a:pt x="3594"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51" name="Straight Connector 50">
              <a:extLst>
                <a:ext uri="{FF2B5EF4-FFF2-40B4-BE49-F238E27FC236}">
                  <a16:creationId xmlns:a16="http://schemas.microsoft.com/office/drawing/2014/main" id="{9E62D303-520A-8B5D-2FF2-E692060A4F39}"/>
                </a:ext>
                <a:ext uri="{C183D7F6-B498-43B3-948B-1728B52AA6E4}">
                  <adec:decorative xmlns:adec="http://schemas.microsoft.com/office/drawing/2017/decorative" val="1"/>
                </a:ext>
              </a:extLst>
            </p:cNvPr>
            <p:cNvCxnSpPr/>
            <p:nvPr/>
          </p:nvCxnSpPr>
          <p:spPr>
            <a:xfrm flipH="1">
              <a:off x="6164581" y="3734269"/>
              <a:ext cx="1" cy="9937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2" name="Picture 51" descr="The Harris Poll">
              <a:extLst>
                <a:ext uri="{FF2B5EF4-FFF2-40B4-BE49-F238E27FC236}">
                  <a16:creationId xmlns:a16="http://schemas.microsoft.com/office/drawing/2014/main" id="{5747D9C8-A307-1D41-BF44-FEA350A90C59}"/>
                </a:ext>
              </a:extLst>
            </p:cNvPr>
            <p:cNvPicPr>
              <a:picLocks noChangeAspect="1"/>
            </p:cNvPicPr>
            <p:nvPr/>
          </p:nvPicPr>
          <p:blipFill>
            <a:blip r:embed="rId4"/>
            <a:stretch>
              <a:fillRect/>
            </a:stretch>
          </p:blipFill>
          <p:spPr>
            <a:xfrm>
              <a:off x="6423820" y="4060954"/>
              <a:ext cx="2154096" cy="373723"/>
            </a:xfrm>
            <a:prstGeom prst="rect">
              <a:avLst/>
            </a:prstGeom>
          </p:spPr>
        </p:pic>
      </p:grpSp>
    </p:spTree>
    <p:extLst>
      <p:ext uri="{BB962C8B-B14F-4D97-AF65-F5344CB8AC3E}">
        <p14:creationId xmlns:p14="http://schemas.microsoft.com/office/powerpoint/2010/main" val="278875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178CE-CEB5-FAE3-C427-60B9F48591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42630E-52F9-8203-5737-6BBE77723E8F}"/>
              </a:ext>
            </a:extLst>
          </p:cNvPr>
          <p:cNvSpPr>
            <a:spLocks noGrp="1"/>
          </p:cNvSpPr>
          <p:nvPr>
            <p:ph type="body" sz="quarter" idx="11"/>
          </p:nvPr>
        </p:nvSpPr>
        <p:spPr/>
        <p:txBody>
          <a:bodyPr/>
          <a:lstStyle/>
          <a:p>
            <a:r>
              <a:rPr lang="en-US"/>
              <a:t>Long-term Care Concerns and Beliefs</a:t>
            </a:r>
          </a:p>
        </p:txBody>
      </p:sp>
      <p:sp>
        <p:nvSpPr>
          <p:cNvPr id="3" name="Title 2">
            <a:extLst>
              <a:ext uri="{FF2B5EF4-FFF2-40B4-BE49-F238E27FC236}">
                <a16:creationId xmlns:a16="http://schemas.microsoft.com/office/drawing/2014/main" id="{BCE0BCD4-9435-2C01-D716-F729134DD662}"/>
              </a:ext>
            </a:extLst>
          </p:cNvPr>
          <p:cNvSpPr>
            <a:spLocks noGrp="1"/>
          </p:cNvSpPr>
          <p:nvPr>
            <p:ph type="title"/>
          </p:nvPr>
        </p:nvSpPr>
        <p:spPr/>
        <p:txBody>
          <a:bodyPr/>
          <a:lstStyle/>
          <a:p>
            <a:r>
              <a:rPr lang="en-US"/>
              <a:t>Innovation and home care are seen as the future of affordable LTC in the next 5+ years</a:t>
            </a:r>
          </a:p>
        </p:txBody>
      </p:sp>
      <p:pic>
        <p:nvPicPr>
          <p:cNvPr id="20" name="Picture 19">
            <a:extLst>
              <a:ext uri="{FF2B5EF4-FFF2-40B4-BE49-F238E27FC236}">
                <a16:creationId xmlns:a16="http://schemas.microsoft.com/office/drawing/2014/main" id="{4E49784F-E15C-9418-E863-92EFB33B44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5275" y="592132"/>
            <a:ext cx="9772650" cy="4838083"/>
          </a:xfrm>
          <a:prstGeom prst="rect">
            <a:avLst/>
          </a:prstGeom>
        </p:spPr>
      </p:pic>
    </p:spTree>
    <p:extLst>
      <p:ext uri="{BB962C8B-B14F-4D97-AF65-F5344CB8AC3E}">
        <p14:creationId xmlns:p14="http://schemas.microsoft.com/office/powerpoint/2010/main" val="779426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A79B6-560A-D69C-AF42-C6F4284333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32E041-33D6-653B-7D96-7A9794C589B1}"/>
              </a:ext>
            </a:extLst>
          </p:cNvPr>
          <p:cNvSpPr>
            <a:spLocks noGrp="1"/>
          </p:cNvSpPr>
          <p:nvPr>
            <p:ph type="body" sz="quarter" idx="11"/>
          </p:nvPr>
        </p:nvSpPr>
        <p:spPr/>
        <p:txBody>
          <a:bodyPr/>
          <a:lstStyle/>
          <a:p>
            <a:r>
              <a:rPr lang="en-US"/>
              <a:t>Long-term Care Concerns and Beliefs</a:t>
            </a:r>
          </a:p>
        </p:txBody>
      </p:sp>
      <p:sp>
        <p:nvSpPr>
          <p:cNvPr id="3" name="Title 2">
            <a:extLst>
              <a:ext uri="{FF2B5EF4-FFF2-40B4-BE49-F238E27FC236}">
                <a16:creationId xmlns:a16="http://schemas.microsoft.com/office/drawing/2014/main" id="{81943E0D-7194-5401-A561-3274A48F6E6F}"/>
              </a:ext>
            </a:extLst>
          </p:cNvPr>
          <p:cNvSpPr>
            <a:spLocks noGrp="1"/>
          </p:cNvSpPr>
          <p:nvPr>
            <p:ph type="title"/>
          </p:nvPr>
        </p:nvSpPr>
        <p:spPr/>
        <p:txBody>
          <a:bodyPr/>
          <a:lstStyle/>
          <a:p>
            <a:r>
              <a:rPr lang="en-US"/>
              <a:t>Cost is the leading concern around LTC</a:t>
            </a:r>
          </a:p>
        </p:txBody>
      </p:sp>
      <p:pic>
        <p:nvPicPr>
          <p:cNvPr id="11" name="Picture 10">
            <a:extLst>
              <a:ext uri="{FF2B5EF4-FFF2-40B4-BE49-F238E27FC236}">
                <a16:creationId xmlns:a16="http://schemas.microsoft.com/office/drawing/2014/main" id="{B51474C0-BCB4-165C-346A-9EB7D55C73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1" y="578050"/>
            <a:ext cx="9801095" cy="4852165"/>
          </a:xfrm>
          <a:prstGeom prst="rect">
            <a:avLst/>
          </a:prstGeom>
        </p:spPr>
      </p:pic>
    </p:spTree>
    <p:extLst>
      <p:ext uri="{BB962C8B-B14F-4D97-AF65-F5344CB8AC3E}">
        <p14:creationId xmlns:p14="http://schemas.microsoft.com/office/powerpoint/2010/main" val="3969078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898F0-34E0-33D5-8A05-9D2543EC2B7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E7A185-C8F8-F3F5-AF07-0C4CB0055FD8}"/>
              </a:ext>
            </a:extLst>
          </p:cNvPr>
          <p:cNvSpPr>
            <a:spLocks noGrp="1"/>
          </p:cNvSpPr>
          <p:nvPr>
            <p:ph type="body" sz="quarter" idx="11"/>
          </p:nvPr>
        </p:nvSpPr>
        <p:spPr/>
        <p:txBody>
          <a:bodyPr/>
          <a:lstStyle/>
          <a:p>
            <a:r>
              <a:rPr lang="en-US"/>
              <a:t>Solo Aging</a:t>
            </a:r>
          </a:p>
        </p:txBody>
      </p:sp>
      <p:sp>
        <p:nvSpPr>
          <p:cNvPr id="3" name="Title 2">
            <a:extLst>
              <a:ext uri="{FF2B5EF4-FFF2-40B4-BE49-F238E27FC236}">
                <a16:creationId xmlns:a16="http://schemas.microsoft.com/office/drawing/2014/main" id="{48026A8C-6DA0-71D7-635A-5BF654CDEA81}"/>
              </a:ext>
            </a:extLst>
          </p:cNvPr>
          <p:cNvSpPr>
            <a:spLocks noGrp="1"/>
          </p:cNvSpPr>
          <p:nvPr>
            <p:ph type="title"/>
          </p:nvPr>
        </p:nvSpPr>
        <p:spPr/>
        <p:txBody>
          <a:bodyPr/>
          <a:lstStyle/>
          <a:p>
            <a:r>
              <a:rPr lang="en-US"/>
              <a:t>Clear majorities feel confident navigating LTC decision-making. More adults would feel confident with a partner.</a:t>
            </a:r>
          </a:p>
        </p:txBody>
      </p:sp>
      <p:pic>
        <p:nvPicPr>
          <p:cNvPr id="27" name="Picture 26">
            <a:extLst>
              <a:ext uri="{FF2B5EF4-FFF2-40B4-BE49-F238E27FC236}">
                <a16:creationId xmlns:a16="http://schemas.microsoft.com/office/drawing/2014/main" id="{EF3CB781-7585-7088-A324-C1EF692FEB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4325" y="591694"/>
            <a:ext cx="9772650" cy="4844916"/>
          </a:xfrm>
          <a:prstGeom prst="rect">
            <a:avLst/>
          </a:prstGeom>
        </p:spPr>
      </p:pic>
    </p:spTree>
    <p:extLst>
      <p:ext uri="{BB962C8B-B14F-4D97-AF65-F5344CB8AC3E}">
        <p14:creationId xmlns:p14="http://schemas.microsoft.com/office/powerpoint/2010/main" val="1438369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7A4CA-E9EF-DED8-2676-B899A9954B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498018-BF31-05A5-4EF7-FE1F867923B5}"/>
              </a:ext>
            </a:extLst>
          </p:cNvPr>
          <p:cNvSpPr>
            <a:spLocks noGrp="1"/>
          </p:cNvSpPr>
          <p:nvPr>
            <p:ph type="body" sz="quarter" idx="11"/>
          </p:nvPr>
        </p:nvSpPr>
        <p:spPr/>
        <p:txBody>
          <a:bodyPr/>
          <a:lstStyle/>
          <a:p>
            <a:r>
              <a:rPr lang="en-US"/>
              <a:t>Solo Aging</a:t>
            </a:r>
          </a:p>
        </p:txBody>
      </p:sp>
      <p:sp>
        <p:nvSpPr>
          <p:cNvPr id="3" name="Title 2">
            <a:extLst>
              <a:ext uri="{FF2B5EF4-FFF2-40B4-BE49-F238E27FC236}">
                <a16:creationId xmlns:a16="http://schemas.microsoft.com/office/drawing/2014/main" id="{09511B82-9F70-AECA-1D1A-FA2EA4872825}"/>
              </a:ext>
            </a:extLst>
          </p:cNvPr>
          <p:cNvSpPr>
            <a:spLocks noGrp="1"/>
          </p:cNvSpPr>
          <p:nvPr>
            <p:ph type="title"/>
          </p:nvPr>
        </p:nvSpPr>
        <p:spPr/>
        <p:txBody>
          <a:bodyPr/>
          <a:lstStyle/>
          <a:p>
            <a:r>
              <a:rPr lang="en-US"/>
              <a:t>Millennials are more likely to have considered the possibility of living alone when they need LTC compared to Gen X and those age 60-65</a:t>
            </a:r>
          </a:p>
        </p:txBody>
      </p:sp>
      <p:pic>
        <p:nvPicPr>
          <p:cNvPr id="8" name="Picture 7">
            <a:extLst>
              <a:ext uri="{FF2B5EF4-FFF2-40B4-BE49-F238E27FC236}">
                <a16:creationId xmlns:a16="http://schemas.microsoft.com/office/drawing/2014/main" id="{CE74D483-E4F2-FB2E-10D7-E1B89C1036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3851" y="568556"/>
            <a:ext cx="9820275" cy="4861660"/>
          </a:xfrm>
          <a:prstGeom prst="rect">
            <a:avLst/>
          </a:prstGeom>
        </p:spPr>
      </p:pic>
    </p:spTree>
    <p:extLst>
      <p:ext uri="{BB962C8B-B14F-4D97-AF65-F5344CB8AC3E}">
        <p14:creationId xmlns:p14="http://schemas.microsoft.com/office/powerpoint/2010/main" val="3257110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3D404-32ED-497E-AB47-943CD2A793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D1FAFB3-0BEC-3978-6C46-5436CDD0ECA4}"/>
              </a:ext>
            </a:extLst>
          </p:cNvPr>
          <p:cNvSpPr>
            <a:spLocks noGrp="1"/>
          </p:cNvSpPr>
          <p:nvPr>
            <p:ph type="body" sz="quarter" idx="11"/>
          </p:nvPr>
        </p:nvSpPr>
        <p:spPr/>
        <p:txBody>
          <a:bodyPr/>
          <a:lstStyle/>
          <a:p>
            <a:r>
              <a:rPr lang="en-US"/>
              <a:t>Solo Aging</a:t>
            </a:r>
          </a:p>
        </p:txBody>
      </p:sp>
      <p:sp>
        <p:nvSpPr>
          <p:cNvPr id="3" name="Title 2">
            <a:extLst>
              <a:ext uri="{FF2B5EF4-FFF2-40B4-BE49-F238E27FC236}">
                <a16:creationId xmlns:a16="http://schemas.microsoft.com/office/drawing/2014/main" id="{ACD7026C-B8BB-754A-D2A8-6351CC65F557}"/>
              </a:ext>
            </a:extLst>
          </p:cNvPr>
          <p:cNvSpPr>
            <a:spLocks noGrp="1"/>
          </p:cNvSpPr>
          <p:nvPr>
            <p:ph type="title"/>
          </p:nvPr>
        </p:nvSpPr>
        <p:spPr/>
        <p:txBody>
          <a:bodyPr/>
          <a:lstStyle/>
          <a:p>
            <a:r>
              <a:rPr lang="en-US"/>
              <a:t>Boomers+ and those age 60-65 are more likely than Millennials to feel confident navigating LTC decision if they were living alone</a:t>
            </a:r>
          </a:p>
        </p:txBody>
      </p:sp>
      <p:pic>
        <p:nvPicPr>
          <p:cNvPr id="8" name="Picture 7">
            <a:extLst>
              <a:ext uri="{FF2B5EF4-FFF2-40B4-BE49-F238E27FC236}">
                <a16:creationId xmlns:a16="http://schemas.microsoft.com/office/drawing/2014/main" id="{44031772-FDAE-FDE4-4E3D-C1371048F5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5275" y="592132"/>
            <a:ext cx="9772650" cy="4838083"/>
          </a:xfrm>
          <a:prstGeom prst="rect">
            <a:avLst/>
          </a:prstGeom>
        </p:spPr>
      </p:pic>
    </p:spTree>
    <p:extLst>
      <p:ext uri="{BB962C8B-B14F-4D97-AF65-F5344CB8AC3E}">
        <p14:creationId xmlns:p14="http://schemas.microsoft.com/office/powerpoint/2010/main" val="1508967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BDD5D-05F3-B3DF-2E3D-A77EE647EE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21B37D-F7FE-AB76-973F-66508A17BA8B}"/>
              </a:ext>
            </a:extLst>
          </p:cNvPr>
          <p:cNvSpPr>
            <a:spLocks noGrp="1"/>
          </p:cNvSpPr>
          <p:nvPr>
            <p:ph type="body" sz="quarter" idx="11"/>
          </p:nvPr>
        </p:nvSpPr>
        <p:spPr/>
        <p:txBody>
          <a:bodyPr/>
          <a:lstStyle/>
          <a:p>
            <a:r>
              <a:rPr lang="en-US"/>
              <a:t>Solo Aging</a:t>
            </a:r>
          </a:p>
        </p:txBody>
      </p:sp>
      <p:sp>
        <p:nvSpPr>
          <p:cNvPr id="3" name="Title 2">
            <a:extLst>
              <a:ext uri="{FF2B5EF4-FFF2-40B4-BE49-F238E27FC236}">
                <a16:creationId xmlns:a16="http://schemas.microsoft.com/office/drawing/2014/main" id="{080870C4-CD8A-9A2E-E31C-75556942D0EF}"/>
              </a:ext>
            </a:extLst>
          </p:cNvPr>
          <p:cNvSpPr>
            <a:spLocks noGrp="1"/>
          </p:cNvSpPr>
          <p:nvPr>
            <p:ph type="title"/>
          </p:nvPr>
        </p:nvSpPr>
        <p:spPr/>
        <p:txBody>
          <a:bodyPr/>
          <a:lstStyle/>
          <a:p>
            <a:r>
              <a:rPr lang="en-US"/>
              <a:t>Very few would chose to live in a nursing home if they needed LTC no matter if they were living with a partner or alone</a:t>
            </a:r>
          </a:p>
        </p:txBody>
      </p:sp>
      <p:pic>
        <p:nvPicPr>
          <p:cNvPr id="10" name="Picture 9">
            <a:extLst>
              <a:ext uri="{FF2B5EF4-FFF2-40B4-BE49-F238E27FC236}">
                <a16:creationId xmlns:a16="http://schemas.microsoft.com/office/drawing/2014/main" id="{395EB303-35DA-6AFC-6442-FFE4720597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5751" y="578050"/>
            <a:ext cx="9990215" cy="4852706"/>
          </a:xfrm>
          <a:prstGeom prst="rect">
            <a:avLst/>
          </a:prstGeom>
        </p:spPr>
      </p:pic>
    </p:spTree>
    <p:extLst>
      <p:ext uri="{BB962C8B-B14F-4D97-AF65-F5344CB8AC3E}">
        <p14:creationId xmlns:p14="http://schemas.microsoft.com/office/powerpoint/2010/main" val="3361183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54D3D-8612-F1D6-1050-BF2267ADCA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9E9AED-3BEE-599C-F309-6D8E29FE65B9}"/>
              </a:ext>
            </a:extLst>
          </p:cNvPr>
          <p:cNvSpPr>
            <a:spLocks noGrp="1"/>
          </p:cNvSpPr>
          <p:nvPr>
            <p:ph type="body" sz="quarter" idx="11"/>
          </p:nvPr>
        </p:nvSpPr>
        <p:spPr/>
        <p:txBody>
          <a:bodyPr/>
          <a:lstStyle/>
          <a:p>
            <a:r>
              <a:rPr lang="en-US"/>
              <a:t>Solo Aging</a:t>
            </a:r>
          </a:p>
        </p:txBody>
      </p:sp>
      <p:sp>
        <p:nvSpPr>
          <p:cNvPr id="3" name="Title 2">
            <a:extLst>
              <a:ext uri="{FF2B5EF4-FFF2-40B4-BE49-F238E27FC236}">
                <a16:creationId xmlns:a16="http://schemas.microsoft.com/office/drawing/2014/main" id="{43560F98-2BE9-082B-2EDA-63446F27B2FD}"/>
              </a:ext>
            </a:extLst>
          </p:cNvPr>
          <p:cNvSpPr>
            <a:spLocks noGrp="1"/>
          </p:cNvSpPr>
          <p:nvPr>
            <p:ph type="title"/>
          </p:nvPr>
        </p:nvSpPr>
        <p:spPr/>
        <p:txBody>
          <a:bodyPr/>
          <a:lstStyle/>
          <a:p>
            <a:r>
              <a:rPr lang="en-US"/>
              <a:t>Staying in a familiar home environment matters most to Americans age 30+ regardless of if they live alone or with a partner if they need LTC</a:t>
            </a:r>
          </a:p>
        </p:txBody>
      </p:sp>
      <p:pic>
        <p:nvPicPr>
          <p:cNvPr id="9" name="Picture 8">
            <a:extLst>
              <a:ext uri="{FF2B5EF4-FFF2-40B4-BE49-F238E27FC236}">
                <a16:creationId xmlns:a16="http://schemas.microsoft.com/office/drawing/2014/main" id="{64B0737B-A28A-A9BF-8630-A801FB2269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0759" y="587418"/>
            <a:ext cx="9857184" cy="4879932"/>
          </a:xfrm>
          <a:prstGeom prst="rect">
            <a:avLst/>
          </a:prstGeom>
        </p:spPr>
      </p:pic>
    </p:spTree>
    <p:extLst>
      <p:ext uri="{BB962C8B-B14F-4D97-AF65-F5344CB8AC3E}">
        <p14:creationId xmlns:p14="http://schemas.microsoft.com/office/powerpoint/2010/main" val="3979528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F700A-2B4B-7891-8630-2B34F1ACFE47}"/>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358568FC-D157-9902-5F9E-07411807C212}"/>
              </a:ext>
            </a:extLst>
          </p:cNvPr>
          <p:cNvSpPr>
            <a:spLocks noGrp="1"/>
          </p:cNvSpPr>
          <p:nvPr>
            <p:ph type="body" sz="quarter" idx="11"/>
          </p:nvPr>
        </p:nvSpPr>
        <p:spPr/>
        <p:txBody>
          <a:bodyPr/>
          <a:lstStyle/>
          <a:p>
            <a:r>
              <a:rPr lang="en-US"/>
              <a:t>Solo Aging</a:t>
            </a:r>
          </a:p>
          <a:p>
            <a:endParaRPr lang="en-US"/>
          </a:p>
          <a:p>
            <a:endParaRPr lang="en-US"/>
          </a:p>
          <a:p>
            <a:endParaRPr lang="en-US"/>
          </a:p>
        </p:txBody>
      </p:sp>
      <p:sp>
        <p:nvSpPr>
          <p:cNvPr id="3" name="Title 2">
            <a:extLst>
              <a:ext uri="{FF2B5EF4-FFF2-40B4-BE49-F238E27FC236}">
                <a16:creationId xmlns:a16="http://schemas.microsoft.com/office/drawing/2014/main" id="{8832ED5E-186C-7DF0-74C4-D41FE09237B7}"/>
              </a:ext>
            </a:extLst>
          </p:cNvPr>
          <p:cNvSpPr>
            <a:spLocks noGrp="1"/>
          </p:cNvSpPr>
          <p:nvPr>
            <p:ph type="title"/>
          </p:nvPr>
        </p:nvSpPr>
        <p:spPr>
          <a:xfrm>
            <a:off x="133086" y="388619"/>
            <a:ext cx="8552603" cy="564543"/>
          </a:xfrm>
        </p:spPr>
        <p:txBody>
          <a:bodyPr/>
          <a:lstStyle/>
          <a:p>
            <a:r>
              <a:rPr lang="en-US"/>
              <a:t>Gen X and Boomers+ seem to be more concerned about a variety of different LTC scenarios if they were living alone</a:t>
            </a:r>
          </a:p>
        </p:txBody>
      </p:sp>
      <p:pic>
        <p:nvPicPr>
          <p:cNvPr id="9" name="Picture 8">
            <a:extLst>
              <a:ext uri="{FF2B5EF4-FFF2-40B4-BE49-F238E27FC236}">
                <a16:creationId xmlns:a16="http://schemas.microsoft.com/office/drawing/2014/main" id="{372F51B4-FD2D-BB87-B2DE-7008FF90EC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756" y="608260"/>
            <a:ext cx="9954181" cy="4939753"/>
          </a:xfrm>
          <a:prstGeom prst="rect">
            <a:avLst/>
          </a:prstGeom>
        </p:spPr>
      </p:pic>
    </p:spTree>
    <p:extLst>
      <p:ext uri="{BB962C8B-B14F-4D97-AF65-F5344CB8AC3E}">
        <p14:creationId xmlns:p14="http://schemas.microsoft.com/office/powerpoint/2010/main" val="3517859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92B9-986B-7335-EAA2-ECC5940CD2E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E09565-BC27-833E-B84A-E16FC630968C}"/>
              </a:ext>
            </a:extLst>
          </p:cNvPr>
          <p:cNvSpPr>
            <a:spLocks noGrp="1"/>
          </p:cNvSpPr>
          <p:nvPr>
            <p:ph type="body" sz="quarter" idx="11"/>
          </p:nvPr>
        </p:nvSpPr>
        <p:spPr/>
        <p:txBody>
          <a:bodyPr/>
          <a:lstStyle/>
          <a:p>
            <a:r>
              <a:rPr lang="en-US"/>
              <a:t>Solo Aging</a:t>
            </a:r>
          </a:p>
        </p:txBody>
      </p:sp>
      <p:sp>
        <p:nvSpPr>
          <p:cNvPr id="3" name="Title 2">
            <a:extLst>
              <a:ext uri="{FF2B5EF4-FFF2-40B4-BE49-F238E27FC236}">
                <a16:creationId xmlns:a16="http://schemas.microsoft.com/office/drawing/2014/main" id="{DA032A6C-D4AA-DD36-1F4B-F792A7D91803}"/>
              </a:ext>
            </a:extLst>
          </p:cNvPr>
          <p:cNvSpPr>
            <a:spLocks noGrp="1"/>
          </p:cNvSpPr>
          <p:nvPr>
            <p:ph type="title"/>
          </p:nvPr>
        </p:nvSpPr>
        <p:spPr/>
        <p:txBody>
          <a:bodyPr/>
          <a:lstStyle/>
          <a:p>
            <a:r>
              <a:rPr lang="en-US"/>
              <a:t>~4 in 5 are concerned most about not having help coordinating care or not having someone advocate for them if they were living alone when facing LTC</a:t>
            </a:r>
            <a:br>
              <a:rPr lang="en-US"/>
            </a:br>
            <a:r>
              <a:rPr lang="en-US"/>
              <a:t> </a:t>
            </a:r>
          </a:p>
        </p:txBody>
      </p:sp>
      <p:pic>
        <p:nvPicPr>
          <p:cNvPr id="18" name="Picture 17">
            <a:extLst>
              <a:ext uri="{FF2B5EF4-FFF2-40B4-BE49-F238E27FC236}">
                <a16:creationId xmlns:a16="http://schemas.microsoft.com/office/drawing/2014/main" id="{41DD7504-884B-30D4-F4D3-625B16A592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3850" y="563840"/>
            <a:ext cx="9829800" cy="4866376"/>
          </a:xfrm>
          <a:prstGeom prst="rect">
            <a:avLst/>
          </a:prstGeom>
        </p:spPr>
      </p:pic>
    </p:spTree>
    <p:extLst>
      <p:ext uri="{BB962C8B-B14F-4D97-AF65-F5344CB8AC3E}">
        <p14:creationId xmlns:p14="http://schemas.microsoft.com/office/powerpoint/2010/main" val="2608577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68CEE-2889-3903-6C35-1A66806E3C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E1689A-9247-0F7F-99B3-F9B7A92500FC}"/>
              </a:ext>
            </a:extLst>
          </p:cNvPr>
          <p:cNvSpPr>
            <a:spLocks noGrp="1"/>
          </p:cNvSpPr>
          <p:nvPr>
            <p:ph type="body" sz="quarter" idx="11"/>
          </p:nvPr>
        </p:nvSpPr>
        <p:spPr/>
        <p:txBody>
          <a:bodyPr/>
          <a:lstStyle/>
          <a:p>
            <a:r>
              <a:rPr lang="en-US"/>
              <a:t>Financial Professionals and Long-term Care Planning</a:t>
            </a:r>
          </a:p>
        </p:txBody>
      </p:sp>
      <p:sp>
        <p:nvSpPr>
          <p:cNvPr id="3" name="Title 2">
            <a:extLst>
              <a:ext uri="{FF2B5EF4-FFF2-40B4-BE49-F238E27FC236}">
                <a16:creationId xmlns:a16="http://schemas.microsoft.com/office/drawing/2014/main" id="{73661124-ECD2-A3CC-1772-8E5CCF89C81B}"/>
              </a:ext>
            </a:extLst>
          </p:cNvPr>
          <p:cNvSpPr>
            <a:spLocks noGrp="1"/>
          </p:cNvSpPr>
          <p:nvPr>
            <p:ph type="title"/>
          </p:nvPr>
        </p:nvSpPr>
        <p:spPr/>
        <p:txBody>
          <a:bodyPr/>
          <a:lstStyle/>
          <a:p>
            <a:r>
              <a:rPr lang="en-US"/>
              <a:t>Discussion around potential LTC costs are often had with family members</a:t>
            </a:r>
          </a:p>
        </p:txBody>
      </p:sp>
      <p:pic>
        <p:nvPicPr>
          <p:cNvPr id="31" name="Picture 30">
            <a:extLst>
              <a:ext uri="{FF2B5EF4-FFF2-40B4-BE49-F238E27FC236}">
                <a16:creationId xmlns:a16="http://schemas.microsoft.com/office/drawing/2014/main" id="{A3B6F077-AE2E-5D16-F952-41C6F6E265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76351" y="578050"/>
            <a:ext cx="10782301" cy="4859512"/>
          </a:xfrm>
          <a:prstGeom prst="rect">
            <a:avLst/>
          </a:prstGeom>
        </p:spPr>
      </p:pic>
    </p:spTree>
    <p:extLst>
      <p:ext uri="{BB962C8B-B14F-4D97-AF65-F5344CB8AC3E}">
        <p14:creationId xmlns:p14="http://schemas.microsoft.com/office/powerpoint/2010/main" val="1842603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2F8D30-29A9-4F98-B86D-487B9F9DFEBC}"/>
              </a:ext>
              <a:ext uri="{C183D7F6-B498-43B3-948B-1728B52AA6E4}">
                <adec:decorative xmlns:adec="http://schemas.microsoft.com/office/drawing/2017/decorative" val="0"/>
              </a:ext>
            </a:extLst>
          </p:cNvPr>
          <p:cNvSpPr>
            <a:spLocks noGrp="1"/>
          </p:cNvSpPr>
          <p:nvPr>
            <p:ph type="body" sz="quarter" idx="11"/>
          </p:nvPr>
        </p:nvSpPr>
        <p:spPr/>
        <p:txBody>
          <a:bodyPr/>
          <a:lstStyle/>
          <a:p>
            <a:r>
              <a:rPr lang="en-US"/>
              <a:t>INTRODUCTION</a:t>
            </a:r>
          </a:p>
        </p:txBody>
      </p:sp>
      <p:sp>
        <p:nvSpPr>
          <p:cNvPr id="3" name="Title 2">
            <a:extLst>
              <a:ext uri="{FF2B5EF4-FFF2-40B4-BE49-F238E27FC236}">
                <a16:creationId xmlns:a16="http://schemas.microsoft.com/office/drawing/2014/main" id="{8EB6D3C4-69D0-4879-B5D7-21A21D4379E2}"/>
              </a:ext>
              <a:ext uri="{C183D7F6-B498-43B3-948B-1728B52AA6E4}">
                <adec:decorative xmlns:adec="http://schemas.microsoft.com/office/drawing/2017/decorative" val="0"/>
              </a:ext>
            </a:extLst>
          </p:cNvPr>
          <p:cNvSpPr>
            <a:spLocks noGrp="1"/>
          </p:cNvSpPr>
          <p:nvPr>
            <p:ph type="title"/>
          </p:nvPr>
        </p:nvSpPr>
        <p:spPr/>
        <p:txBody>
          <a:bodyPr/>
          <a:lstStyle/>
          <a:p>
            <a:r>
              <a:rPr lang="en-US"/>
              <a:t>Method Statement &amp; Sampling Precision/Error</a:t>
            </a:r>
          </a:p>
        </p:txBody>
      </p:sp>
      <p:sp>
        <p:nvSpPr>
          <p:cNvPr id="20" name="TextBox 19">
            <a:extLst>
              <a:ext uri="{FF2B5EF4-FFF2-40B4-BE49-F238E27FC236}">
                <a16:creationId xmlns:a16="http://schemas.microsoft.com/office/drawing/2014/main" id="{91727E51-0EF6-40E8-98BC-22248EDC6643}"/>
              </a:ext>
              <a:ext uri="{C183D7F6-B498-43B3-948B-1728B52AA6E4}">
                <adec:decorative xmlns:adec="http://schemas.microsoft.com/office/drawing/2017/decorative" val="0"/>
              </a:ext>
            </a:extLst>
          </p:cNvPr>
          <p:cNvSpPr txBox="1"/>
          <p:nvPr/>
        </p:nvSpPr>
        <p:spPr>
          <a:xfrm>
            <a:off x="231494" y="957096"/>
            <a:ext cx="8721675" cy="2523768"/>
          </a:xfrm>
          <a:prstGeom prst="rect">
            <a:avLst/>
          </a:prstGeom>
          <a:solidFill>
            <a:schemeClr val="bg1">
              <a:lumMod val="95000"/>
            </a:schemeClr>
          </a:solidFill>
        </p:spPr>
        <p:txBody>
          <a:bodyPr wrap="square" lIns="91440" tIns="45720" rIns="91440" bIns="45720" anchor="t">
            <a:spAutoFit/>
          </a:bodyPr>
          <a:lstStyle/>
          <a:p>
            <a:pPr defTabSz="685800">
              <a:defRPr/>
            </a:pPr>
            <a:r>
              <a:rPr lang="en-US" sz="1100" b="1">
                <a:latin typeface="Arial"/>
                <a:cs typeface="Arial"/>
              </a:rPr>
              <a:t>Method Statement </a:t>
            </a:r>
            <a:r>
              <a:rPr lang="en-US" sz="1100" i="1">
                <a:latin typeface="Arial"/>
                <a:cs typeface="Arial"/>
              </a:rPr>
              <a:t>(to be included in all press materials):</a:t>
            </a:r>
          </a:p>
          <a:p>
            <a:pPr defTabSz="685800">
              <a:defRPr/>
            </a:pPr>
            <a:r>
              <a:rPr lang="en-US" sz="1050">
                <a:latin typeface="Arial"/>
                <a:cs typeface="Arial"/>
              </a:rPr>
              <a:t>The research was conducted online in the United States by The Harris Poll on behalf of Nationwide among 1,208 adults aged 30+ who were the primary or shared financial decision-makers for their household. Respondents also had a household income of $75K+. The survey was conducted April 11-29, 2026. </a:t>
            </a:r>
          </a:p>
          <a:p>
            <a:pPr defTabSz="685800">
              <a:defRPr/>
            </a:pPr>
            <a:r>
              <a:rPr lang="en-US" sz="1050">
                <a:latin typeface="Arial"/>
                <a:cs typeface="Arial"/>
              </a:rPr>
              <a:t> </a:t>
            </a:r>
          </a:p>
          <a:p>
            <a:pPr defTabSz="685800">
              <a:defRPr/>
            </a:pPr>
            <a:r>
              <a:rPr lang="en-US" sz="1050">
                <a:latin typeface="Arial"/>
                <a:cs typeface="Arial"/>
              </a:rPr>
              <a:t>Data are weighted where necessary by age, gender, race/ethnicity, region, education, marital status, household size, household income, and political party affiliation to bring them in line with their actual proportions in the population.  </a:t>
            </a:r>
          </a:p>
          <a:p>
            <a:pPr defTabSz="685800">
              <a:defRPr/>
            </a:pPr>
            <a:endParaRPr lang="en-US" sz="1050">
              <a:latin typeface="Arial"/>
              <a:cs typeface="Arial"/>
            </a:endParaRPr>
          </a:p>
          <a:p>
            <a:pPr defTabSz="685800">
              <a:defRPr/>
            </a:pPr>
            <a:r>
              <a:rPr lang="en-US" sz="1050">
                <a:latin typeface="Arial"/>
                <a:cs typeface="Arial"/>
              </a:rPr>
              <a:t>Respondents for this survey were selected from among those who have agreed to participate in our surveys. The sampling precision of Harris online polls is measured by using a Bayesian credible interval.  For this study, the sample data is accurate to within ± 3.9 percentage points using a 95% confidence level.  This credible interval will be wider among subsets of the surveyed population of interest.  </a:t>
            </a:r>
          </a:p>
          <a:p>
            <a:pPr defTabSz="685800">
              <a:defRPr/>
            </a:pPr>
            <a:endParaRPr lang="en-US" sz="1050">
              <a:latin typeface="Arial"/>
              <a:cs typeface="Arial"/>
            </a:endParaRPr>
          </a:p>
          <a:p>
            <a:pPr defTabSz="685800">
              <a:defRPr/>
            </a:pPr>
            <a:r>
              <a:rPr lang="en-US" sz="1050">
                <a:latin typeface="Arial"/>
                <a:cs typeface="Arial"/>
              </a:rPr>
              <a:t>All sample surveys and polls, whether or not they use probability sampling, are subject to other multiple sources of error which are most often not possible to quantify or estimate, including, but not limited to coverage error, error associated with nonresponse, error associated with question wording and response options, and post-survey </a:t>
            </a:r>
          </a:p>
        </p:txBody>
      </p:sp>
    </p:spTree>
    <p:extLst>
      <p:ext uri="{BB962C8B-B14F-4D97-AF65-F5344CB8AC3E}">
        <p14:creationId xmlns:p14="http://schemas.microsoft.com/office/powerpoint/2010/main" val="2760778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202A7-814E-CE6E-D7FA-C09B28AEC45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EEB760-4C97-F047-BDD4-528D3F375329}"/>
              </a:ext>
            </a:extLst>
          </p:cNvPr>
          <p:cNvSpPr>
            <a:spLocks noGrp="1"/>
          </p:cNvSpPr>
          <p:nvPr>
            <p:ph type="body" sz="quarter" idx="11"/>
          </p:nvPr>
        </p:nvSpPr>
        <p:spPr/>
        <p:txBody>
          <a:bodyPr/>
          <a:lstStyle/>
          <a:p>
            <a:r>
              <a:rPr lang="en-US"/>
              <a:t>Financial Professionals and Long-term Care Planning</a:t>
            </a:r>
          </a:p>
        </p:txBody>
      </p:sp>
      <p:sp>
        <p:nvSpPr>
          <p:cNvPr id="3" name="Title 2">
            <a:extLst>
              <a:ext uri="{FF2B5EF4-FFF2-40B4-BE49-F238E27FC236}">
                <a16:creationId xmlns:a16="http://schemas.microsoft.com/office/drawing/2014/main" id="{82ED3178-C75F-3113-76C3-2A35CC0D8B86}"/>
              </a:ext>
            </a:extLst>
          </p:cNvPr>
          <p:cNvSpPr>
            <a:spLocks noGrp="1"/>
          </p:cNvSpPr>
          <p:nvPr>
            <p:ph type="title"/>
          </p:nvPr>
        </p:nvSpPr>
        <p:spPr/>
        <p:txBody>
          <a:bodyPr/>
          <a:lstStyle/>
          <a:p>
            <a:r>
              <a:rPr lang="en-US"/>
              <a:t>Over 2 in 5 have an FP they pay to help with their financial plans, and more than a fifth are looking for one</a:t>
            </a:r>
          </a:p>
        </p:txBody>
      </p:sp>
      <p:pic>
        <p:nvPicPr>
          <p:cNvPr id="13" name="Picture 12">
            <a:extLst>
              <a:ext uri="{FF2B5EF4-FFF2-40B4-BE49-F238E27FC236}">
                <a16:creationId xmlns:a16="http://schemas.microsoft.com/office/drawing/2014/main" id="{3EE47E7B-BE70-280F-17B8-1019ADBD02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1" y="578050"/>
            <a:ext cx="9801098" cy="4852166"/>
          </a:xfrm>
          <a:prstGeom prst="rect">
            <a:avLst/>
          </a:prstGeom>
        </p:spPr>
      </p:pic>
    </p:spTree>
    <p:extLst>
      <p:ext uri="{BB962C8B-B14F-4D97-AF65-F5344CB8AC3E}">
        <p14:creationId xmlns:p14="http://schemas.microsoft.com/office/powerpoint/2010/main" val="707807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28C9A-7026-6352-BCFF-25146CB15E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F5E3B6-C080-366B-D322-CBC22E3259C1}"/>
              </a:ext>
            </a:extLst>
          </p:cNvPr>
          <p:cNvSpPr>
            <a:spLocks noGrp="1"/>
          </p:cNvSpPr>
          <p:nvPr>
            <p:ph type="body" sz="quarter" idx="11"/>
          </p:nvPr>
        </p:nvSpPr>
        <p:spPr/>
        <p:txBody>
          <a:bodyPr/>
          <a:lstStyle/>
          <a:p>
            <a:r>
              <a:rPr lang="en-US"/>
              <a:t>Financial Professionals and Long-term Care Planning</a:t>
            </a:r>
          </a:p>
        </p:txBody>
      </p:sp>
      <p:sp>
        <p:nvSpPr>
          <p:cNvPr id="3" name="Title 2">
            <a:extLst>
              <a:ext uri="{FF2B5EF4-FFF2-40B4-BE49-F238E27FC236}">
                <a16:creationId xmlns:a16="http://schemas.microsoft.com/office/drawing/2014/main" id="{DDB4694A-F8AE-9878-2765-C3E9D3B9520D}"/>
              </a:ext>
            </a:extLst>
          </p:cNvPr>
          <p:cNvSpPr>
            <a:spLocks noGrp="1"/>
          </p:cNvSpPr>
          <p:nvPr>
            <p:ph type="title"/>
          </p:nvPr>
        </p:nvSpPr>
        <p:spPr>
          <a:xfrm>
            <a:off x="133086" y="388620"/>
            <a:ext cx="8772788" cy="278177"/>
          </a:xfrm>
        </p:spPr>
        <p:txBody>
          <a:bodyPr/>
          <a:lstStyle/>
          <a:p>
            <a:r>
              <a:rPr lang="en-US"/>
              <a:t>Americans 30+ are split opinion on the importance of FPs discussing LTC with clients, highlighting an opportunity for FPs to show their value in these conversations</a:t>
            </a:r>
          </a:p>
        </p:txBody>
      </p:sp>
      <p:pic>
        <p:nvPicPr>
          <p:cNvPr id="13" name="Picture 12">
            <a:extLst>
              <a:ext uri="{FF2B5EF4-FFF2-40B4-BE49-F238E27FC236}">
                <a16:creationId xmlns:a16="http://schemas.microsoft.com/office/drawing/2014/main" id="{ED935853-EE9A-B280-C4FA-8309600BC1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1" y="875686"/>
            <a:ext cx="9801226" cy="4553631"/>
          </a:xfrm>
          <a:prstGeom prst="rect">
            <a:avLst/>
          </a:prstGeom>
        </p:spPr>
      </p:pic>
    </p:spTree>
    <p:extLst>
      <p:ext uri="{BB962C8B-B14F-4D97-AF65-F5344CB8AC3E}">
        <p14:creationId xmlns:p14="http://schemas.microsoft.com/office/powerpoint/2010/main" val="165284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B10EB-4AC2-14AE-EB82-3FADAAFF06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BB3846-C04B-2BD2-5BA0-D8C91251021B}"/>
              </a:ext>
            </a:extLst>
          </p:cNvPr>
          <p:cNvSpPr>
            <a:spLocks noGrp="1"/>
          </p:cNvSpPr>
          <p:nvPr>
            <p:ph type="body" sz="quarter" idx="11"/>
          </p:nvPr>
        </p:nvSpPr>
        <p:spPr/>
        <p:txBody>
          <a:bodyPr/>
          <a:lstStyle/>
          <a:p>
            <a:r>
              <a:rPr lang="en-US"/>
              <a:t>Financial Professionals and Long-term Care Planning</a:t>
            </a:r>
          </a:p>
        </p:txBody>
      </p:sp>
      <p:sp>
        <p:nvSpPr>
          <p:cNvPr id="3" name="Title 2">
            <a:extLst>
              <a:ext uri="{FF2B5EF4-FFF2-40B4-BE49-F238E27FC236}">
                <a16:creationId xmlns:a16="http://schemas.microsoft.com/office/drawing/2014/main" id="{24D38A49-D199-FF3C-A14C-85807ECE4B86}"/>
              </a:ext>
            </a:extLst>
          </p:cNvPr>
          <p:cNvSpPr>
            <a:spLocks noGrp="1"/>
          </p:cNvSpPr>
          <p:nvPr>
            <p:ph type="title"/>
          </p:nvPr>
        </p:nvSpPr>
        <p:spPr/>
        <p:txBody>
          <a:bodyPr/>
          <a:lstStyle/>
          <a:p>
            <a:r>
              <a:rPr lang="en-US"/>
              <a:t>LTC planning is being overlooked. Nearly 4 in 10 haven’t discussed LTC costs with their FP as they never considered it</a:t>
            </a:r>
          </a:p>
        </p:txBody>
      </p:sp>
      <p:pic>
        <p:nvPicPr>
          <p:cNvPr id="8" name="Picture 7">
            <a:extLst>
              <a:ext uri="{FF2B5EF4-FFF2-40B4-BE49-F238E27FC236}">
                <a16:creationId xmlns:a16="http://schemas.microsoft.com/office/drawing/2014/main" id="{1F3E468F-7D46-863B-33BB-6C9C1C7575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5275" y="593750"/>
            <a:ext cx="9829800" cy="4847233"/>
          </a:xfrm>
          <a:prstGeom prst="rect">
            <a:avLst/>
          </a:prstGeom>
        </p:spPr>
      </p:pic>
    </p:spTree>
    <p:extLst>
      <p:ext uri="{BB962C8B-B14F-4D97-AF65-F5344CB8AC3E}">
        <p14:creationId xmlns:p14="http://schemas.microsoft.com/office/powerpoint/2010/main" val="2164514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C31E5-342B-5ECF-674F-10531777BB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57003D-4968-B585-F3A5-5F85CF109057}"/>
              </a:ext>
            </a:extLst>
          </p:cNvPr>
          <p:cNvSpPr>
            <a:spLocks noGrp="1"/>
          </p:cNvSpPr>
          <p:nvPr>
            <p:ph type="body" sz="quarter" idx="11"/>
          </p:nvPr>
        </p:nvSpPr>
        <p:spPr/>
        <p:txBody>
          <a:bodyPr/>
          <a:lstStyle/>
          <a:p>
            <a:r>
              <a:rPr lang="en-US"/>
              <a:t>Financial Professionals and Long-term Care Planning</a:t>
            </a:r>
          </a:p>
        </p:txBody>
      </p:sp>
      <p:sp>
        <p:nvSpPr>
          <p:cNvPr id="3" name="Title 2">
            <a:extLst>
              <a:ext uri="{FF2B5EF4-FFF2-40B4-BE49-F238E27FC236}">
                <a16:creationId xmlns:a16="http://schemas.microsoft.com/office/drawing/2014/main" id="{85F201D0-D113-2641-B750-C292EFFE490C}"/>
              </a:ext>
            </a:extLst>
          </p:cNvPr>
          <p:cNvSpPr>
            <a:spLocks noGrp="1"/>
          </p:cNvSpPr>
          <p:nvPr>
            <p:ph type="title"/>
          </p:nvPr>
        </p:nvSpPr>
        <p:spPr/>
        <p:txBody>
          <a:bodyPr/>
          <a:lstStyle/>
          <a:p>
            <a:r>
              <a:rPr lang="en-US"/>
              <a:t>A majority of those with an FP plan to discuss LTC costs with an FP in the future</a:t>
            </a:r>
          </a:p>
        </p:txBody>
      </p:sp>
      <p:pic>
        <p:nvPicPr>
          <p:cNvPr id="7" name="Picture 6">
            <a:extLst>
              <a:ext uri="{FF2B5EF4-FFF2-40B4-BE49-F238E27FC236}">
                <a16:creationId xmlns:a16="http://schemas.microsoft.com/office/drawing/2014/main" id="{80A413C7-97F2-4A7C-1F3C-A0E10AB18CF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4325" y="582520"/>
            <a:ext cx="9791700" cy="4850250"/>
          </a:xfrm>
          <a:prstGeom prst="rect">
            <a:avLst/>
          </a:prstGeom>
        </p:spPr>
      </p:pic>
    </p:spTree>
    <p:extLst>
      <p:ext uri="{BB962C8B-B14F-4D97-AF65-F5344CB8AC3E}">
        <p14:creationId xmlns:p14="http://schemas.microsoft.com/office/powerpoint/2010/main" val="4073996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7BAEE-37AB-608E-2A4B-8D931885166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959591-E53D-B8F1-26D3-7A17F20B312C}"/>
              </a:ext>
            </a:extLst>
          </p:cNvPr>
          <p:cNvSpPr>
            <a:spLocks noGrp="1"/>
          </p:cNvSpPr>
          <p:nvPr>
            <p:ph type="body" sz="quarter" idx="11"/>
          </p:nvPr>
        </p:nvSpPr>
        <p:spPr/>
        <p:txBody>
          <a:bodyPr/>
          <a:lstStyle/>
          <a:p>
            <a:r>
              <a:rPr lang="en-US"/>
              <a:t>Financial Professionals and Long-term Care Planning</a:t>
            </a:r>
          </a:p>
        </p:txBody>
      </p:sp>
      <p:sp>
        <p:nvSpPr>
          <p:cNvPr id="3" name="Title 2">
            <a:extLst>
              <a:ext uri="{FF2B5EF4-FFF2-40B4-BE49-F238E27FC236}">
                <a16:creationId xmlns:a16="http://schemas.microsoft.com/office/drawing/2014/main" id="{BF5977C1-CC7F-9BBF-490A-FD7D7463919F}"/>
              </a:ext>
            </a:extLst>
          </p:cNvPr>
          <p:cNvSpPr>
            <a:spLocks noGrp="1"/>
          </p:cNvSpPr>
          <p:nvPr>
            <p:ph type="title"/>
          </p:nvPr>
        </p:nvSpPr>
        <p:spPr/>
        <p:txBody>
          <a:bodyPr/>
          <a:lstStyle/>
          <a:p>
            <a:r>
              <a:rPr lang="en-US"/>
              <a:t>Nearly 3 in 4 are likely to switch FPs to one who could show them how to navigate future LTC costs if theirs could not</a:t>
            </a:r>
          </a:p>
        </p:txBody>
      </p:sp>
      <p:pic>
        <p:nvPicPr>
          <p:cNvPr id="13" name="Picture 12">
            <a:extLst>
              <a:ext uri="{FF2B5EF4-FFF2-40B4-BE49-F238E27FC236}">
                <a16:creationId xmlns:a16="http://schemas.microsoft.com/office/drawing/2014/main" id="{FFB975F3-9DED-0D51-E0B0-198043D803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5276" y="578628"/>
            <a:ext cx="9801225" cy="4842666"/>
          </a:xfrm>
          <a:prstGeom prst="rect">
            <a:avLst/>
          </a:prstGeom>
        </p:spPr>
      </p:pic>
    </p:spTree>
    <p:extLst>
      <p:ext uri="{BB962C8B-B14F-4D97-AF65-F5344CB8AC3E}">
        <p14:creationId xmlns:p14="http://schemas.microsoft.com/office/powerpoint/2010/main" val="3319449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5FD95-A752-272C-2916-0549C09258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04E74C-2A09-965F-2286-5BCAAA769794}"/>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2D71C3E8-3628-05DE-1900-E660499EE747}"/>
              </a:ext>
            </a:extLst>
          </p:cNvPr>
          <p:cNvSpPr>
            <a:spLocks noGrp="1"/>
          </p:cNvSpPr>
          <p:nvPr>
            <p:ph type="title"/>
          </p:nvPr>
        </p:nvSpPr>
        <p:spPr/>
        <p:txBody>
          <a:bodyPr/>
          <a:lstStyle/>
          <a:p>
            <a:r>
              <a:rPr lang="en-US"/>
              <a:t>Just about one in five indicate that they own long-term care insurance (LTCI)</a:t>
            </a:r>
          </a:p>
        </p:txBody>
      </p:sp>
      <p:pic>
        <p:nvPicPr>
          <p:cNvPr id="21" name="Picture 20">
            <a:extLst>
              <a:ext uri="{FF2B5EF4-FFF2-40B4-BE49-F238E27FC236}">
                <a16:creationId xmlns:a16="http://schemas.microsoft.com/office/drawing/2014/main" id="{4481A329-FA4D-4087-F6FD-2148E39CCF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0" y="573270"/>
            <a:ext cx="9810750" cy="4856945"/>
          </a:xfrm>
          <a:prstGeom prst="rect">
            <a:avLst/>
          </a:prstGeom>
        </p:spPr>
      </p:pic>
    </p:spTree>
    <p:extLst>
      <p:ext uri="{BB962C8B-B14F-4D97-AF65-F5344CB8AC3E}">
        <p14:creationId xmlns:p14="http://schemas.microsoft.com/office/powerpoint/2010/main" val="1774619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331CB-84DB-597C-FEBE-702080F8425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EBD083-C01A-BB28-DCB3-3237E95A3F6F}"/>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0D848C78-2DD6-8822-0830-B07044518689}"/>
              </a:ext>
            </a:extLst>
          </p:cNvPr>
          <p:cNvSpPr>
            <a:spLocks noGrp="1"/>
          </p:cNvSpPr>
          <p:nvPr>
            <p:ph type="title"/>
          </p:nvPr>
        </p:nvSpPr>
        <p:spPr/>
        <p:txBody>
          <a:bodyPr/>
          <a:lstStyle/>
          <a:p>
            <a:r>
              <a:rPr lang="en-US"/>
              <a:t>Willingness to purchase LTCI increases when benefits support in-home care access and heir protection</a:t>
            </a:r>
          </a:p>
        </p:txBody>
      </p:sp>
      <p:pic>
        <p:nvPicPr>
          <p:cNvPr id="10" name="Picture 9">
            <a:extLst>
              <a:ext uri="{FF2B5EF4-FFF2-40B4-BE49-F238E27FC236}">
                <a16:creationId xmlns:a16="http://schemas.microsoft.com/office/drawing/2014/main" id="{1BFF3F6B-2F3D-AC66-B13A-F550E123EC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5751" y="556320"/>
            <a:ext cx="10334625" cy="4844355"/>
          </a:xfrm>
          <a:prstGeom prst="rect">
            <a:avLst/>
          </a:prstGeom>
        </p:spPr>
      </p:pic>
    </p:spTree>
    <p:extLst>
      <p:ext uri="{BB962C8B-B14F-4D97-AF65-F5344CB8AC3E}">
        <p14:creationId xmlns:p14="http://schemas.microsoft.com/office/powerpoint/2010/main" val="2905600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18CB6-7DAD-1D58-14BB-BD590FABF6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7A9B89-838D-B3FD-333D-B7F327B8FF71}"/>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739F6532-E50D-95BC-B2A7-FC3EE9348F22}"/>
              </a:ext>
            </a:extLst>
          </p:cNvPr>
          <p:cNvSpPr>
            <a:spLocks noGrp="1"/>
          </p:cNvSpPr>
          <p:nvPr>
            <p:ph type="title"/>
          </p:nvPr>
        </p:nvSpPr>
        <p:spPr/>
        <p:txBody>
          <a:bodyPr/>
          <a:lstStyle/>
          <a:p>
            <a:r>
              <a:rPr lang="en-US"/>
              <a:t>Tax-free benefits, direct payouts, and greater usage and flexibility increase willingness to purchase LTCI</a:t>
            </a:r>
          </a:p>
        </p:txBody>
      </p:sp>
      <p:pic>
        <p:nvPicPr>
          <p:cNvPr id="10" name="Picture 9">
            <a:extLst>
              <a:ext uri="{FF2B5EF4-FFF2-40B4-BE49-F238E27FC236}">
                <a16:creationId xmlns:a16="http://schemas.microsoft.com/office/drawing/2014/main" id="{239CE3A4-D9B3-1D38-C662-C818A9CCFF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3850" y="573979"/>
            <a:ext cx="10429875" cy="4851426"/>
          </a:xfrm>
          <a:prstGeom prst="rect">
            <a:avLst/>
          </a:prstGeom>
        </p:spPr>
      </p:pic>
    </p:spTree>
    <p:extLst>
      <p:ext uri="{BB962C8B-B14F-4D97-AF65-F5344CB8AC3E}">
        <p14:creationId xmlns:p14="http://schemas.microsoft.com/office/powerpoint/2010/main" val="3268854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D777F-F37E-EAB5-AC8C-0075975EFF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025C83-8E76-D38E-8437-A895280EE943}"/>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980D1087-5288-CA38-B266-310E03673D33}"/>
              </a:ext>
            </a:extLst>
          </p:cNvPr>
          <p:cNvSpPr>
            <a:spLocks noGrp="1"/>
          </p:cNvSpPr>
          <p:nvPr>
            <p:ph type="title"/>
          </p:nvPr>
        </p:nvSpPr>
        <p:spPr/>
        <p:txBody>
          <a:bodyPr/>
          <a:lstStyle/>
          <a:p>
            <a:r>
              <a:rPr lang="en-US"/>
              <a:t>Employer access, fixed premiums, and international coverage do little to shift LTCI interest</a:t>
            </a:r>
          </a:p>
        </p:txBody>
      </p:sp>
      <p:pic>
        <p:nvPicPr>
          <p:cNvPr id="10" name="Picture 9">
            <a:extLst>
              <a:ext uri="{FF2B5EF4-FFF2-40B4-BE49-F238E27FC236}">
                <a16:creationId xmlns:a16="http://schemas.microsoft.com/office/drawing/2014/main" id="{21BCA683-CED4-CE11-D71F-4983B86748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3375" y="542201"/>
            <a:ext cx="10401299" cy="4867808"/>
          </a:xfrm>
          <a:prstGeom prst="rect">
            <a:avLst/>
          </a:prstGeom>
        </p:spPr>
      </p:pic>
    </p:spTree>
    <p:extLst>
      <p:ext uri="{BB962C8B-B14F-4D97-AF65-F5344CB8AC3E}">
        <p14:creationId xmlns:p14="http://schemas.microsoft.com/office/powerpoint/2010/main" val="179199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5B6B5-9499-77F2-3552-B0B1447E31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7D7B4E-84A8-4E7A-01B3-6E326B8804A3}"/>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613F78A4-0F70-8072-E1E6-EFFD6D323B05}"/>
              </a:ext>
            </a:extLst>
          </p:cNvPr>
          <p:cNvSpPr>
            <a:spLocks noGrp="1"/>
          </p:cNvSpPr>
          <p:nvPr>
            <p:ph type="title"/>
          </p:nvPr>
        </p:nvSpPr>
        <p:spPr/>
        <p:txBody>
          <a:bodyPr/>
          <a:lstStyle/>
          <a:p>
            <a:r>
              <a:rPr lang="en-US"/>
              <a:t>Avoiding being a burden tops the list of reasons to purchase LTCI</a:t>
            </a:r>
          </a:p>
        </p:txBody>
      </p:sp>
      <p:pic>
        <p:nvPicPr>
          <p:cNvPr id="19" name="Picture 18">
            <a:extLst>
              <a:ext uri="{FF2B5EF4-FFF2-40B4-BE49-F238E27FC236}">
                <a16:creationId xmlns:a16="http://schemas.microsoft.com/office/drawing/2014/main" id="{BA001F2D-7898-E9CE-B32D-123D9B477D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3851" y="578050"/>
            <a:ext cx="9801095" cy="4852165"/>
          </a:xfrm>
          <a:prstGeom prst="rect">
            <a:avLst/>
          </a:prstGeom>
        </p:spPr>
      </p:pic>
    </p:spTree>
    <p:extLst>
      <p:ext uri="{BB962C8B-B14F-4D97-AF65-F5344CB8AC3E}">
        <p14:creationId xmlns:p14="http://schemas.microsoft.com/office/powerpoint/2010/main" val="333764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A73C28-2157-0AFC-1DF7-52593D71E6CB}"/>
              </a:ext>
            </a:extLst>
          </p:cNvPr>
          <p:cNvSpPr>
            <a:spLocks noGrp="1"/>
          </p:cNvSpPr>
          <p:nvPr>
            <p:ph type="body" sz="quarter" idx="11"/>
          </p:nvPr>
        </p:nvSpPr>
        <p:spPr/>
        <p:txBody>
          <a:bodyPr/>
          <a:lstStyle/>
          <a:p>
            <a:r>
              <a:rPr lang="en-US"/>
              <a:t>General Knowledge, Actions, Plans for Long-term Care</a:t>
            </a:r>
          </a:p>
        </p:txBody>
      </p:sp>
      <p:sp>
        <p:nvSpPr>
          <p:cNvPr id="3" name="Title 2">
            <a:extLst>
              <a:ext uri="{FF2B5EF4-FFF2-40B4-BE49-F238E27FC236}">
                <a16:creationId xmlns:a16="http://schemas.microsoft.com/office/drawing/2014/main" id="{8F4227D5-2A7F-7B88-B3B3-5087FDA5DC86}"/>
              </a:ext>
            </a:extLst>
          </p:cNvPr>
          <p:cNvSpPr>
            <a:spLocks noGrp="1"/>
          </p:cNvSpPr>
          <p:nvPr>
            <p:ph type="title"/>
          </p:nvPr>
        </p:nvSpPr>
        <p:spPr/>
        <p:txBody>
          <a:bodyPr/>
          <a:lstStyle/>
          <a:p>
            <a:r>
              <a:rPr lang="en-US"/>
              <a:t>A majority of Americans age 30+ feel knowledgeable about LTC, including over a fifth who say they are </a:t>
            </a:r>
            <a:r>
              <a:rPr lang="en-US" i="1"/>
              <a:t>very</a:t>
            </a:r>
            <a:r>
              <a:rPr lang="en-US"/>
              <a:t> knowledegable</a:t>
            </a:r>
          </a:p>
        </p:txBody>
      </p:sp>
      <p:pic>
        <p:nvPicPr>
          <p:cNvPr id="8" name="Picture 7">
            <a:extLst>
              <a:ext uri="{FF2B5EF4-FFF2-40B4-BE49-F238E27FC236}">
                <a16:creationId xmlns:a16="http://schemas.microsoft.com/office/drawing/2014/main" id="{FED37C00-0412-6E4A-C967-40EFFAA8F2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4502" y="578050"/>
            <a:ext cx="10060478" cy="4880084"/>
          </a:xfrm>
          <a:prstGeom prst="rect">
            <a:avLst/>
          </a:prstGeom>
        </p:spPr>
      </p:pic>
    </p:spTree>
    <p:extLst>
      <p:ext uri="{BB962C8B-B14F-4D97-AF65-F5344CB8AC3E}">
        <p14:creationId xmlns:p14="http://schemas.microsoft.com/office/powerpoint/2010/main" val="3817093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A8222-3243-F0AA-2B92-8C76D68563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2516475-81DE-81E2-9625-A3A7919941E1}"/>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133D2F0C-4F9A-1743-1548-3D12E24F3F4B}"/>
              </a:ext>
            </a:extLst>
          </p:cNvPr>
          <p:cNvSpPr>
            <a:spLocks noGrp="1"/>
          </p:cNvSpPr>
          <p:nvPr>
            <p:ph type="title"/>
          </p:nvPr>
        </p:nvSpPr>
        <p:spPr/>
        <p:txBody>
          <a:bodyPr/>
          <a:lstStyle/>
          <a:p>
            <a:r>
              <a:rPr lang="en-US"/>
              <a:t>Affordability and lack of immediate need are primary reasons why Americans age 30+ would </a:t>
            </a:r>
            <a:r>
              <a:rPr lang="en-US" u="sng"/>
              <a:t>not</a:t>
            </a:r>
            <a:r>
              <a:rPr lang="en-US"/>
              <a:t> prioritize having LTCI</a:t>
            </a:r>
          </a:p>
        </p:txBody>
      </p:sp>
      <p:pic>
        <p:nvPicPr>
          <p:cNvPr id="20" name="Picture 19">
            <a:extLst>
              <a:ext uri="{FF2B5EF4-FFF2-40B4-BE49-F238E27FC236}">
                <a16:creationId xmlns:a16="http://schemas.microsoft.com/office/drawing/2014/main" id="{F5E05CCD-7E03-5D68-CD8C-EF15185C6F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0" y="563840"/>
            <a:ext cx="9829800" cy="4866376"/>
          </a:xfrm>
          <a:prstGeom prst="rect">
            <a:avLst/>
          </a:prstGeom>
        </p:spPr>
      </p:pic>
    </p:spTree>
    <p:extLst>
      <p:ext uri="{BB962C8B-B14F-4D97-AF65-F5344CB8AC3E}">
        <p14:creationId xmlns:p14="http://schemas.microsoft.com/office/powerpoint/2010/main" val="4040622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B42BA-F7AB-B5BE-AAB4-6F970F0C4F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EC68D1-43D4-DA73-A7C7-D67242C1C539}"/>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3B23A49A-5E10-3C29-1622-3F27D10756EF}"/>
              </a:ext>
            </a:extLst>
          </p:cNvPr>
          <p:cNvSpPr>
            <a:spLocks noGrp="1"/>
          </p:cNvSpPr>
          <p:nvPr>
            <p:ph type="title"/>
          </p:nvPr>
        </p:nvSpPr>
        <p:spPr/>
        <p:txBody>
          <a:bodyPr/>
          <a:lstStyle/>
          <a:p>
            <a:r>
              <a:rPr lang="en-US"/>
              <a:t>Most overestimated the monthly cost of a specific LTCI scenario</a:t>
            </a:r>
          </a:p>
        </p:txBody>
      </p:sp>
      <p:pic>
        <p:nvPicPr>
          <p:cNvPr id="15" name="Picture 14">
            <a:extLst>
              <a:ext uri="{FF2B5EF4-FFF2-40B4-BE49-F238E27FC236}">
                <a16:creationId xmlns:a16="http://schemas.microsoft.com/office/drawing/2014/main" id="{46A50971-57DD-251E-B1DB-334150261A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2900" y="573270"/>
            <a:ext cx="9858375" cy="4880522"/>
          </a:xfrm>
          <a:prstGeom prst="rect">
            <a:avLst/>
          </a:prstGeom>
        </p:spPr>
      </p:pic>
    </p:spTree>
    <p:extLst>
      <p:ext uri="{BB962C8B-B14F-4D97-AF65-F5344CB8AC3E}">
        <p14:creationId xmlns:p14="http://schemas.microsoft.com/office/powerpoint/2010/main" val="2024509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41AE-29AA-E61A-4521-E4BA4D7402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F52614C-BE5F-824B-B940-BAAC4093E7C5}"/>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627EB064-92FF-9D55-A4E8-045C23FF8063}"/>
              </a:ext>
            </a:extLst>
          </p:cNvPr>
          <p:cNvSpPr>
            <a:spLocks noGrp="1"/>
          </p:cNvSpPr>
          <p:nvPr>
            <p:ph type="title"/>
          </p:nvPr>
        </p:nvSpPr>
        <p:spPr/>
        <p:txBody>
          <a:bodyPr/>
          <a:lstStyle/>
          <a:p>
            <a:r>
              <a:rPr lang="en-US"/>
              <a:t>After seeing the price of a LTCI scenario, over half are willing to consider purchasing a similar LTCI plan for themselves </a:t>
            </a:r>
          </a:p>
        </p:txBody>
      </p:sp>
      <p:pic>
        <p:nvPicPr>
          <p:cNvPr id="9" name="Picture 8">
            <a:extLst>
              <a:ext uri="{FF2B5EF4-FFF2-40B4-BE49-F238E27FC236}">
                <a16:creationId xmlns:a16="http://schemas.microsoft.com/office/drawing/2014/main" id="{2B46193A-C891-F7A7-EECA-987E9E8168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5750" y="592132"/>
            <a:ext cx="9772650" cy="4838083"/>
          </a:xfrm>
          <a:prstGeom prst="rect">
            <a:avLst/>
          </a:prstGeom>
        </p:spPr>
      </p:pic>
    </p:spTree>
    <p:extLst>
      <p:ext uri="{BB962C8B-B14F-4D97-AF65-F5344CB8AC3E}">
        <p14:creationId xmlns:p14="http://schemas.microsoft.com/office/powerpoint/2010/main" val="2325937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C1D3C-575E-E637-7354-F75A3C56A8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07D5BA-6EFF-A107-F6D5-72149A157799}"/>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98B692A4-2609-C590-E880-DA4AE3592ECA}"/>
              </a:ext>
            </a:extLst>
          </p:cNvPr>
          <p:cNvSpPr>
            <a:spLocks noGrp="1"/>
          </p:cNvSpPr>
          <p:nvPr>
            <p:ph type="title"/>
          </p:nvPr>
        </p:nvSpPr>
        <p:spPr/>
        <p:txBody>
          <a:bodyPr/>
          <a:lstStyle/>
          <a:p>
            <a:r>
              <a:rPr lang="en-US"/>
              <a:t>Home, either one’s own or a loved one’s, is the most preferred location to receive LTC if needed</a:t>
            </a:r>
          </a:p>
        </p:txBody>
      </p:sp>
      <p:pic>
        <p:nvPicPr>
          <p:cNvPr id="18" name="Picture 17">
            <a:extLst>
              <a:ext uri="{FF2B5EF4-FFF2-40B4-BE49-F238E27FC236}">
                <a16:creationId xmlns:a16="http://schemas.microsoft.com/office/drawing/2014/main" id="{0E8F9537-39CA-9D89-8088-3236AFFC31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4325" y="582702"/>
            <a:ext cx="9791700" cy="4847514"/>
          </a:xfrm>
          <a:prstGeom prst="rect">
            <a:avLst/>
          </a:prstGeom>
        </p:spPr>
      </p:pic>
    </p:spTree>
    <p:extLst>
      <p:ext uri="{BB962C8B-B14F-4D97-AF65-F5344CB8AC3E}">
        <p14:creationId xmlns:p14="http://schemas.microsoft.com/office/powerpoint/2010/main" val="1040902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9F9AF-1161-7EEF-B016-819047631AF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8FFF2B-3E24-C4FE-5A68-6E823EE072E8}"/>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D9D3B135-7B30-046B-11DF-7E058B0141A8}"/>
              </a:ext>
            </a:extLst>
          </p:cNvPr>
          <p:cNvSpPr>
            <a:spLocks noGrp="1"/>
          </p:cNvSpPr>
          <p:nvPr>
            <p:ph type="title"/>
          </p:nvPr>
        </p:nvSpPr>
        <p:spPr/>
        <p:txBody>
          <a:bodyPr/>
          <a:lstStyle/>
          <a:p>
            <a:r>
              <a:rPr lang="en-US"/>
              <a:t>More than 2 in 5 believe that age 60 or older is the right time for them to buy LTCI regardless of whether they plan to buy it </a:t>
            </a:r>
          </a:p>
        </p:txBody>
      </p:sp>
      <p:pic>
        <p:nvPicPr>
          <p:cNvPr id="9" name="Picture 8">
            <a:extLst>
              <a:ext uri="{FF2B5EF4-FFF2-40B4-BE49-F238E27FC236}">
                <a16:creationId xmlns:a16="http://schemas.microsoft.com/office/drawing/2014/main" id="{E93DB5B1-5FB2-34B6-F3D9-CD003BE131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5374" y="619551"/>
            <a:ext cx="10563224" cy="4842858"/>
          </a:xfrm>
          <a:prstGeom prst="rect">
            <a:avLst/>
          </a:prstGeom>
        </p:spPr>
      </p:pic>
    </p:spTree>
    <p:extLst>
      <p:ext uri="{BB962C8B-B14F-4D97-AF65-F5344CB8AC3E}">
        <p14:creationId xmlns:p14="http://schemas.microsoft.com/office/powerpoint/2010/main" val="229896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B84EF-6AD8-C1B8-024B-C63A76F081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84D33E-667A-4A0C-7DDC-2E76744E9A34}"/>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DC209670-6D65-01F4-223B-935E1DE75E8C}"/>
              </a:ext>
            </a:extLst>
          </p:cNvPr>
          <p:cNvSpPr>
            <a:spLocks noGrp="1"/>
          </p:cNvSpPr>
          <p:nvPr>
            <p:ph type="title"/>
          </p:nvPr>
        </p:nvSpPr>
        <p:spPr/>
        <p:txBody>
          <a:bodyPr/>
          <a:lstStyle/>
          <a:p>
            <a:r>
              <a:rPr lang="en-US"/>
              <a:t>Among those who own LTCI, more than 3 in 5 say they purchased it at 40 years old or less</a:t>
            </a:r>
          </a:p>
        </p:txBody>
      </p:sp>
      <p:pic>
        <p:nvPicPr>
          <p:cNvPr id="12" name="Picture 11">
            <a:extLst>
              <a:ext uri="{FF2B5EF4-FFF2-40B4-BE49-F238E27FC236}">
                <a16:creationId xmlns:a16="http://schemas.microsoft.com/office/drawing/2014/main" id="{1FA9C641-62AF-3135-D02C-69854B3EE9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7250" y="578051"/>
            <a:ext cx="10369360" cy="4869742"/>
          </a:xfrm>
          <a:prstGeom prst="rect">
            <a:avLst/>
          </a:prstGeom>
        </p:spPr>
      </p:pic>
    </p:spTree>
    <p:extLst>
      <p:ext uri="{BB962C8B-B14F-4D97-AF65-F5344CB8AC3E}">
        <p14:creationId xmlns:p14="http://schemas.microsoft.com/office/powerpoint/2010/main" val="1631062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DD38E-57B5-6F1D-D50B-B5812A70DC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76346E7-9476-6750-4469-717C36876F0E}"/>
              </a:ext>
            </a:extLst>
          </p:cNvPr>
          <p:cNvSpPr>
            <a:spLocks noGrp="1"/>
          </p:cNvSpPr>
          <p:nvPr>
            <p:ph type="body" sz="quarter" idx="11"/>
          </p:nvPr>
        </p:nvSpPr>
        <p:spPr/>
        <p:txBody>
          <a:bodyPr/>
          <a:lstStyle/>
          <a:p>
            <a:r>
              <a:rPr lang="en-US"/>
              <a:t>Current and Future Plans for Long-term Care Insurance</a:t>
            </a:r>
          </a:p>
        </p:txBody>
      </p:sp>
      <p:sp>
        <p:nvSpPr>
          <p:cNvPr id="3" name="Title 2">
            <a:extLst>
              <a:ext uri="{FF2B5EF4-FFF2-40B4-BE49-F238E27FC236}">
                <a16:creationId xmlns:a16="http://schemas.microsoft.com/office/drawing/2014/main" id="{D18DEDA6-098C-1D0B-08ED-54242DDD4F4C}"/>
              </a:ext>
            </a:extLst>
          </p:cNvPr>
          <p:cNvSpPr>
            <a:spLocks noGrp="1"/>
          </p:cNvSpPr>
          <p:nvPr>
            <p:ph type="title"/>
          </p:nvPr>
        </p:nvSpPr>
        <p:spPr/>
        <p:txBody>
          <a:bodyPr/>
          <a:lstStyle/>
          <a:p>
            <a:r>
              <a:rPr lang="en-US"/>
              <a:t>Income / savings, followed by Social Security, top the list for how Americans age 30+ plan to pay for LTC costs </a:t>
            </a:r>
          </a:p>
        </p:txBody>
      </p:sp>
      <p:pic>
        <p:nvPicPr>
          <p:cNvPr id="8" name="Picture 7">
            <a:extLst>
              <a:ext uri="{FF2B5EF4-FFF2-40B4-BE49-F238E27FC236}">
                <a16:creationId xmlns:a16="http://schemas.microsoft.com/office/drawing/2014/main" id="{280F0560-171A-A12C-6A4C-FCD3520315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4326" y="568556"/>
            <a:ext cx="9820275" cy="4861660"/>
          </a:xfrm>
          <a:prstGeom prst="rect">
            <a:avLst/>
          </a:prstGeom>
        </p:spPr>
      </p:pic>
    </p:spTree>
    <p:extLst>
      <p:ext uri="{BB962C8B-B14F-4D97-AF65-F5344CB8AC3E}">
        <p14:creationId xmlns:p14="http://schemas.microsoft.com/office/powerpoint/2010/main" val="3105164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397F4-002E-BAD4-C96E-589E37DB6E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148EC2-4946-3D6C-22E1-60E3D75CC422}"/>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04D609B8-D2D7-E2BD-5E59-44C8C3B099A5}"/>
              </a:ext>
            </a:extLst>
          </p:cNvPr>
          <p:cNvSpPr>
            <a:spLocks noGrp="1"/>
          </p:cNvSpPr>
          <p:nvPr>
            <p:ph type="title"/>
          </p:nvPr>
        </p:nvSpPr>
        <p:spPr/>
        <p:txBody>
          <a:bodyPr/>
          <a:lstStyle/>
          <a:p>
            <a:r>
              <a:rPr lang="en-US"/>
              <a:t>Nearly two-thirds have been involved in LTC decision-making for a loved one</a:t>
            </a:r>
          </a:p>
        </p:txBody>
      </p:sp>
      <p:pic>
        <p:nvPicPr>
          <p:cNvPr id="8" name="Picture 7">
            <a:extLst>
              <a:ext uri="{FF2B5EF4-FFF2-40B4-BE49-F238E27FC236}">
                <a16:creationId xmlns:a16="http://schemas.microsoft.com/office/drawing/2014/main" id="{A39C65BC-152A-9180-1530-6DDAB52073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5275" y="582430"/>
            <a:ext cx="9791700" cy="4851619"/>
          </a:xfrm>
          <a:prstGeom prst="rect">
            <a:avLst/>
          </a:prstGeom>
        </p:spPr>
      </p:pic>
    </p:spTree>
    <p:extLst>
      <p:ext uri="{BB962C8B-B14F-4D97-AF65-F5344CB8AC3E}">
        <p14:creationId xmlns:p14="http://schemas.microsoft.com/office/powerpoint/2010/main" val="406548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7489D-428D-161C-88FD-4090F963D3C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23449F-13F1-F2BE-97B4-2D54499DCEF0}"/>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2D699C30-4DD1-931C-BEE1-82F27FECDB3F}"/>
              </a:ext>
            </a:extLst>
          </p:cNvPr>
          <p:cNvSpPr>
            <a:spLocks noGrp="1"/>
          </p:cNvSpPr>
          <p:nvPr>
            <p:ph type="title"/>
          </p:nvPr>
        </p:nvSpPr>
        <p:spPr/>
        <p:txBody>
          <a:bodyPr/>
          <a:lstStyle/>
          <a:p>
            <a:r>
              <a:rPr lang="en-US"/>
              <a:t>A family member is typically the one who requires LTC, especially a parent</a:t>
            </a:r>
          </a:p>
        </p:txBody>
      </p:sp>
      <p:pic>
        <p:nvPicPr>
          <p:cNvPr id="7" name="Picture 6">
            <a:extLst>
              <a:ext uri="{FF2B5EF4-FFF2-40B4-BE49-F238E27FC236}">
                <a16:creationId xmlns:a16="http://schemas.microsoft.com/office/drawing/2014/main" id="{45F2ED54-9D2E-9F93-0FE9-0557841EFB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0550" y="578319"/>
            <a:ext cx="10134600" cy="4829277"/>
          </a:xfrm>
          <a:prstGeom prst="rect">
            <a:avLst/>
          </a:prstGeom>
        </p:spPr>
      </p:pic>
    </p:spTree>
    <p:extLst>
      <p:ext uri="{BB962C8B-B14F-4D97-AF65-F5344CB8AC3E}">
        <p14:creationId xmlns:p14="http://schemas.microsoft.com/office/powerpoint/2010/main" val="4139529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41137-1883-2E7A-8233-617ED9CA36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EA4180-973B-BB41-BE4B-DDF0D29882AC}"/>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7BE66D65-6E31-BAF9-A101-E046D62A0634}"/>
              </a:ext>
            </a:extLst>
          </p:cNvPr>
          <p:cNvSpPr>
            <a:spLocks noGrp="1"/>
          </p:cNvSpPr>
          <p:nvPr>
            <p:ph type="title"/>
          </p:nvPr>
        </p:nvSpPr>
        <p:spPr/>
        <p:txBody>
          <a:bodyPr/>
          <a:lstStyle/>
          <a:p>
            <a:r>
              <a:rPr lang="en-US"/>
              <a:t>Financial constraints and lack of clear planning were top challenges observed during the LTC decision-making process</a:t>
            </a:r>
          </a:p>
        </p:txBody>
      </p:sp>
      <p:pic>
        <p:nvPicPr>
          <p:cNvPr id="18" name="Picture 17">
            <a:extLst>
              <a:ext uri="{FF2B5EF4-FFF2-40B4-BE49-F238E27FC236}">
                <a16:creationId xmlns:a16="http://schemas.microsoft.com/office/drawing/2014/main" id="{E3B02ACC-165B-6E67-F546-97F2C6BF6D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2900" y="578050"/>
            <a:ext cx="9829800" cy="4866376"/>
          </a:xfrm>
          <a:prstGeom prst="rect">
            <a:avLst/>
          </a:prstGeom>
        </p:spPr>
      </p:pic>
    </p:spTree>
    <p:extLst>
      <p:ext uri="{BB962C8B-B14F-4D97-AF65-F5344CB8AC3E}">
        <p14:creationId xmlns:p14="http://schemas.microsoft.com/office/powerpoint/2010/main" val="4195307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1C590-F786-927F-831D-29E479DEE6D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73B37F-B8FC-D0AF-5D42-62F466A1FA9D}"/>
              </a:ext>
            </a:extLst>
          </p:cNvPr>
          <p:cNvSpPr>
            <a:spLocks noGrp="1"/>
          </p:cNvSpPr>
          <p:nvPr>
            <p:ph type="body" sz="quarter" idx="11"/>
          </p:nvPr>
        </p:nvSpPr>
        <p:spPr/>
        <p:txBody>
          <a:bodyPr/>
          <a:lstStyle/>
          <a:p>
            <a:r>
              <a:rPr lang="en-US"/>
              <a:t>General Knowledge, Actions, Plans for Long-term Care</a:t>
            </a:r>
          </a:p>
        </p:txBody>
      </p:sp>
      <p:sp>
        <p:nvSpPr>
          <p:cNvPr id="3" name="Title 2">
            <a:extLst>
              <a:ext uri="{FF2B5EF4-FFF2-40B4-BE49-F238E27FC236}">
                <a16:creationId xmlns:a16="http://schemas.microsoft.com/office/drawing/2014/main" id="{139145E3-C9E6-EF07-17CA-E440A1A630AE}"/>
              </a:ext>
            </a:extLst>
          </p:cNvPr>
          <p:cNvSpPr>
            <a:spLocks noGrp="1"/>
          </p:cNvSpPr>
          <p:nvPr>
            <p:ph type="title"/>
          </p:nvPr>
        </p:nvSpPr>
        <p:spPr/>
        <p:txBody>
          <a:bodyPr/>
          <a:lstStyle/>
          <a:p>
            <a:r>
              <a:rPr lang="en-US"/>
              <a:t>Over 4 in 5 say they have either created a saving / investment plan to cover LTC costs or plan to do so in the future</a:t>
            </a:r>
          </a:p>
        </p:txBody>
      </p:sp>
      <p:pic>
        <p:nvPicPr>
          <p:cNvPr id="26" name="Picture 25">
            <a:extLst>
              <a:ext uri="{FF2B5EF4-FFF2-40B4-BE49-F238E27FC236}">
                <a16:creationId xmlns:a16="http://schemas.microsoft.com/office/drawing/2014/main" id="{257CCCD4-0861-BFEA-BDB6-361438E781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6701" y="592038"/>
            <a:ext cx="10258425" cy="4808637"/>
          </a:xfrm>
          <a:prstGeom prst="rect">
            <a:avLst/>
          </a:prstGeom>
        </p:spPr>
      </p:pic>
    </p:spTree>
    <p:extLst>
      <p:ext uri="{BB962C8B-B14F-4D97-AF65-F5344CB8AC3E}">
        <p14:creationId xmlns:p14="http://schemas.microsoft.com/office/powerpoint/2010/main" val="3538619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BC945-174B-92E3-734A-214C104289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4786C8-BC78-B4F6-40BD-92DC849BBE36}"/>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193F56CA-0272-6D6D-B705-4489465382D7}"/>
              </a:ext>
            </a:extLst>
          </p:cNvPr>
          <p:cNvSpPr>
            <a:spLocks noGrp="1"/>
          </p:cNvSpPr>
          <p:nvPr>
            <p:ph type="title"/>
          </p:nvPr>
        </p:nvSpPr>
        <p:spPr/>
        <p:txBody>
          <a:bodyPr/>
          <a:lstStyle/>
          <a:p>
            <a:r>
              <a:rPr lang="en-US"/>
              <a:t>Millennials are more likely than Boomers+ to say they faced any challenges during the LTC decision-making process</a:t>
            </a:r>
          </a:p>
        </p:txBody>
      </p:sp>
      <p:pic>
        <p:nvPicPr>
          <p:cNvPr id="8" name="Picture 7">
            <a:extLst>
              <a:ext uri="{FF2B5EF4-FFF2-40B4-BE49-F238E27FC236}">
                <a16:creationId xmlns:a16="http://schemas.microsoft.com/office/drawing/2014/main" id="{4031AD1F-E325-E3F9-3CF9-007D54C2CE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4325" y="582702"/>
            <a:ext cx="9791700" cy="4847514"/>
          </a:xfrm>
          <a:prstGeom prst="rect">
            <a:avLst/>
          </a:prstGeom>
        </p:spPr>
      </p:pic>
    </p:spTree>
    <p:extLst>
      <p:ext uri="{BB962C8B-B14F-4D97-AF65-F5344CB8AC3E}">
        <p14:creationId xmlns:p14="http://schemas.microsoft.com/office/powerpoint/2010/main" val="1641670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81550-57C2-3FBC-C215-AE790972143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4AB117-9E49-2E91-9B4E-81E020A2C228}"/>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717ACE97-BB2C-AE2A-2274-4C505956548E}"/>
              </a:ext>
            </a:extLst>
          </p:cNvPr>
          <p:cNvSpPr>
            <a:spLocks noGrp="1"/>
          </p:cNvSpPr>
          <p:nvPr>
            <p:ph type="title"/>
          </p:nvPr>
        </p:nvSpPr>
        <p:spPr>
          <a:xfrm>
            <a:off x="133086" y="388620"/>
            <a:ext cx="8716454" cy="325304"/>
          </a:xfrm>
        </p:spPr>
        <p:txBody>
          <a:bodyPr/>
          <a:lstStyle/>
          <a:p>
            <a:r>
              <a:rPr lang="en-US" sz="1600"/>
              <a:t>While a majority with LTC experience say their loved one was prepared for their LTC needs, less than half feel more prepared for LTC compared to their loved one</a:t>
            </a:r>
          </a:p>
        </p:txBody>
      </p:sp>
      <p:pic>
        <p:nvPicPr>
          <p:cNvPr id="20" name="Picture 19">
            <a:extLst>
              <a:ext uri="{FF2B5EF4-FFF2-40B4-BE49-F238E27FC236}">
                <a16:creationId xmlns:a16="http://schemas.microsoft.com/office/drawing/2014/main" id="{AA8C30C6-801C-4F02-0AE5-089EAE0E12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460" y="578050"/>
            <a:ext cx="9799798" cy="4861121"/>
          </a:xfrm>
          <a:prstGeom prst="rect">
            <a:avLst/>
          </a:prstGeom>
        </p:spPr>
      </p:pic>
    </p:spTree>
    <p:extLst>
      <p:ext uri="{BB962C8B-B14F-4D97-AF65-F5344CB8AC3E}">
        <p14:creationId xmlns:p14="http://schemas.microsoft.com/office/powerpoint/2010/main" val="2230585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2BC0F-7EC6-CD48-D7D1-193FB59F1D8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407C82-58BD-6518-0E5E-653E99EC41A8}"/>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0D3CD056-2329-04EF-3F2A-0289141BB1B8}"/>
              </a:ext>
            </a:extLst>
          </p:cNvPr>
          <p:cNvSpPr>
            <a:spLocks noGrp="1"/>
          </p:cNvSpPr>
          <p:nvPr>
            <p:ph type="title"/>
          </p:nvPr>
        </p:nvSpPr>
        <p:spPr/>
        <p:txBody>
          <a:bodyPr/>
          <a:lstStyle/>
          <a:p>
            <a:r>
              <a:rPr lang="en-US"/>
              <a:t>Two-thirds say having clear conversations with family are most important to take earlier in life to prepare for LTC based on their experience</a:t>
            </a:r>
          </a:p>
        </p:txBody>
      </p:sp>
      <p:pic>
        <p:nvPicPr>
          <p:cNvPr id="23" name="Picture 22">
            <a:extLst>
              <a:ext uri="{FF2B5EF4-FFF2-40B4-BE49-F238E27FC236}">
                <a16:creationId xmlns:a16="http://schemas.microsoft.com/office/drawing/2014/main" id="{2E599B18-D5DC-3A58-DDA0-889EE01ADE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5276" y="587418"/>
            <a:ext cx="9782175" cy="4842798"/>
          </a:xfrm>
          <a:prstGeom prst="rect">
            <a:avLst/>
          </a:prstGeom>
        </p:spPr>
      </p:pic>
    </p:spTree>
    <p:extLst>
      <p:ext uri="{BB962C8B-B14F-4D97-AF65-F5344CB8AC3E}">
        <p14:creationId xmlns:p14="http://schemas.microsoft.com/office/powerpoint/2010/main" val="1212259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892D1-A955-2A58-B8EB-32633C84514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FED73D-CCB9-AE04-00D9-C16EB310080B}"/>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3B435DA7-2765-2CCE-35FD-449A13FBCD39}"/>
              </a:ext>
            </a:extLst>
          </p:cNvPr>
          <p:cNvSpPr>
            <a:spLocks noGrp="1"/>
          </p:cNvSpPr>
          <p:nvPr>
            <p:ph type="title"/>
          </p:nvPr>
        </p:nvSpPr>
        <p:spPr>
          <a:xfrm>
            <a:off x="133086" y="388620"/>
            <a:ext cx="8652774" cy="325304"/>
          </a:xfrm>
        </p:spPr>
        <p:txBody>
          <a:bodyPr/>
          <a:lstStyle/>
          <a:p>
            <a:r>
              <a:rPr lang="en-US"/>
              <a:t>Those with LTC experience cite the emotional toll on family, closely followed by cost of LTC, as the most surprising aspect of their loved one’s experience</a:t>
            </a:r>
          </a:p>
        </p:txBody>
      </p:sp>
      <p:pic>
        <p:nvPicPr>
          <p:cNvPr id="12" name="Picture 11">
            <a:extLst>
              <a:ext uri="{FF2B5EF4-FFF2-40B4-BE49-F238E27FC236}">
                <a16:creationId xmlns:a16="http://schemas.microsoft.com/office/drawing/2014/main" id="{D822F0D0-55A3-7E73-A2DB-3EA17089C5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0516" y="579872"/>
            <a:ext cx="9797415" cy="4850343"/>
          </a:xfrm>
          <a:prstGeom prst="rect">
            <a:avLst/>
          </a:prstGeom>
        </p:spPr>
      </p:pic>
    </p:spTree>
    <p:extLst>
      <p:ext uri="{BB962C8B-B14F-4D97-AF65-F5344CB8AC3E}">
        <p14:creationId xmlns:p14="http://schemas.microsoft.com/office/powerpoint/2010/main" val="84094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7E9EE-0D91-A35B-48F8-E9CAFB9F6C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039851-3213-EA6D-3A8D-FDCC72DBC76C}"/>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38400A5A-9128-936B-FEE6-A8DA31BF7220}"/>
              </a:ext>
            </a:extLst>
          </p:cNvPr>
          <p:cNvSpPr>
            <a:spLocks noGrp="1"/>
          </p:cNvSpPr>
          <p:nvPr>
            <p:ph type="title"/>
          </p:nvPr>
        </p:nvSpPr>
        <p:spPr/>
        <p:txBody>
          <a:bodyPr/>
          <a:lstStyle/>
          <a:p>
            <a:r>
              <a:rPr lang="en-US"/>
              <a:t>When asked to think of their loved one’s LTC situation, a vast majority believe they were satisfied with where and how they received care</a:t>
            </a:r>
          </a:p>
        </p:txBody>
      </p:sp>
      <p:pic>
        <p:nvPicPr>
          <p:cNvPr id="40" name="Picture 39">
            <a:extLst>
              <a:ext uri="{FF2B5EF4-FFF2-40B4-BE49-F238E27FC236}">
                <a16:creationId xmlns:a16="http://schemas.microsoft.com/office/drawing/2014/main" id="{E88735C2-81B6-ADFF-C896-908BFBEAAEA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5276" y="522765"/>
            <a:ext cx="9763125" cy="4892607"/>
          </a:xfrm>
          <a:prstGeom prst="rect">
            <a:avLst/>
          </a:prstGeom>
        </p:spPr>
      </p:pic>
    </p:spTree>
    <p:extLst>
      <p:ext uri="{BB962C8B-B14F-4D97-AF65-F5344CB8AC3E}">
        <p14:creationId xmlns:p14="http://schemas.microsoft.com/office/powerpoint/2010/main" val="216978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6C3DF-7932-2B8A-7519-5C2240BA6C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08B7D03-02AC-1CB8-55E7-D9B99625C030}"/>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699B1F70-73A1-A14B-1FF6-79C3D4E2DD71}"/>
              </a:ext>
            </a:extLst>
          </p:cNvPr>
          <p:cNvSpPr>
            <a:spLocks noGrp="1"/>
          </p:cNvSpPr>
          <p:nvPr>
            <p:ph type="title"/>
          </p:nvPr>
        </p:nvSpPr>
        <p:spPr/>
        <p:txBody>
          <a:bodyPr/>
          <a:lstStyle/>
          <a:p>
            <a:r>
              <a:rPr lang="en-US"/>
              <a:t>Beyond quality of clinical care, emotional comfort and family proximity remain central to LTC experience</a:t>
            </a:r>
          </a:p>
        </p:txBody>
      </p:sp>
      <p:pic>
        <p:nvPicPr>
          <p:cNvPr id="21" name="Picture 20">
            <a:extLst>
              <a:ext uri="{FF2B5EF4-FFF2-40B4-BE49-F238E27FC236}">
                <a16:creationId xmlns:a16="http://schemas.microsoft.com/office/drawing/2014/main" id="{56F96EB2-FE77-CC5F-376A-72D61C29FE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0" y="582702"/>
            <a:ext cx="9791700" cy="4847514"/>
          </a:xfrm>
          <a:prstGeom prst="rect">
            <a:avLst/>
          </a:prstGeom>
        </p:spPr>
      </p:pic>
    </p:spTree>
    <p:extLst>
      <p:ext uri="{BB962C8B-B14F-4D97-AF65-F5344CB8AC3E}">
        <p14:creationId xmlns:p14="http://schemas.microsoft.com/office/powerpoint/2010/main" val="77382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B7413-89D7-BCE0-D2B8-D54662F086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817CC2-33EF-8FDC-F462-F995BB37F722}"/>
              </a:ext>
            </a:extLst>
          </p:cNvPr>
          <p:cNvSpPr>
            <a:spLocks noGrp="1"/>
          </p:cNvSpPr>
          <p:nvPr>
            <p:ph type="body" sz="quarter" idx="11"/>
          </p:nvPr>
        </p:nvSpPr>
        <p:spPr/>
        <p:txBody>
          <a:bodyPr/>
          <a:lstStyle/>
          <a:p>
            <a:r>
              <a:rPr lang="en-US"/>
              <a:t>Personal Caregiving Experiences</a:t>
            </a:r>
          </a:p>
        </p:txBody>
      </p:sp>
      <p:sp>
        <p:nvSpPr>
          <p:cNvPr id="3" name="Title 2">
            <a:extLst>
              <a:ext uri="{FF2B5EF4-FFF2-40B4-BE49-F238E27FC236}">
                <a16:creationId xmlns:a16="http://schemas.microsoft.com/office/drawing/2014/main" id="{9F65EC3C-625F-3C57-9849-A2CE27B832A2}"/>
              </a:ext>
            </a:extLst>
          </p:cNvPr>
          <p:cNvSpPr>
            <a:spLocks noGrp="1"/>
          </p:cNvSpPr>
          <p:nvPr>
            <p:ph type="title"/>
          </p:nvPr>
        </p:nvSpPr>
        <p:spPr/>
        <p:txBody>
          <a:bodyPr/>
          <a:lstStyle/>
          <a:p>
            <a:r>
              <a:rPr lang="en-US"/>
              <a:t>Over half have ever acted as a caregiver, often working 22 hours on average</a:t>
            </a:r>
          </a:p>
        </p:txBody>
      </p:sp>
      <p:pic>
        <p:nvPicPr>
          <p:cNvPr id="38" name="Picture 37">
            <a:extLst>
              <a:ext uri="{FF2B5EF4-FFF2-40B4-BE49-F238E27FC236}">
                <a16:creationId xmlns:a16="http://schemas.microsoft.com/office/drawing/2014/main" id="{25550729-29B8-9D33-7F72-0287254052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5276" y="323302"/>
            <a:ext cx="9896475" cy="5137438"/>
          </a:xfrm>
          <a:prstGeom prst="rect">
            <a:avLst/>
          </a:prstGeom>
        </p:spPr>
      </p:pic>
    </p:spTree>
    <p:extLst>
      <p:ext uri="{BB962C8B-B14F-4D97-AF65-F5344CB8AC3E}">
        <p14:creationId xmlns:p14="http://schemas.microsoft.com/office/powerpoint/2010/main" val="3068757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C92AB-409E-31C5-0648-C2D111E8367A}"/>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6B94DC63-74AB-CEB5-906E-0A069DFB16A6}"/>
              </a:ext>
            </a:extLst>
          </p:cNvPr>
          <p:cNvSpPr>
            <a:spLocks noGrp="1"/>
          </p:cNvSpPr>
          <p:nvPr>
            <p:ph type="body" sz="quarter" idx="11"/>
          </p:nvPr>
        </p:nvSpPr>
        <p:spPr/>
        <p:txBody>
          <a:bodyPr/>
          <a:lstStyle/>
          <a:p>
            <a:r>
              <a:rPr lang="en-US"/>
              <a:t>Personal Caregiving Experiences</a:t>
            </a:r>
          </a:p>
        </p:txBody>
      </p:sp>
      <p:sp>
        <p:nvSpPr>
          <p:cNvPr id="3" name="Title 2">
            <a:extLst>
              <a:ext uri="{FF2B5EF4-FFF2-40B4-BE49-F238E27FC236}">
                <a16:creationId xmlns:a16="http://schemas.microsoft.com/office/drawing/2014/main" id="{3D53A1C3-2D86-F137-550F-B6780AF94C48}"/>
              </a:ext>
            </a:extLst>
          </p:cNvPr>
          <p:cNvSpPr>
            <a:spLocks noGrp="1"/>
          </p:cNvSpPr>
          <p:nvPr>
            <p:ph type="title"/>
          </p:nvPr>
        </p:nvSpPr>
        <p:spPr/>
        <p:txBody>
          <a:bodyPr/>
          <a:lstStyle/>
          <a:p>
            <a:r>
              <a:rPr lang="en-US"/>
              <a:t>Around a fifth of caregivers become one as they were the best positioned to take the role</a:t>
            </a:r>
          </a:p>
        </p:txBody>
      </p:sp>
      <p:pic>
        <p:nvPicPr>
          <p:cNvPr id="10" name="Picture 9">
            <a:extLst>
              <a:ext uri="{FF2B5EF4-FFF2-40B4-BE49-F238E27FC236}">
                <a16:creationId xmlns:a16="http://schemas.microsoft.com/office/drawing/2014/main" id="{24FD0DA6-3FBA-1B55-BF56-1BB8B90C85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1" y="596848"/>
            <a:ext cx="9763125" cy="4833367"/>
          </a:xfrm>
          <a:prstGeom prst="rect">
            <a:avLst/>
          </a:prstGeom>
        </p:spPr>
      </p:pic>
    </p:spTree>
    <p:extLst>
      <p:ext uri="{BB962C8B-B14F-4D97-AF65-F5344CB8AC3E}">
        <p14:creationId xmlns:p14="http://schemas.microsoft.com/office/powerpoint/2010/main" val="1509370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A5A6F-E13A-87CF-3F11-6D985C88BB2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D81120-F514-3855-76E0-8ECFCDBDB9A3}"/>
              </a:ext>
            </a:extLst>
          </p:cNvPr>
          <p:cNvSpPr>
            <a:spLocks noGrp="1"/>
          </p:cNvSpPr>
          <p:nvPr>
            <p:ph type="body" sz="quarter" idx="11"/>
          </p:nvPr>
        </p:nvSpPr>
        <p:spPr/>
        <p:txBody>
          <a:bodyPr/>
          <a:lstStyle/>
          <a:p>
            <a:r>
              <a:rPr lang="en-US"/>
              <a:t>Personal Caregiving Experiences</a:t>
            </a:r>
          </a:p>
        </p:txBody>
      </p:sp>
      <p:sp>
        <p:nvSpPr>
          <p:cNvPr id="3" name="Title 2">
            <a:extLst>
              <a:ext uri="{FF2B5EF4-FFF2-40B4-BE49-F238E27FC236}">
                <a16:creationId xmlns:a16="http://schemas.microsoft.com/office/drawing/2014/main" id="{2147E064-A764-4679-96DE-D4FB1551D872}"/>
              </a:ext>
            </a:extLst>
          </p:cNvPr>
          <p:cNvSpPr>
            <a:spLocks noGrp="1"/>
          </p:cNvSpPr>
          <p:nvPr>
            <p:ph type="title"/>
          </p:nvPr>
        </p:nvSpPr>
        <p:spPr/>
        <p:txBody>
          <a:bodyPr/>
          <a:lstStyle/>
          <a:p>
            <a:r>
              <a:rPr lang="en-US"/>
              <a:t>Almost a quarter of caregivers </a:t>
            </a:r>
            <a:r>
              <a:rPr lang="en-US" i="1"/>
              <a:t>strongly </a:t>
            </a:r>
            <a:r>
              <a:rPr lang="en-US"/>
              <a:t>agree that they have a back-up plan if they can no longer provide care to their loved one</a:t>
            </a:r>
          </a:p>
        </p:txBody>
      </p:sp>
      <p:pic>
        <p:nvPicPr>
          <p:cNvPr id="10" name="Picture 9">
            <a:extLst>
              <a:ext uri="{FF2B5EF4-FFF2-40B4-BE49-F238E27FC236}">
                <a16:creationId xmlns:a16="http://schemas.microsoft.com/office/drawing/2014/main" id="{3EC56FF9-8B50-B53E-CC19-8869540AC6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0" y="582702"/>
            <a:ext cx="9791700" cy="4847514"/>
          </a:xfrm>
          <a:prstGeom prst="rect">
            <a:avLst/>
          </a:prstGeom>
        </p:spPr>
      </p:pic>
    </p:spTree>
    <p:extLst>
      <p:ext uri="{BB962C8B-B14F-4D97-AF65-F5344CB8AC3E}">
        <p14:creationId xmlns:p14="http://schemas.microsoft.com/office/powerpoint/2010/main" val="1215825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0EE79-DF53-A2B5-1A77-5A5C599112C3}"/>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F557894E-B9C6-FD97-C5C3-EB1C4C3258C8}"/>
              </a:ext>
            </a:extLst>
          </p:cNvPr>
          <p:cNvSpPr>
            <a:spLocks noGrp="1"/>
          </p:cNvSpPr>
          <p:nvPr>
            <p:ph type="body" sz="quarter" idx="11"/>
          </p:nvPr>
        </p:nvSpPr>
        <p:spPr/>
        <p:txBody>
          <a:bodyPr/>
          <a:lstStyle/>
          <a:p>
            <a:r>
              <a:rPr lang="en-US"/>
              <a:t>Personal Caregiving Experiences</a:t>
            </a:r>
          </a:p>
          <a:p>
            <a:endParaRPr lang="en-US"/>
          </a:p>
        </p:txBody>
      </p:sp>
      <p:sp>
        <p:nvSpPr>
          <p:cNvPr id="3" name="Title 2">
            <a:extLst>
              <a:ext uri="{FF2B5EF4-FFF2-40B4-BE49-F238E27FC236}">
                <a16:creationId xmlns:a16="http://schemas.microsoft.com/office/drawing/2014/main" id="{FB6F7066-AE35-2ABC-FCEC-D06AAEF87247}"/>
              </a:ext>
            </a:extLst>
          </p:cNvPr>
          <p:cNvSpPr>
            <a:spLocks noGrp="1"/>
          </p:cNvSpPr>
          <p:nvPr>
            <p:ph type="title"/>
          </p:nvPr>
        </p:nvSpPr>
        <p:spPr/>
        <p:txBody>
          <a:bodyPr/>
          <a:lstStyle/>
          <a:p>
            <a:r>
              <a:rPr lang="en-US"/>
              <a:t>Care facilities are often included in caregiver back-up plan for their loved one’s LTC</a:t>
            </a:r>
          </a:p>
        </p:txBody>
      </p:sp>
      <p:pic>
        <p:nvPicPr>
          <p:cNvPr id="11" name="Picture 10">
            <a:extLst>
              <a:ext uri="{FF2B5EF4-FFF2-40B4-BE49-F238E27FC236}">
                <a16:creationId xmlns:a16="http://schemas.microsoft.com/office/drawing/2014/main" id="{93F5413F-F8EE-8FE6-A1AC-6CCF7B18EC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0" y="573270"/>
            <a:ext cx="9810750" cy="4856945"/>
          </a:xfrm>
          <a:prstGeom prst="rect">
            <a:avLst/>
          </a:prstGeom>
        </p:spPr>
      </p:pic>
    </p:spTree>
    <p:extLst>
      <p:ext uri="{BB962C8B-B14F-4D97-AF65-F5344CB8AC3E}">
        <p14:creationId xmlns:p14="http://schemas.microsoft.com/office/powerpoint/2010/main" val="50478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7CBF8-1C8F-AF13-36FC-19CBCAAF6A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328C45E-5888-2DDC-FE05-739CC64F952D}"/>
              </a:ext>
            </a:extLst>
          </p:cNvPr>
          <p:cNvSpPr>
            <a:spLocks noGrp="1"/>
          </p:cNvSpPr>
          <p:nvPr>
            <p:ph type="body" sz="quarter" idx="11"/>
          </p:nvPr>
        </p:nvSpPr>
        <p:spPr/>
        <p:txBody>
          <a:bodyPr/>
          <a:lstStyle/>
          <a:p>
            <a:r>
              <a:rPr lang="en-US"/>
              <a:t>Personal Caregiving Experiences</a:t>
            </a:r>
          </a:p>
        </p:txBody>
      </p:sp>
      <p:sp>
        <p:nvSpPr>
          <p:cNvPr id="3" name="Title 2">
            <a:extLst>
              <a:ext uri="{FF2B5EF4-FFF2-40B4-BE49-F238E27FC236}">
                <a16:creationId xmlns:a16="http://schemas.microsoft.com/office/drawing/2014/main" id="{2CF883BD-84BD-9DE1-558F-542D2E87293C}"/>
              </a:ext>
            </a:extLst>
          </p:cNvPr>
          <p:cNvSpPr>
            <a:spLocks noGrp="1"/>
          </p:cNvSpPr>
          <p:nvPr>
            <p:ph type="title"/>
          </p:nvPr>
        </p:nvSpPr>
        <p:spPr/>
        <p:txBody>
          <a:bodyPr/>
          <a:lstStyle/>
          <a:p>
            <a:r>
              <a:rPr lang="en-US"/>
              <a:t>Over three quarters have already or plan to identify their future caregivers</a:t>
            </a:r>
          </a:p>
        </p:txBody>
      </p:sp>
      <p:pic>
        <p:nvPicPr>
          <p:cNvPr id="29" name="Picture 28">
            <a:extLst>
              <a:ext uri="{FF2B5EF4-FFF2-40B4-BE49-F238E27FC236}">
                <a16:creationId xmlns:a16="http://schemas.microsoft.com/office/drawing/2014/main" id="{20E6838A-D28C-64BC-ED35-F1D7918905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6701" y="566026"/>
            <a:ext cx="10791825" cy="4835245"/>
          </a:xfrm>
          <a:prstGeom prst="rect">
            <a:avLst/>
          </a:prstGeom>
        </p:spPr>
      </p:pic>
    </p:spTree>
    <p:extLst>
      <p:ext uri="{BB962C8B-B14F-4D97-AF65-F5344CB8AC3E}">
        <p14:creationId xmlns:p14="http://schemas.microsoft.com/office/powerpoint/2010/main" val="3780550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E18DB-CFE6-F9FB-2AF3-F0DD85E913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226E46-F010-19F1-9360-7FEFAB7445B2}"/>
              </a:ext>
            </a:extLst>
          </p:cNvPr>
          <p:cNvSpPr>
            <a:spLocks noGrp="1"/>
          </p:cNvSpPr>
          <p:nvPr>
            <p:ph type="body" sz="quarter" idx="11"/>
          </p:nvPr>
        </p:nvSpPr>
        <p:spPr/>
        <p:txBody>
          <a:bodyPr/>
          <a:lstStyle/>
          <a:p>
            <a:r>
              <a:rPr lang="en-US"/>
              <a:t>Personal Caregiving Experiences</a:t>
            </a:r>
          </a:p>
        </p:txBody>
      </p:sp>
      <p:sp>
        <p:nvSpPr>
          <p:cNvPr id="3" name="Title 2">
            <a:extLst>
              <a:ext uri="{FF2B5EF4-FFF2-40B4-BE49-F238E27FC236}">
                <a16:creationId xmlns:a16="http://schemas.microsoft.com/office/drawing/2014/main" id="{B50EA88E-8AB2-F40A-A412-481A1A450223}"/>
              </a:ext>
            </a:extLst>
          </p:cNvPr>
          <p:cNvSpPr>
            <a:spLocks noGrp="1"/>
          </p:cNvSpPr>
          <p:nvPr>
            <p:ph type="title"/>
          </p:nvPr>
        </p:nvSpPr>
        <p:spPr/>
        <p:txBody>
          <a:bodyPr/>
          <a:lstStyle/>
          <a:p>
            <a:r>
              <a:rPr lang="en-US"/>
              <a:t>Two-thirds say they physical and emotional demands of caregiving surprised them</a:t>
            </a:r>
          </a:p>
        </p:txBody>
      </p:sp>
      <p:pic>
        <p:nvPicPr>
          <p:cNvPr id="18" name="Picture 17">
            <a:extLst>
              <a:ext uri="{FF2B5EF4-FFF2-40B4-BE49-F238E27FC236}">
                <a16:creationId xmlns:a16="http://schemas.microsoft.com/office/drawing/2014/main" id="{DBBCC7C3-A8B9-B8AB-C15A-31472544F2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1521" y="592132"/>
            <a:ext cx="9828421" cy="4865693"/>
          </a:xfrm>
          <a:prstGeom prst="rect">
            <a:avLst/>
          </a:prstGeom>
        </p:spPr>
      </p:pic>
    </p:spTree>
    <p:extLst>
      <p:ext uri="{BB962C8B-B14F-4D97-AF65-F5344CB8AC3E}">
        <p14:creationId xmlns:p14="http://schemas.microsoft.com/office/powerpoint/2010/main" val="2560419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4623D-BF4B-E9BB-C508-ED70F275FC4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B3C0EC-5BD0-B732-215E-5E76504A6531}"/>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EDCB5EEA-AFF1-D7B5-907D-96120AF7E257}"/>
              </a:ext>
            </a:extLst>
          </p:cNvPr>
          <p:cNvSpPr>
            <a:spLocks noGrp="1"/>
          </p:cNvSpPr>
          <p:nvPr>
            <p:ph type="title"/>
          </p:nvPr>
        </p:nvSpPr>
        <p:spPr>
          <a:xfrm>
            <a:off x="133086" y="388620"/>
            <a:ext cx="8679220" cy="316230"/>
          </a:xfrm>
        </p:spPr>
        <p:txBody>
          <a:bodyPr/>
          <a:lstStyle/>
          <a:p>
            <a:r>
              <a:rPr lang="en-US"/>
              <a:t>Millennials are more likely than Gen X and Boomers+ to be surprised at the difficulty of LTC decision-making and the negative impact on their job / career</a:t>
            </a:r>
          </a:p>
        </p:txBody>
      </p:sp>
      <p:pic>
        <p:nvPicPr>
          <p:cNvPr id="14" name="Picture 13">
            <a:extLst>
              <a:ext uri="{FF2B5EF4-FFF2-40B4-BE49-F238E27FC236}">
                <a16:creationId xmlns:a16="http://schemas.microsoft.com/office/drawing/2014/main" id="{00E81F73-09A8-2B16-5DA9-BE9996ED88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3594" y="578050"/>
            <a:ext cx="9782766" cy="4843091"/>
          </a:xfrm>
          <a:prstGeom prst="rect">
            <a:avLst/>
          </a:prstGeom>
        </p:spPr>
      </p:pic>
    </p:spTree>
    <p:extLst>
      <p:ext uri="{BB962C8B-B14F-4D97-AF65-F5344CB8AC3E}">
        <p14:creationId xmlns:p14="http://schemas.microsoft.com/office/powerpoint/2010/main" val="2043182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8A17B-7444-5F32-9F3E-81F6857AF70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B5B20D-A560-1B60-F7FB-0C14BFC89382}"/>
              </a:ext>
            </a:extLst>
          </p:cNvPr>
          <p:cNvSpPr>
            <a:spLocks noGrp="1"/>
          </p:cNvSpPr>
          <p:nvPr>
            <p:ph type="body" sz="quarter" idx="11"/>
          </p:nvPr>
        </p:nvSpPr>
        <p:spPr/>
        <p:txBody>
          <a:bodyPr/>
          <a:lstStyle/>
          <a:p>
            <a:r>
              <a:rPr lang="en-US"/>
              <a:t>Personal Caregiving Experiences</a:t>
            </a:r>
          </a:p>
        </p:txBody>
      </p:sp>
      <p:sp>
        <p:nvSpPr>
          <p:cNvPr id="3" name="Title 2">
            <a:extLst>
              <a:ext uri="{FF2B5EF4-FFF2-40B4-BE49-F238E27FC236}">
                <a16:creationId xmlns:a16="http://schemas.microsoft.com/office/drawing/2014/main" id="{EFDF2808-47A4-6BF0-3772-7ECBD64704E0}"/>
              </a:ext>
            </a:extLst>
          </p:cNvPr>
          <p:cNvSpPr>
            <a:spLocks noGrp="1"/>
          </p:cNvSpPr>
          <p:nvPr>
            <p:ph type="title"/>
          </p:nvPr>
        </p:nvSpPr>
        <p:spPr/>
        <p:txBody>
          <a:bodyPr/>
          <a:lstStyle/>
          <a:p>
            <a:r>
              <a:rPr lang="en-US"/>
              <a:t>All in all, over three-quarters if caregivers would choose to be a caregiver all over again if given the choice</a:t>
            </a:r>
          </a:p>
        </p:txBody>
      </p:sp>
      <p:pic>
        <p:nvPicPr>
          <p:cNvPr id="12" name="Picture 11">
            <a:extLst>
              <a:ext uri="{FF2B5EF4-FFF2-40B4-BE49-F238E27FC236}">
                <a16:creationId xmlns:a16="http://schemas.microsoft.com/office/drawing/2014/main" id="{4D97F615-99AD-9A8D-9247-B34593A2F5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1" y="577986"/>
            <a:ext cx="9801225" cy="4852229"/>
          </a:xfrm>
          <a:prstGeom prst="rect">
            <a:avLst/>
          </a:prstGeom>
        </p:spPr>
      </p:pic>
    </p:spTree>
    <p:extLst>
      <p:ext uri="{BB962C8B-B14F-4D97-AF65-F5344CB8AC3E}">
        <p14:creationId xmlns:p14="http://schemas.microsoft.com/office/powerpoint/2010/main" val="2826448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73D05-0011-4479-B649-27F05A56FC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88044E-08C5-64C2-D997-96276E040F32}"/>
              </a:ext>
            </a:extLst>
          </p:cNvPr>
          <p:cNvSpPr>
            <a:spLocks noGrp="1"/>
          </p:cNvSpPr>
          <p:nvPr>
            <p:ph type="body" sz="quarter" idx="11"/>
          </p:nvPr>
        </p:nvSpPr>
        <p:spPr/>
        <p:txBody>
          <a:bodyPr/>
          <a:lstStyle/>
          <a:p>
            <a:r>
              <a:rPr lang="en-US"/>
              <a:t>Personal Caregiving Experiences</a:t>
            </a:r>
          </a:p>
        </p:txBody>
      </p:sp>
      <p:sp>
        <p:nvSpPr>
          <p:cNvPr id="3" name="Title 2">
            <a:extLst>
              <a:ext uri="{FF2B5EF4-FFF2-40B4-BE49-F238E27FC236}">
                <a16:creationId xmlns:a16="http://schemas.microsoft.com/office/drawing/2014/main" id="{57950880-61C1-0190-5D93-0E7CE32504CD}"/>
              </a:ext>
            </a:extLst>
          </p:cNvPr>
          <p:cNvSpPr>
            <a:spLocks noGrp="1"/>
          </p:cNvSpPr>
          <p:nvPr>
            <p:ph type="title"/>
          </p:nvPr>
        </p:nvSpPr>
        <p:spPr/>
        <p:txBody>
          <a:bodyPr/>
          <a:lstStyle/>
          <a:p>
            <a:r>
              <a:rPr lang="en-US"/>
              <a:t>When asked to look back, caregiver say advice from putting plan in place early to having clear conversations with family would have been valuable </a:t>
            </a:r>
          </a:p>
        </p:txBody>
      </p:sp>
      <p:pic>
        <p:nvPicPr>
          <p:cNvPr id="19" name="Picture 18">
            <a:extLst>
              <a:ext uri="{FF2B5EF4-FFF2-40B4-BE49-F238E27FC236}">
                <a16:creationId xmlns:a16="http://schemas.microsoft.com/office/drawing/2014/main" id="{771FB2A8-5A67-14EF-E9BD-C6FCC60B9E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1" y="587418"/>
            <a:ext cx="9782175" cy="4842798"/>
          </a:xfrm>
          <a:prstGeom prst="rect">
            <a:avLst/>
          </a:prstGeom>
        </p:spPr>
      </p:pic>
    </p:spTree>
    <p:extLst>
      <p:ext uri="{BB962C8B-B14F-4D97-AF65-F5344CB8AC3E}">
        <p14:creationId xmlns:p14="http://schemas.microsoft.com/office/powerpoint/2010/main" val="1547872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F5183-30A5-A7C0-2E4E-4811D8856E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BEB6538-87B9-9765-9AF3-B14E805950FF}"/>
              </a:ext>
            </a:extLst>
          </p:cNvPr>
          <p:cNvSpPr>
            <a:spLocks noGrp="1"/>
          </p:cNvSpPr>
          <p:nvPr>
            <p:ph type="body" sz="quarter" idx="11"/>
          </p:nvPr>
        </p:nvSpPr>
        <p:spPr/>
        <p:txBody>
          <a:bodyPr/>
          <a:lstStyle/>
          <a:p>
            <a:r>
              <a:rPr lang="en-US"/>
              <a:t>Personal Caregiving Experiences</a:t>
            </a:r>
          </a:p>
        </p:txBody>
      </p:sp>
      <p:sp>
        <p:nvSpPr>
          <p:cNvPr id="3" name="Title 2">
            <a:extLst>
              <a:ext uri="{FF2B5EF4-FFF2-40B4-BE49-F238E27FC236}">
                <a16:creationId xmlns:a16="http://schemas.microsoft.com/office/drawing/2014/main" id="{7D51ACCF-152C-C851-6A97-8F63B92CEC51}"/>
              </a:ext>
            </a:extLst>
          </p:cNvPr>
          <p:cNvSpPr>
            <a:spLocks noGrp="1"/>
          </p:cNvSpPr>
          <p:nvPr>
            <p:ph type="title"/>
          </p:nvPr>
        </p:nvSpPr>
        <p:spPr/>
        <p:txBody>
          <a:bodyPr/>
          <a:lstStyle/>
          <a:p>
            <a:r>
              <a:rPr lang="en-US"/>
              <a:t>“Start saving earlier” is the most common advice non-caregivers age 50+ would give their younger self about planning for LTC</a:t>
            </a:r>
          </a:p>
        </p:txBody>
      </p:sp>
      <p:pic>
        <p:nvPicPr>
          <p:cNvPr id="16" name="Picture 15">
            <a:extLst>
              <a:ext uri="{FF2B5EF4-FFF2-40B4-BE49-F238E27FC236}">
                <a16:creationId xmlns:a16="http://schemas.microsoft.com/office/drawing/2014/main" id="{2B12DE51-E737-0FC6-243A-36662ACD48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5750" y="598281"/>
            <a:ext cx="9944100" cy="4834320"/>
          </a:xfrm>
          <a:prstGeom prst="rect">
            <a:avLst/>
          </a:prstGeom>
        </p:spPr>
      </p:pic>
    </p:spTree>
    <p:extLst>
      <p:ext uri="{BB962C8B-B14F-4D97-AF65-F5344CB8AC3E}">
        <p14:creationId xmlns:p14="http://schemas.microsoft.com/office/powerpoint/2010/main" val="1486173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FF7F3-5485-0201-01EC-3CF7B7AB4A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53046F-5182-F137-2E76-DAFA4B01ED30}"/>
              </a:ext>
            </a:extLst>
          </p:cNvPr>
          <p:cNvSpPr>
            <a:spLocks noGrp="1"/>
          </p:cNvSpPr>
          <p:nvPr>
            <p:ph type="body" sz="quarter" idx="11"/>
          </p:nvPr>
        </p:nvSpPr>
        <p:spPr/>
        <p:txBody>
          <a:bodyPr/>
          <a:lstStyle/>
          <a:p>
            <a:r>
              <a:rPr lang="en-US"/>
              <a:t>Personal Caregiving Experiences</a:t>
            </a:r>
          </a:p>
        </p:txBody>
      </p:sp>
      <p:sp>
        <p:nvSpPr>
          <p:cNvPr id="3" name="Title 2">
            <a:extLst>
              <a:ext uri="{FF2B5EF4-FFF2-40B4-BE49-F238E27FC236}">
                <a16:creationId xmlns:a16="http://schemas.microsoft.com/office/drawing/2014/main" id="{70972E96-A612-56A8-F11B-538E57CF9858}"/>
              </a:ext>
            </a:extLst>
          </p:cNvPr>
          <p:cNvSpPr>
            <a:spLocks noGrp="1"/>
          </p:cNvSpPr>
          <p:nvPr>
            <p:ph type="title"/>
          </p:nvPr>
        </p:nvSpPr>
        <p:spPr/>
        <p:txBody>
          <a:bodyPr/>
          <a:lstStyle/>
          <a:p>
            <a:r>
              <a:rPr lang="en-US"/>
              <a:t>Over 3 in 5 agree that current immigration policies will further reduce the number of available caregivers, including a quarter who </a:t>
            </a:r>
            <a:r>
              <a:rPr lang="en-US" i="1"/>
              <a:t>strongly </a:t>
            </a:r>
            <a:r>
              <a:rPr lang="en-US"/>
              <a:t>agree</a:t>
            </a:r>
          </a:p>
        </p:txBody>
      </p:sp>
      <p:pic>
        <p:nvPicPr>
          <p:cNvPr id="9" name="Picture 8">
            <a:extLst>
              <a:ext uri="{FF2B5EF4-FFF2-40B4-BE49-F238E27FC236}">
                <a16:creationId xmlns:a16="http://schemas.microsoft.com/office/drawing/2014/main" id="{B2997950-DACD-FC99-0D36-1E5E6E28AE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6226" y="587418"/>
            <a:ext cx="9782175" cy="4842798"/>
          </a:xfrm>
          <a:prstGeom prst="rect">
            <a:avLst/>
          </a:prstGeom>
        </p:spPr>
      </p:pic>
    </p:spTree>
    <p:extLst>
      <p:ext uri="{BB962C8B-B14F-4D97-AF65-F5344CB8AC3E}">
        <p14:creationId xmlns:p14="http://schemas.microsoft.com/office/powerpoint/2010/main" val="3504940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DE63A-D1C4-259E-E5B8-0BB6B86370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697FDD-4357-E307-DC7A-CED1931BE56A}"/>
              </a:ext>
            </a:extLst>
          </p:cNvPr>
          <p:cNvSpPr>
            <a:spLocks noGrp="1"/>
          </p:cNvSpPr>
          <p:nvPr>
            <p:ph type="body" sz="quarter" idx="11"/>
          </p:nvPr>
        </p:nvSpPr>
        <p:spPr/>
        <p:txBody>
          <a:bodyPr/>
          <a:lstStyle/>
          <a:p>
            <a:r>
              <a:rPr lang="en-US"/>
              <a:t>Attitudes Toward Caregiving</a:t>
            </a:r>
          </a:p>
        </p:txBody>
      </p:sp>
      <p:sp>
        <p:nvSpPr>
          <p:cNvPr id="3" name="Title 2">
            <a:extLst>
              <a:ext uri="{FF2B5EF4-FFF2-40B4-BE49-F238E27FC236}">
                <a16:creationId xmlns:a16="http://schemas.microsoft.com/office/drawing/2014/main" id="{9CF6B55D-8D9D-949F-3B4F-B02B5FA01DBF}"/>
              </a:ext>
            </a:extLst>
          </p:cNvPr>
          <p:cNvSpPr>
            <a:spLocks noGrp="1"/>
          </p:cNvSpPr>
          <p:nvPr>
            <p:ph type="title"/>
          </p:nvPr>
        </p:nvSpPr>
        <p:spPr/>
        <p:txBody>
          <a:bodyPr/>
          <a:lstStyle/>
          <a:p>
            <a:r>
              <a:rPr lang="en-US"/>
              <a:t>Nearly 3 in 4 say their biggest fear is not being able to provide care for their loved one</a:t>
            </a:r>
          </a:p>
        </p:txBody>
      </p:sp>
      <p:pic>
        <p:nvPicPr>
          <p:cNvPr id="17" name="Picture 16">
            <a:extLst>
              <a:ext uri="{FF2B5EF4-FFF2-40B4-BE49-F238E27FC236}">
                <a16:creationId xmlns:a16="http://schemas.microsoft.com/office/drawing/2014/main" id="{197FAED1-1E1E-9029-EE3B-BD811E9585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6226" y="564587"/>
            <a:ext cx="10372725" cy="4832528"/>
          </a:xfrm>
          <a:prstGeom prst="rect">
            <a:avLst/>
          </a:prstGeom>
        </p:spPr>
      </p:pic>
    </p:spTree>
    <p:extLst>
      <p:ext uri="{BB962C8B-B14F-4D97-AF65-F5344CB8AC3E}">
        <p14:creationId xmlns:p14="http://schemas.microsoft.com/office/powerpoint/2010/main" val="3125908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E8425-5E3E-52A2-613B-4D3FCC540B5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EBC913-4684-4049-9437-ED8EEEF5D6AA}"/>
              </a:ext>
            </a:extLst>
          </p:cNvPr>
          <p:cNvSpPr>
            <a:spLocks noGrp="1"/>
          </p:cNvSpPr>
          <p:nvPr>
            <p:ph type="body" sz="quarter" idx="11"/>
          </p:nvPr>
        </p:nvSpPr>
        <p:spPr/>
        <p:txBody>
          <a:bodyPr/>
          <a:lstStyle/>
          <a:p>
            <a:r>
              <a:rPr lang="en-US"/>
              <a:t>Attitudes Toward Caregiving</a:t>
            </a:r>
          </a:p>
        </p:txBody>
      </p:sp>
      <p:sp>
        <p:nvSpPr>
          <p:cNvPr id="3" name="Title 2">
            <a:extLst>
              <a:ext uri="{FF2B5EF4-FFF2-40B4-BE49-F238E27FC236}">
                <a16:creationId xmlns:a16="http://schemas.microsoft.com/office/drawing/2014/main" id="{FA7C50FD-2C53-5498-A79A-C328F6B63912}"/>
              </a:ext>
            </a:extLst>
          </p:cNvPr>
          <p:cNvSpPr>
            <a:spLocks noGrp="1"/>
          </p:cNvSpPr>
          <p:nvPr>
            <p:ph type="title"/>
          </p:nvPr>
        </p:nvSpPr>
        <p:spPr/>
        <p:txBody>
          <a:bodyPr/>
          <a:lstStyle/>
          <a:p>
            <a:r>
              <a:rPr lang="en-US"/>
              <a:t>Choosing between today’s needs and tomorrow’s security: ~3 in 5 are willing to take a loan from their retirement to be a caregiver for a loved one</a:t>
            </a:r>
            <a:br>
              <a:rPr lang="en-US" b="0"/>
            </a:br>
            <a:endParaRPr lang="en-US"/>
          </a:p>
        </p:txBody>
      </p:sp>
      <p:pic>
        <p:nvPicPr>
          <p:cNvPr id="17" name="Picture 16">
            <a:extLst>
              <a:ext uri="{FF2B5EF4-FFF2-40B4-BE49-F238E27FC236}">
                <a16:creationId xmlns:a16="http://schemas.microsoft.com/office/drawing/2014/main" id="{440F91CB-1512-3877-EAEE-6F27C6E2A8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6701" y="591862"/>
            <a:ext cx="10334625" cy="4814778"/>
          </a:xfrm>
          <a:prstGeom prst="rect">
            <a:avLst/>
          </a:prstGeom>
        </p:spPr>
      </p:pic>
    </p:spTree>
    <p:extLst>
      <p:ext uri="{BB962C8B-B14F-4D97-AF65-F5344CB8AC3E}">
        <p14:creationId xmlns:p14="http://schemas.microsoft.com/office/powerpoint/2010/main" val="1820598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8C20C-660B-94CA-E70B-381E498757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5014A55-E6F3-5CF8-BAE2-D7BD80994C7A}"/>
              </a:ext>
            </a:extLst>
          </p:cNvPr>
          <p:cNvSpPr>
            <a:spLocks noGrp="1"/>
          </p:cNvSpPr>
          <p:nvPr>
            <p:ph type="body" sz="quarter" idx="11"/>
          </p:nvPr>
        </p:nvSpPr>
        <p:spPr/>
        <p:txBody>
          <a:bodyPr/>
          <a:lstStyle/>
          <a:p>
            <a:r>
              <a:rPr lang="en-US"/>
              <a:t>Attitudes Toward Caregiving</a:t>
            </a:r>
          </a:p>
        </p:txBody>
      </p:sp>
      <p:sp>
        <p:nvSpPr>
          <p:cNvPr id="3" name="Title 2">
            <a:extLst>
              <a:ext uri="{FF2B5EF4-FFF2-40B4-BE49-F238E27FC236}">
                <a16:creationId xmlns:a16="http://schemas.microsoft.com/office/drawing/2014/main" id="{D7A96503-1C58-F897-81E1-0FF71D688C45}"/>
              </a:ext>
            </a:extLst>
          </p:cNvPr>
          <p:cNvSpPr>
            <a:spLocks noGrp="1"/>
          </p:cNvSpPr>
          <p:nvPr>
            <p:ph type="title"/>
          </p:nvPr>
        </p:nvSpPr>
        <p:spPr/>
        <p:txBody>
          <a:bodyPr/>
          <a:lstStyle/>
          <a:p>
            <a:r>
              <a:rPr lang="en-US"/>
              <a:t>Many caregivers feel like they can’t take a day off from their caregiving responsibilities</a:t>
            </a:r>
          </a:p>
        </p:txBody>
      </p:sp>
      <p:pic>
        <p:nvPicPr>
          <p:cNvPr id="12" name="Picture 11">
            <a:extLst>
              <a:ext uri="{FF2B5EF4-FFF2-40B4-BE49-F238E27FC236}">
                <a16:creationId xmlns:a16="http://schemas.microsoft.com/office/drawing/2014/main" id="{D945439E-AD17-8B9F-4BA2-A3E472DEAF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1" y="568556"/>
            <a:ext cx="9820275" cy="4861660"/>
          </a:xfrm>
          <a:prstGeom prst="rect">
            <a:avLst/>
          </a:prstGeom>
        </p:spPr>
      </p:pic>
    </p:spTree>
    <p:extLst>
      <p:ext uri="{BB962C8B-B14F-4D97-AF65-F5344CB8AC3E}">
        <p14:creationId xmlns:p14="http://schemas.microsoft.com/office/powerpoint/2010/main" val="3695851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B6B32-344D-7898-A502-30EBDA2AAF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D58948-9482-70B9-ECFE-402D92187531}"/>
              </a:ext>
            </a:extLst>
          </p:cNvPr>
          <p:cNvSpPr>
            <a:spLocks noGrp="1"/>
          </p:cNvSpPr>
          <p:nvPr>
            <p:ph type="body" sz="quarter" idx="11"/>
          </p:nvPr>
        </p:nvSpPr>
        <p:spPr/>
        <p:txBody>
          <a:bodyPr/>
          <a:lstStyle/>
          <a:p>
            <a:r>
              <a:rPr lang="en-US"/>
              <a:t>Attitudes Toward Caregiving</a:t>
            </a:r>
          </a:p>
        </p:txBody>
      </p:sp>
      <p:sp>
        <p:nvSpPr>
          <p:cNvPr id="3" name="Title 2">
            <a:extLst>
              <a:ext uri="{FF2B5EF4-FFF2-40B4-BE49-F238E27FC236}">
                <a16:creationId xmlns:a16="http://schemas.microsoft.com/office/drawing/2014/main" id="{337C9825-166C-6DBF-3E73-9BD6C2D049C7}"/>
              </a:ext>
            </a:extLst>
          </p:cNvPr>
          <p:cNvSpPr>
            <a:spLocks noGrp="1"/>
          </p:cNvSpPr>
          <p:nvPr>
            <p:ph type="title"/>
          </p:nvPr>
        </p:nvSpPr>
        <p:spPr/>
        <p:txBody>
          <a:bodyPr/>
          <a:lstStyle/>
          <a:p>
            <a:r>
              <a:rPr lang="en-US"/>
              <a:t>Millennials are more likely than Gen X and Boomers+ to agree to a variety of different caregiving sentiments</a:t>
            </a:r>
          </a:p>
        </p:txBody>
      </p:sp>
      <p:pic>
        <p:nvPicPr>
          <p:cNvPr id="13" name="Picture 12">
            <a:extLst>
              <a:ext uri="{FF2B5EF4-FFF2-40B4-BE49-F238E27FC236}">
                <a16:creationId xmlns:a16="http://schemas.microsoft.com/office/drawing/2014/main" id="{E2110ECB-FB52-E732-F384-7EB91558D3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5750" y="761890"/>
            <a:ext cx="9429750" cy="4668325"/>
          </a:xfrm>
          <a:prstGeom prst="rect">
            <a:avLst/>
          </a:prstGeom>
        </p:spPr>
      </p:pic>
    </p:spTree>
    <p:extLst>
      <p:ext uri="{BB962C8B-B14F-4D97-AF65-F5344CB8AC3E}">
        <p14:creationId xmlns:p14="http://schemas.microsoft.com/office/powerpoint/2010/main" val="385875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9168-CCE6-5494-7BA8-1EE5E6C1D4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DF4B555-04B6-7928-721B-A032BD52A7BE}"/>
              </a:ext>
            </a:extLst>
          </p:cNvPr>
          <p:cNvSpPr>
            <a:spLocks noGrp="1"/>
          </p:cNvSpPr>
          <p:nvPr>
            <p:ph type="body" sz="quarter" idx="11"/>
          </p:nvPr>
        </p:nvSpPr>
        <p:spPr/>
        <p:txBody>
          <a:bodyPr/>
          <a:lstStyle/>
          <a:p>
            <a:r>
              <a:rPr lang="en-US"/>
              <a:t>General Knowledge, Actions, Plans for Long-term Care</a:t>
            </a:r>
          </a:p>
        </p:txBody>
      </p:sp>
      <p:sp>
        <p:nvSpPr>
          <p:cNvPr id="3" name="Title 2">
            <a:extLst>
              <a:ext uri="{FF2B5EF4-FFF2-40B4-BE49-F238E27FC236}">
                <a16:creationId xmlns:a16="http://schemas.microsoft.com/office/drawing/2014/main" id="{65F8B106-1177-258E-CDA6-C065E5D170B4}"/>
              </a:ext>
            </a:extLst>
          </p:cNvPr>
          <p:cNvSpPr>
            <a:spLocks noGrp="1"/>
          </p:cNvSpPr>
          <p:nvPr>
            <p:ph type="title"/>
          </p:nvPr>
        </p:nvSpPr>
        <p:spPr/>
        <p:txBody>
          <a:bodyPr/>
          <a:lstStyle/>
          <a:p>
            <a:r>
              <a:rPr lang="en-US"/>
              <a:t>Millennials are more likely than Boomers+ to have purchased LTCI or plan to do so in the future</a:t>
            </a:r>
          </a:p>
        </p:txBody>
      </p:sp>
      <p:pic>
        <p:nvPicPr>
          <p:cNvPr id="14" name="Picture 13">
            <a:extLst>
              <a:ext uri="{FF2B5EF4-FFF2-40B4-BE49-F238E27FC236}">
                <a16:creationId xmlns:a16="http://schemas.microsoft.com/office/drawing/2014/main" id="{736E01A1-D989-0A32-12E9-CF2B66077F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1418" y="577829"/>
            <a:ext cx="10752243" cy="4860945"/>
          </a:xfrm>
          <a:prstGeom prst="rect">
            <a:avLst/>
          </a:prstGeom>
        </p:spPr>
      </p:pic>
    </p:spTree>
    <p:extLst>
      <p:ext uri="{BB962C8B-B14F-4D97-AF65-F5344CB8AC3E}">
        <p14:creationId xmlns:p14="http://schemas.microsoft.com/office/powerpoint/2010/main" val="9666802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BB96B7-98FC-FD18-8456-764E7019A1A9}"/>
              </a:ext>
            </a:extLst>
          </p:cNvPr>
          <p:cNvSpPr txBox="1"/>
          <p:nvPr/>
        </p:nvSpPr>
        <p:spPr>
          <a:xfrm>
            <a:off x="210459" y="847559"/>
            <a:ext cx="8397379" cy="3231654"/>
          </a:xfrm>
          <a:prstGeom prst="rect">
            <a:avLst/>
          </a:prstGeom>
          <a:noFill/>
        </p:spPr>
        <p:txBody>
          <a:bodyPr wrap="square">
            <a:spAutoFit/>
          </a:bodyPr>
          <a:lstStyle/>
          <a:p>
            <a:pPr marL="0" marR="0">
              <a:buNone/>
            </a:pPr>
            <a:r>
              <a:rPr lang="en-US" sz="1200" i="1" dirty="0">
                <a:effectLst/>
                <a:latin typeface="Georgia" panose="02040502050405020303" pitchFamily="18" charset="0"/>
                <a:ea typeface="Georgia" panose="02040502050405020303" pitchFamily="18" charset="0"/>
              </a:rPr>
              <a:t>This material is not a recommendation to buy or sell a financial product or to adopt an investment strategy. Investors should discuss their specific situation with their financial professional.</a:t>
            </a:r>
            <a:endParaRPr lang="en-US" sz="1200" dirty="0">
              <a:effectLst/>
              <a:latin typeface="Times New Roman" panose="02020603050405020304" pitchFamily="18" charset="0"/>
              <a:ea typeface="Times New Roman" panose="02020603050405020304" pitchFamily="18" charset="0"/>
            </a:endParaRPr>
          </a:p>
          <a:p>
            <a:pPr marL="0" marR="0">
              <a:buNone/>
            </a:pPr>
            <a:r>
              <a:rPr lang="en-US" sz="1200" i="1" dirty="0">
                <a:effectLst/>
                <a:latin typeface="Georgia" panose="02040502050405020303" pitchFamily="18" charset="0"/>
                <a:ea typeface="Georgia" panose="02040502050405020303" pitchFamily="18" charset="0"/>
              </a:rPr>
              <a:t> </a:t>
            </a:r>
            <a:endParaRPr lang="en-US" sz="1200" dirty="0">
              <a:effectLst/>
              <a:latin typeface="Times New Roman" panose="02020603050405020304" pitchFamily="18" charset="0"/>
              <a:ea typeface="Times New Roman" panose="02020603050405020304" pitchFamily="18" charset="0"/>
            </a:endParaRPr>
          </a:p>
          <a:p>
            <a:pPr marL="0" marR="0">
              <a:buNone/>
            </a:pPr>
            <a:r>
              <a:rPr lang="en-US" sz="1200" i="1" dirty="0">
                <a:effectLst/>
                <a:latin typeface="Georgia" panose="02040502050405020303" pitchFamily="18" charset="0"/>
                <a:ea typeface="Georgia" panose="02040502050405020303" pitchFamily="18" charset="0"/>
              </a:rPr>
              <a:t>This information is general in nature and is not intended to be tax, legal, accounting, or other professional advice. The information provided is based on current laws, which are subject to change at any time, and has not been endorsed by any government agency.</a:t>
            </a:r>
            <a:endParaRPr lang="en-US" sz="1200" dirty="0">
              <a:effectLst/>
              <a:latin typeface="Times New Roman" panose="02020603050405020304" pitchFamily="18" charset="0"/>
              <a:ea typeface="Times New Roman" panose="02020603050405020304" pitchFamily="18" charset="0"/>
            </a:endParaRPr>
          </a:p>
          <a:p>
            <a:pPr marL="0" marR="0">
              <a:buNone/>
            </a:pPr>
            <a:r>
              <a:rPr lang="en-US" sz="1200" i="1" dirty="0">
                <a:solidFill>
                  <a:srgbClr val="000000"/>
                </a:solidFill>
                <a:effectLst/>
                <a:latin typeface="Georgia" panose="02040502050405020303" pitchFamily="18" charset="0"/>
                <a:ea typeface="Georgia" panose="02040502050405020303" pitchFamily="18" charset="0"/>
              </a:rPr>
              <a:t> </a:t>
            </a:r>
            <a:endParaRPr lang="en-US" sz="1200" dirty="0">
              <a:effectLst/>
              <a:latin typeface="Times New Roman" panose="02020603050405020304" pitchFamily="18" charset="0"/>
              <a:ea typeface="Times New Roman" panose="02020603050405020304" pitchFamily="18" charset="0"/>
            </a:endParaRPr>
          </a:p>
          <a:p>
            <a:pPr marL="0" marR="0">
              <a:buNone/>
            </a:pPr>
            <a:r>
              <a:rPr lang="en-US" sz="1200" i="1" dirty="0">
                <a:effectLst/>
                <a:latin typeface="Georgia" panose="02040502050405020303" pitchFamily="18" charset="0"/>
                <a:ea typeface="Georgia" panose="02040502050405020303" pitchFamily="18" charset="0"/>
              </a:rPr>
              <a:t>Nationwide and The Harris Poll are separate and non-affiliated companies.</a:t>
            </a:r>
            <a:endParaRPr lang="en-US" sz="1200" dirty="0">
              <a:effectLst/>
              <a:latin typeface="Times New Roman" panose="02020603050405020304" pitchFamily="18" charset="0"/>
              <a:ea typeface="Times New Roman" panose="02020603050405020304" pitchFamily="18" charset="0"/>
            </a:endParaRPr>
          </a:p>
          <a:p>
            <a:pPr marL="0" marR="0">
              <a:buNone/>
            </a:pPr>
            <a:r>
              <a:rPr lang="en-US" sz="1200" i="1" dirty="0">
                <a:effectLst/>
                <a:latin typeface="Georgia" panose="02040502050405020303" pitchFamily="18" charset="0"/>
                <a:ea typeface="Georgia" panose="02040502050405020303" pitchFamily="18" charset="0"/>
              </a:rPr>
              <a:t> </a:t>
            </a:r>
            <a:endParaRPr lang="en-US" sz="1200" dirty="0">
              <a:effectLst/>
              <a:latin typeface="Times New Roman" panose="02020603050405020304" pitchFamily="18" charset="0"/>
              <a:ea typeface="Times New Roman" panose="02020603050405020304" pitchFamily="18" charset="0"/>
            </a:endParaRPr>
          </a:p>
          <a:p>
            <a:pPr marL="0" marR="0">
              <a:buNone/>
            </a:pPr>
            <a:r>
              <a:rPr lang="en-US" sz="1200" i="1" dirty="0">
                <a:effectLst/>
                <a:latin typeface="Georgia" panose="02040502050405020303" pitchFamily="18" charset="0"/>
                <a:ea typeface="Georgia" panose="02040502050405020303" pitchFamily="18" charset="0"/>
              </a:rPr>
              <a:t>Life and annuity products are issued by Nationwide Life Insurance Company or Nationwide Life and Annuity Insurance Company, Columbus, Ohio. </a:t>
            </a:r>
            <a:endParaRPr lang="en-US" sz="1200" dirty="0">
              <a:effectLst/>
              <a:latin typeface="Times New Roman" panose="02020603050405020304" pitchFamily="18" charset="0"/>
              <a:ea typeface="Times New Roman" panose="02020603050405020304" pitchFamily="18" charset="0"/>
            </a:endParaRPr>
          </a:p>
          <a:p>
            <a:pPr marL="0" marR="0">
              <a:buNone/>
            </a:pPr>
            <a:r>
              <a:rPr lang="en-US" sz="1200" i="1" dirty="0">
                <a:effectLst/>
                <a:latin typeface="Georgia" panose="02040502050405020303" pitchFamily="18" charset="0"/>
                <a:ea typeface="Georgia" panose="02040502050405020303" pitchFamily="18" charset="0"/>
              </a:rPr>
              <a:t> </a:t>
            </a:r>
            <a:endParaRPr lang="en-US" sz="1200" dirty="0">
              <a:effectLst/>
              <a:latin typeface="Times New Roman" panose="02020603050405020304" pitchFamily="18" charset="0"/>
              <a:ea typeface="Times New Roman" panose="02020603050405020304" pitchFamily="18" charset="0"/>
            </a:endParaRPr>
          </a:p>
          <a:p>
            <a:pPr marL="0" marR="0">
              <a:buNone/>
            </a:pPr>
            <a:r>
              <a:rPr lang="en-US" sz="1200" i="1" dirty="0">
                <a:effectLst/>
                <a:latin typeface="Georgia" panose="02040502050405020303" pitchFamily="18" charset="0"/>
                <a:ea typeface="Georgia" panose="02040502050405020303" pitchFamily="18" charset="0"/>
              </a:rPr>
              <a:t>Nationwide Investment Services Corporation (NISC), member FINRA, Columbus, OH. Nationwide Retirement Institute is a division of NISC.</a:t>
            </a:r>
            <a:endParaRPr lang="en-US" sz="1200" dirty="0">
              <a:effectLst/>
              <a:latin typeface="Times New Roman" panose="02020603050405020304" pitchFamily="18" charset="0"/>
              <a:ea typeface="Times New Roman" panose="02020603050405020304" pitchFamily="18" charset="0"/>
            </a:endParaRPr>
          </a:p>
          <a:p>
            <a:pPr marL="0" marR="0">
              <a:buNone/>
            </a:pPr>
            <a:r>
              <a:rPr lang="en-US" sz="1200" i="1" dirty="0">
                <a:effectLst/>
                <a:latin typeface="Georgia" panose="02040502050405020303" pitchFamily="18" charset="0"/>
                <a:ea typeface="Georgia" panose="02040502050405020303" pitchFamily="18" charset="0"/>
              </a:rPr>
              <a:t> </a:t>
            </a:r>
            <a:endParaRPr lang="en-US" sz="1200" dirty="0">
              <a:effectLst/>
              <a:latin typeface="Times New Roman" panose="02020603050405020304" pitchFamily="18" charset="0"/>
              <a:ea typeface="Times New Roman" panose="02020603050405020304" pitchFamily="18" charset="0"/>
            </a:endParaRPr>
          </a:p>
          <a:p>
            <a:pPr marL="0" marR="0"/>
            <a:r>
              <a:rPr lang="en-US" sz="1200" i="1" dirty="0">
                <a:solidFill>
                  <a:srgbClr val="000000"/>
                </a:solidFill>
                <a:effectLst/>
                <a:latin typeface="Georgia" panose="02040502050405020303" pitchFamily="18" charset="0"/>
                <a:ea typeface="Times New Roman" panose="02020603050405020304" pitchFamily="18" charset="0"/>
              </a:rPr>
              <a:t>Nationwide, Nationwide is on your side, the Nationwide N and Eagle, and The Nationwide Retirement Institute are service marks of Nationwide Mutual Insurance Company. © 2026</a:t>
            </a:r>
            <a:endParaRPr lang="en-US" sz="1200" dirty="0">
              <a:effectLst/>
              <a:latin typeface="Times New Roman" panose="02020603050405020304" pitchFamily="18" charset="0"/>
              <a:ea typeface="Times New Roman" panose="02020603050405020304" pitchFamily="18" charset="0"/>
            </a:endParaRPr>
          </a:p>
        </p:txBody>
      </p:sp>
      <p:sp>
        <p:nvSpPr>
          <p:cNvPr id="8" name="Title 2">
            <a:extLst>
              <a:ext uri="{FF2B5EF4-FFF2-40B4-BE49-F238E27FC236}">
                <a16:creationId xmlns:a16="http://schemas.microsoft.com/office/drawing/2014/main" id="{41FE8AFE-4DC5-922A-099E-985687D71212}"/>
              </a:ext>
            </a:extLst>
          </p:cNvPr>
          <p:cNvSpPr>
            <a:spLocks noGrp="1"/>
          </p:cNvSpPr>
          <p:nvPr>
            <p:ph type="title"/>
          </p:nvPr>
        </p:nvSpPr>
        <p:spPr>
          <a:xfrm>
            <a:off x="295698" y="256540"/>
            <a:ext cx="8552603" cy="325304"/>
          </a:xfrm>
        </p:spPr>
        <p:txBody>
          <a:bodyPr/>
          <a:lstStyle/>
          <a:p>
            <a:r>
              <a:rPr lang="en-US" dirty="0"/>
              <a:t>Disclosures</a:t>
            </a:r>
          </a:p>
        </p:txBody>
      </p:sp>
    </p:spTree>
    <p:extLst>
      <p:ext uri="{BB962C8B-B14F-4D97-AF65-F5344CB8AC3E}">
        <p14:creationId xmlns:p14="http://schemas.microsoft.com/office/powerpoint/2010/main" val="31528232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59E5B-9DAF-F64A-D362-966D492D7107}"/>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C721CA0D-56D1-CB59-DB83-FEF1CF14279B}"/>
              </a:ext>
              <a:ext uri="{C183D7F6-B498-43B3-948B-1728B52AA6E4}">
                <adec:decorative xmlns:adec="http://schemas.microsoft.com/office/drawing/2017/decorative" val="1"/>
              </a:ext>
            </a:extLst>
          </p:cNvPr>
          <p:cNvSpPr/>
          <p:nvPr/>
        </p:nvSpPr>
        <p:spPr>
          <a:xfrm>
            <a:off x="-121920" y="-69669"/>
            <a:ext cx="9361714" cy="5213169"/>
          </a:xfrm>
          <a:prstGeom prst="rect">
            <a:avLst/>
          </a:prstGeom>
          <a:solidFill>
            <a:srgbClr val="1247B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3" name="Group 32">
            <a:extLst>
              <a:ext uri="{FF2B5EF4-FFF2-40B4-BE49-F238E27FC236}">
                <a16:creationId xmlns:a16="http://schemas.microsoft.com/office/drawing/2014/main" id="{66FCBA7C-7833-C74C-339A-0A070E046D42}"/>
              </a:ext>
              <a:ext uri="{C183D7F6-B498-43B3-948B-1728B52AA6E4}">
                <adec:decorative xmlns:adec="http://schemas.microsoft.com/office/drawing/2017/decorative" val="1"/>
              </a:ext>
            </a:extLst>
          </p:cNvPr>
          <p:cNvGrpSpPr/>
          <p:nvPr/>
        </p:nvGrpSpPr>
        <p:grpSpPr>
          <a:xfrm>
            <a:off x="501971" y="3587929"/>
            <a:ext cx="3058522" cy="843571"/>
            <a:chOff x="4962050" y="3734269"/>
            <a:chExt cx="3615866" cy="997292"/>
          </a:xfrm>
        </p:grpSpPr>
        <p:grpSp>
          <p:nvGrpSpPr>
            <p:cNvPr id="11" name="Nationwide logo" descr="Nationwide is on your side">
              <a:extLst>
                <a:ext uri="{FF2B5EF4-FFF2-40B4-BE49-F238E27FC236}">
                  <a16:creationId xmlns:a16="http://schemas.microsoft.com/office/drawing/2014/main" id="{5680AB35-7A89-6484-68B7-10F861FB8A1B}"/>
                </a:ext>
              </a:extLst>
            </p:cNvPr>
            <p:cNvGrpSpPr>
              <a:grpSpLocks noChangeAspect="1"/>
            </p:cNvGrpSpPr>
            <p:nvPr/>
          </p:nvGrpSpPr>
          <p:grpSpPr bwMode="auto">
            <a:xfrm>
              <a:off x="4962050" y="3735195"/>
              <a:ext cx="998568" cy="996366"/>
              <a:chOff x="2464" y="1494"/>
              <a:chExt cx="2267" cy="2262"/>
            </a:xfrm>
            <a:solidFill>
              <a:schemeClr val="bg1"/>
            </a:solidFill>
          </p:grpSpPr>
          <p:sp>
            <p:nvSpPr>
              <p:cNvPr id="12" name="Oval 11">
                <a:extLst>
                  <a:ext uri="{FF2B5EF4-FFF2-40B4-BE49-F238E27FC236}">
                    <a16:creationId xmlns:a16="http://schemas.microsoft.com/office/drawing/2014/main" id="{2E6CE541-143C-B364-026C-64064EEE25C8}"/>
                  </a:ext>
                </a:extLst>
              </p:cNvPr>
              <p:cNvSpPr>
                <a:spLocks noChangeArrowheads="1"/>
              </p:cNvSpPr>
              <p:nvPr userDrawn="1"/>
            </p:nvSpPr>
            <p:spPr bwMode="auto">
              <a:xfrm>
                <a:off x="3170" y="3451"/>
                <a:ext cx="70"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E22F7F2B-B044-0B90-075C-5F8205C3A3B9}"/>
                  </a:ext>
                </a:extLst>
              </p:cNvPr>
              <p:cNvSpPr>
                <a:spLocks noChangeArrowheads="1"/>
              </p:cNvSpPr>
              <p:nvPr userDrawn="1"/>
            </p:nvSpPr>
            <p:spPr bwMode="auto">
              <a:xfrm>
                <a:off x="4070" y="3451"/>
                <a:ext cx="71"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eeform 13">
                <a:extLst>
                  <a:ext uri="{FF2B5EF4-FFF2-40B4-BE49-F238E27FC236}">
                    <a16:creationId xmlns:a16="http://schemas.microsoft.com/office/drawing/2014/main" id="{0B7ABADB-27AC-FD65-7F54-480079862771}"/>
                  </a:ext>
                </a:extLst>
              </p:cNvPr>
              <p:cNvSpPr>
                <a:spLocks noEditPoints="1"/>
              </p:cNvSpPr>
              <p:nvPr userDrawn="1"/>
            </p:nvSpPr>
            <p:spPr bwMode="auto">
              <a:xfrm>
                <a:off x="2771" y="3538"/>
                <a:ext cx="191" cy="218"/>
              </a:xfrm>
              <a:custGeom>
                <a:avLst/>
                <a:gdLst>
                  <a:gd name="T0" fmla="*/ 770 w 770"/>
                  <a:gd name="T1" fmla="*/ 353 h 881"/>
                  <a:gd name="T2" fmla="*/ 770 w 770"/>
                  <a:gd name="T3" fmla="*/ 857 h 881"/>
                  <a:gd name="T4" fmla="*/ 550 w 770"/>
                  <a:gd name="T5" fmla="*/ 857 h 881"/>
                  <a:gd name="T6" fmla="*/ 550 w 770"/>
                  <a:gd name="T7" fmla="*/ 772 h 881"/>
                  <a:gd name="T8" fmla="*/ 310 w 770"/>
                  <a:gd name="T9" fmla="*/ 876 h 881"/>
                  <a:gd name="T10" fmla="*/ 0 w 770"/>
                  <a:gd name="T11" fmla="*/ 617 h 881"/>
                  <a:gd name="T12" fmla="*/ 514 w 770"/>
                  <a:gd name="T13" fmla="*/ 320 h 881"/>
                  <a:gd name="T14" fmla="*/ 543 w 770"/>
                  <a:gd name="T15" fmla="*/ 320 h 881"/>
                  <a:gd name="T16" fmla="*/ 379 w 770"/>
                  <a:gd name="T17" fmla="*/ 190 h 881"/>
                  <a:gd name="T18" fmla="*/ 155 w 770"/>
                  <a:gd name="T19" fmla="*/ 270 h 881"/>
                  <a:gd name="T20" fmla="*/ 22 w 770"/>
                  <a:gd name="T21" fmla="*/ 137 h 881"/>
                  <a:gd name="T22" fmla="*/ 385 w 770"/>
                  <a:gd name="T23" fmla="*/ 0 h 881"/>
                  <a:gd name="T24" fmla="*/ 682 w 770"/>
                  <a:gd name="T25" fmla="*/ 91 h 881"/>
                  <a:gd name="T26" fmla="*/ 770 w 770"/>
                  <a:gd name="T27" fmla="*/ 353 h 881"/>
                  <a:gd name="T28" fmla="*/ 543 w 770"/>
                  <a:gd name="T29" fmla="*/ 493 h 881"/>
                  <a:gd name="T30" fmla="*/ 521 w 770"/>
                  <a:gd name="T31" fmla="*/ 493 h 881"/>
                  <a:gd name="T32" fmla="*/ 326 w 770"/>
                  <a:gd name="T33" fmla="*/ 516 h 881"/>
                  <a:gd name="T34" fmla="*/ 241 w 770"/>
                  <a:gd name="T35" fmla="*/ 602 h 881"/>
                  <a:gd name="T36" fmla="*/ 356 w 770"/>
                  <a:gd name="T37" fmla="*/ 689 h 881"/>
                  <a:gd name="T38" fmla="*/ 543 w 770"/>
                  <a:gd name="T39" fmla="*/ 519 h 881"/>
                  <a:gd name="T40" fmla="*/ 543 w 770"/>
                  <a:gd name="T41" fmla="*/ 493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0" h="881">
                    <a:moveTo>
                      <a:pt x="770" y="353"/>
                    </a:moveTo>
                    <a:cubicBezTo>
                      <a:pt x="770" y="857"/>
                      <a:pt x="770" y="857"/>
                      <a:pt x="770" y="857"/>
                    </a:cubicBezTo>
                    <a:cubicBezTo>
                      <a:pt x="550" y="857"/>
                      <a:pt x="550" y="857"/>
                      <a:pt x="550" y="857"/>
                    </a:cubicBezTo>
                    <a:cubicBezTo>
                      <a:pt x="550" y="772"/>
                      <a:pt x="550" y="772"/>
                      <a:pt x="550" y="772"/>
                    </a:cubicBezTo>
                    <a:cubicBezTo>
                      <a:pt x="492" y="834"/>
                      <a:pt x="421" y="873"/>
                      <a:pt x="310" y="876"/>
                    </a:cubicBezTo>
                    <a:cubicBezTo>
                      <a:pt x="137" y="881"/>
                      <a:pt x="0" y="775"/>
                      <a:pt x="0" y="617"/>
                    </a:cubicBezTo>
                    <a:cubicBezTo>
                      <a:pt x="0" y="373"/>
                      <a:pt x="260" y="320"/>
                      <a:pt x="514" y="320"/>
                    </a:cubicBezTo>
                    <a:cubicBezTo>
                      <a:pt x="543" y="320"/>
                      <a:pt x="543" y="320"/>
                      <a:pt x="543" y="320"/>
                    </a:cubicBezTo>
                    <a:cubicBezTo>
                      <a:pt x="543" y="252"/>
                      <a:pt x="513" y="190"/>
                      <a:pt x="379" y="190"/>
                    </a:cubicBezTo>
                    <a:cubicBezTo>
                      <a:pt x="287" y="190"/>
                      <a:pt x="210" y="219"/>
                      <a:pt x="155" y="270"/>
                    </a:cubicBezTo>
                    <a:cubicBezTo>
                      <a:pt x="22" y="137"/>
                      <a:pt x="22" y="137"/>
                      <a:pt x="22" y="137"/>
                    </a:cubicBezTo>
                    <a:cubicBezTo>
                      <a:pt x="113" y="46"/>
                      <a:pt x="242" y="0"/>
                      <a:pt x="385" y="0"/>
                    </a:cubicBezTo>
                    <a:cubicBezTo>
                      <a:pt x="526" y="0"/>
                      <a:pt x="604" y="20"/>
                      <a:pt x="682" y="91"/>
                    </a:cubicBezTo>
                    <a:cubicBezTo>
                      <a:pt x="757" y="158"/>
                      <a:pt x="770" y="283"/>
                      <a:pt x="770" y="353"/>
                    </a:cubicBezTo>
                    <a:moveTo>
                      <a:pt x="543" y="493"/>
                    </a:moveTo>
                    <a:cubicBezTo>
                      <a:pt x="521" y="493"/>
                      <a:pt x="521" y="493"/>
                      <a:pt x="521" y="493"/>
                    </a:cubicBezTo>
                    <a:cubicBezTo>
                      <a:pt x="484" y="493"/>
                      <a:pt x="394" y="498"/>
                      <a:pt x="326" y="516"/>
                    </a:cubicBezTo>
                    <a:cubicBezTo>
                      <a:pt x="280" y="529"/>
                      <a:pt x="241" y="560"/>
                      <a:pt x="241" y="602"/>
                    </a:cubicBezTo>
                    <a:cubicBezTo>
                      <a:pt x="241" y="663"/>
                      <a:pt x="301" y="689"/>
                      <a:pt x="356" y="689"/>
                    </a:cubicBezTo>
                    <a:cubicBezTo>
                      <a:pt x="473" y="689"/>
                      <a:pt x="543" y="615"/>
                      <a:pt x="543" y="519"/>
                    </a:cubicBezTo>
                    <a:lnTo>
                      <a:pt x="543"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eeform 14">
                <a:extLst>
                  <a:ext uri="{FF2B5EF4-FFF2-40B4-BE49-F238E27FC236}">
                    <a16:creationId xmlns:a16="http://schemas.microsoft.com/office/drawing/2014/main" id="{4D764BE2-44C0-6CAE-5BA1-F35313C738DE}"/>
                  </a:ext>
                </a:extLst>
              </p:cNvPr>
              <p:cNvSpPr>
                <a:spLocks/>
              </p:cNvSpPr>
              <p:nvPr userDrawn="1"/>
            </p:nvSpPr>
            <p:spPr bwMode="auto">
              <a:xfrm>
                <a:off x="2983" y="3477"/>
                <a:ext cx="154" cy="278"/>
              </a:xfrm>
              <a:custGeom>
                <a:avLst/>
                <a:gdLst>
                  <a:gd name="T0" fmla="*/ 401 w 622"/>
                  <a:gd name="T1" fmla="*/ 264 h 1120"/>
                  <a:gd name="T2" fmla="*/ 401 w 622"/>
                  <a:gd name="T3" fmla="*/ 0 h 1120"/>
                  <a:gd name="T4" fmla="*/ 163 w 622"/>
                  <a:gd name="T5" fmla="*/ 0 h 1120"/>
                  <a:gd name="T6" fmla="*/ 163 w 622"/>
                  <a:gd name="T7" fmla="*/ 264 h 1120"/>
                  <a:gd name="T8" fmla="*/ 0 w 622"/>
                  <a:gd name="T9" fmla="*/ 264 h 1120"/>
                  <a:gd name="T10" fmla="*/ 0 w 622"/>
                  <a:gd name="T11" fmla="*/ 463 h 1120"/>
                  <a:gd name="T12" fmla="*/ 163 w 622"/>
                  <a:gd name="T13" fmla="*/ 463 h 1120"/>
                  <a:gd name="T14" fmla="*/ 163 w 622"/>
                  <a:gd name="T15" fmla="*/ 818 h 1120"/>
                  <a:gd name="T16" fmla="*/ 231 w 622"/>
                  <a:gd name="T17" fmla="*/ 1055 h 1120"/>
                  <a:gd name="T18" fmla="*/ 444 w 622"/>
                  <a:gd name="T19" fmla="*/ 1120 h 1120"/>
                  <a:gd name="T20" fmla="*/ 622 w 622"/>
                  <a:gd name="T21" fmla="*/ 1086 h 1120"/>
                  <a:gd name="T22" fmla="*/ 622 w 622"/>
                  <a:gd name="T23" fmla="*/ 898 h 1120"/>
                  <a:gd name="T24" fmla="*/ 494 w 622"/>
                  <a:gd name="T25" fmla="*/ 915 h 1120"/>
                  <a:gd name="T26" fmla="*/ 401 w 622"/>
                  <a:gd name="T27" fmla="*/ 807 h 1120"/>
                  <a:gd name="T28" fmla="*/ 401 w 622"/>
                  <a:gd name="T29" fmla="*/ 463 h 1120"/>
                  <a:gd name="T30" fmla="*/ 622 w 622"/>
                  <a:gd name="T31" fmla="*/ 463 h 1120"/>
                  <a:gd name="T32" fmla="*/ 622 w 622"/>
                  <a:gd name="T33" fmla="*/ 264 h 1120"/>
                  <a:gd name="T34" fmla="*/ 401 w 622"/>
                  <a:gd name="T35" fmla="*/ 26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2" h="1120">
                    <a:moveTo>
                      <a:pt x="401" y="264"/>
                    </a:moveTo>
                    <a:cubicBezTo>
                      <a:pt x="401" y="0"/>
                      <a:pt x="401" y="0"/>
                      <a:pt x="401" y="0"/>
                    </a:cubicBezTo>
                    <a:cubicBezTo>
                      <a:pt x="163" y="0"/>
                      <a:pt x="163" y="0"/>
                      <a:pt x="163" y="0"/>
                    </a:cubicBezTo>
                    <a:cubicBezTo>
                      <a:pt x="163" y="264"/>
                      <a:pt x="163" y="264"/>
                      <a:pt x="163" y="264"/>
                    </a:cubicBezTo>
                    <a:cubicBezTo>
                      <a:pt x="0" y="264"/>
                      <a:pt x="0" y="264"/>
                      <a:pt x="0" y="264"/>
                    </a:cubicBezTo>
                    <a:cubicBezTo>
                      <a:pt x="0" y="463"/>
                      <a:pt x="0" y="463"/>
                      <a:pt x="0" y="463"/>
                    </a:cubicBezTo>
                    <a:cubicBezTo>
                      <a:pt x="163" y="463"/>
                      <a:pt x="163" y="463"/>
                      <a:pt x="163" y="463"/>
                    </a:cubicBezTo>
                    <a:cubicBezTo>
                      <a:pt x="163" y="818"/>
                      <a:pt x="163" y="818"/>
                      <a:pt x="163" y="818"/>
                    </a:cubicBezTo>
                    <a:cubicBezTo>
                      <a:pt x="163" y="937"/>
                      <a:pt x="184" y="1008"/>
                      <a:pt x="231" y="1055"/>
                    </a:cubicBezTo>
                    <a:cubicBezTo>
                      <a:pt x="276" y="1099"/>
                      <a:pt x="343" y="1120"/>
                      <a:pt x="444" y="1120"/>
                    </a:cubicBezTo>
                    <a:cubicBezTo>
                      <a:pt x="508" y="1120"/>
                      <a:pt x="572" y="1108"/>
                      <a:pt x="622" y="1086"/>
                    </a:cubicBezTo>
                    <a:cubicBezTo>
                      <a:pt x="622" y="898"/>
                      <a:pt x="622" y="898"/>
                      <a:pt x="622" y="898"/>
                    </a:cubicBezTo>
                    <a:cubicBezTo>
                      <a:pt x="592" y="908"/>
                      <a:pt x="549" y="915"/>
                      <a:pt x="494" y="915"/>
                    </a:cubicBezTo>
                    <a:cubicBezTo>
                      <a:pt x="420" y="915"/>
                      <a:pt x="401" y="874"/>
                      <a:pt x="401" y="807"/>
                    </a:cubicBezTo>
                    <a:cubicBezTo>
                      <a:pt x="401" y="463"/>
                      <a:pt x="401" y="463"/>
                      <a:pt x="401" y="463"/>
                    </a:cubicBezTo>
                    <a:cubicBezTo>
                      <a:pt x="622" y="463"/>
                      <a:pt x="622" y="463"/>
                      <a:pt x="622" y="463"/>
                    </a:cubicBezTo>
                    <a:cubicBezTo>
                      <a:pt x="622" y="264"/>
                      <a:pt x="622" y="264"/>
                      <a:pt x="622" y="264"/>
                    </a:cubicBezTo>
                    <a:lnTo>
                      <a:pt x="401"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Freeform 15">
                <a:extLst>
                  <a:ext uri="{FF2B5EF4-FFF2-40B4-BE49-F238E27FC236}">
                    <a16:creationId xmlns:a16="http://schemas.microsoft.com/office/drawing/2014/main" id="{CFE5458C-5D0F-4C40-456F-5493E4D837E2}"/>
                  </a:ext>
                </a:extLst>
              </p:cNvPr>
              <p:cNvSpPr>
                <a:spLocks noEditPoints="1"/>
              </p:cNvSpPr>
              <p:nvPr userDrawn="1"/>
            </p:nvSpPr>
            <p:spPr bwMode="auto">
              <a:xfrm>
                <a:off x="4426" y="3538"/>
                <a:ext cx="213" cy="217"/>
              </a:xfrm>
              <a:custGeom>
                <a:avLst/>
                <a:gdLst>
                  <a:gd name="T0" fmla="*/ 857 w 857"/>
                  <a:gd name="T1" fmla="*/ 453 h 876"/>
                  <a:gd name="T2" fmla="*/ 857 w 857"/>
                  <a:gd name="T3" fmla="*/ 516 h 876"/>
                  <a:gd name="T4" fmla="*/ 244 w 857"/>
                  <a:gd name="T5" fmla="*/ 516 h 876"/>
                  <a:gd name="T6" fmla="*/ 459 w 857"/>
                  <a:gd name="T7" fmla="*/ 680 h 876"/>
                  <a:gd name="T8" fmla="*/ 678 w 857"/>
                  <a:gd name="T9" fmla="*/ 583 h 876"/>
                  <a:gd name="T10" fmla="*/ 829 w 857"/>
                  <a:gd name="T11" fmla="*/ 693 h 876"/>
                  <a:gd name="T12" fmla="*/ 463 w 857"/>
                  <a:gd name="T13" fmla="*/ 876 h 876"/>
                  <a:gd name="T14" fmla="*/ 0 w 857"/>
                  <a:gd name="T15" fmla="*/ 438 h 876"/>
                  <a:gd name="T16" fmla="*/ 433 w 857"/>
                  <a:gd name="T17" fmla="*/ 0 h 876"/>
                  <a:gd name="T18" fmla="*/ 857 w 857"/>
                  <a:gd name="T19" fmla="*/ 453 h 876"/>
                  <a:gd name="T20" fmla="*/ 605 w 857"/>
                  <a:gd name="T21" fmla="*/ 345 h 876"/>
                  <a:gd name="T22" fmla="*/ 425 w 857"/>
                  <a:gd name="T23" fmla="*/ 189 h 876"/>
                  <a:gd name="T24" fmla="*/ 245 w 857"/>
                  <a:gd name="T25" fmla="*/ 345 h 876"/>
                  <a:gd name="T26" fmla="*/ 605 w 857"/>
                  <a:gd name="T27" fmla="*/ 34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7" h="876">
                    <a:moveTo>
                      <a:pt x="857" y="453"/>
                    </a:moveTo>
                    <a:cubicBezTo>
                      <a:pt x="857" y="516"/>
                      <a:pt x="857" y="516"/>
                      <a:pt x="857" y="516"/>
                    </a:cubicBezTo>
                    <a:cubicBezTo>
                      <a:pt x="244" y="516"/>
                      <a:pt x="244" y="516"/>
                      <a:pt x="244" y="516"/>
                    </a:cubicBezTo>
                    <a:cubicBezTo>
                      <a:pt x="249" y="602"/>
                      <a:pt x="345" y="675"/>
                      <a:pt x="459" y="680"/>
                    </a:cubicBezTo>
                    <a:cubicBezTo>
                      <a:pt x="565" y="684"/>
                      <a:pt x="623" y="642"/>
                      <a:pt x="678" y="583"/>
                    </a:cubicBezTo>
                    <a:cubicBezTo>
                      <a:pt x="829" y="693"/>
                      <a:pt x="829" y="693"/>
                      <a:pt x="829" y="693"/>
                    </a:cubicBezTo>
                    <a:cubicBezTo>
                      <a:pt x="737" y="809"/>
                      <a:pt x="624" y="876"/>
                      <a:pt x="463" y="876"/>
                    </a:cubicBezTo>
                    <a:cubicBezTo>
                      <a:pt x="208" y="876"/>
                      <a:pt x="0" y="718"/>
                      <a:pt x="0" y="438"/>
                    </a:cubicBezTo>
                    <a:cubicBezTo>
                      <a:pt x="0" y="215"/>
                      <a:pt x="139" y="0"/>
                      <a:pt x="433" y="0"/>
                    </a:cubicBezTo>
                    <a:cubicBezTo>
                      <a:pt x="736" y="0"/>
                      <a:pt x="857" y="235"/>
                      <a:pt x="857" y="453"/>
                    </a:cubicBezTo>
                    <a:moveTo>
                      <a:pt x="605" y="345"/>
                    </a:moveTo>
                    <a:cubicBezTo>
                      <a:pt x="594" y="254"/>
                      <a:pt x="544" y="187"/>
                      <a:pt x="425" y="189"/>
                    </a:cubicBezTo>
                    <a:cubicBezTo>
                      <a:pt x="324" y="191"/>
                      <a:pt x="256" y="259"/>
                      <a:pt x="245" y="345"/>
                    </a:cubicBezTo>
                    <a:lnTo>
                      <a:pt x="605"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eeform 16">
                <a:extLst>
                  <a:ext uri="{FF2B5EF4-FFF2-40B4-BE49-F238E27FC236}">
                    <a16:creationId xmlns:a16="http://schemas.microsoft.com/office/drawing/2014/main" id="{CA3C9CAA-3288-1749-CC86-2732743F3FBA}"/>
                  </a:ext>
                </a:extLst>
              </p:cNvPr>
              <p:cNvSpPr>
                <a:spLocks/>
              </p:cNvSpPr>
              <p:nvPr userDrawn="1"/>
            </p:nvSpPr>
            <p:spPr bwMode="auto">
              <a:xfrm>
                <a:off x="2464" y="3449"/>
                <a:ext cx="272" cy="301"/>
              </a:xfrm>
              <a:custGeom>
                <a:avLst/>
                <a:gdLst>
                  <a:gd name="T0" fmla="*/ 207 w 272"/>
                  <a:gd name="T1" fmla="*/ 0 h 301"/>
                  <a:gd name="T2" fmla="*/ 207 w 272"/>
                  <a:gd name="T3" fmla="*/ 204 h 301"/>
                  <a:gd name="T4" fmla="*/ 80 w 272"/>
                  <a:gd name="T5" fmla="*/ 0 h 301"/>
                  <a:gd name="T6" fmla="*/ 0 w 272"/>
                  <a:gd name="T7" fmla="*/ 0 h 301"/>
                  <a:gd name="T8" fmla="*/ 0 w 272"/>
                  <a:gd name="T9" fmla="*/ 301 h 301"/>
                  <a:gd name="T10" fmla="*/ 65 w 272"/>
                  <a:gd name="T11" fmla="*/ 301 h 301"/>
                  <a:gd name="T12" fmla="*/ 65 w 272"/>
                  <a:gd name="T13" fmla="*/ 90 h 301"/>
                  <a:gd name="T14" fmla="*/ 196 w 272"/>
                  <a:gd name="T15" fmla="*/ 301 h 301"/>
                  <a:gd name="T16" fmla="*/ 272 w 272"/>
                  <a:gd name="T17" fmla="*/ 301 h 301"/>
                  <a:gd name="T18" fmla="*/ 272 w 272"/>
                  <a:gd name="T19" fmla="*/ 0 h 301"/>
                  <a:gd name="T20" fmla="*/ 207 w 272"/>
                  <a:gd name="T21"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 h="301">
                    <a:moveTo>
                      <a:pt x="207" y="0"/>
                    </a:moveTo>
                    <a:lnTo>
                      <a:pt x="207" y="204"/>
                    </a:lnTo>
                    <a:lnTo>
                      <a:pt x="80" y="0"/>
                    </a:lnTo>
                    <a:lnTo>
                      <a:pt x="0" y="0"/>
                    </a:lnTo>
                    <a:lnTo>
                      <a:pt x="0" y="301"/>
                    </a:lnTo>
                    <a:lnTo>
                      <a:pt x="65" y="301"/>
                    </a:lnTo>
                    <a:lnTo>
                      <a:pt x="65" y="90"/>
                    </a:lnTo>
                    <a:lnTo>
                      <a:pt x="196" y="301"/>
                    </a:lnTo>
                    <a:lnTo>
                      <a:pt x="272" y="301"/>
                    </a:lnTo>
                    <a:lnTo>
                      <a:pt x="272" y="0"/>
                    </a:lnTo>
                    <a:lnTo>
                      <a:pt x="2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17">
                <a:extLst>
                  <a:ext uri="{FF2B5EF4-FFF2-40B4-BE49-F238E27FC236}">
                    <a16:creationId xmlns:a16="http://schemas.microsoft.com/office/drawing/2014/main" id="{EDFD76EE-CE3A-0366-A71E-2C678885DF7E}"/>
                  </a:ext>
                </a:extLst>
              </p:cNvPr>
              <p:cNvSpPr>
                <a:spLocks/>
              </p:cNvSpPr>
              <p:nvPr userDrawn="1"/>
            </p:nvSpPr>
            <p:spPr bwMode="auto">
              <a:xfrm>
                <a:off x="3734" y="3543"/>
                <a:ext cx="321" cy="207"/>
              </a:xfrm>
              <a:custGeom>
                <a:avLst/>
                <a:gdLst>
                  <a:gd name="T0" fmla="*/ 259 w 321"/>
                  <a:gd name="T1" fmla="*/ 0 h 207"/>
                  <a:gd name="T2" fmla="*/ 226 w 321"/>
                  <a:gd name="T3" fmla="*/ 129 h 207"/>
                  <a:gd name="T4" fmla="*/ 192 w 321"/>
                  <a:gd name="T5" fmla="*/ 0 h 207"/>
                  <a:gd name="T6" fmla="*/ 131 w 321"/>
                  <a:gd name="T7" fmla="*/ 0 h 207"/>
                  <a:gd name="T8" fmla="*/ 98 w 321"/>
                  <a:gd name="T9" fmla="*/ 128 h 207"/>
                  <a:gd name="T10" fmla="*/ 65 w 321"/>
                  <a:gd name="T11" fmla="*/ 0 h 207"/>
                  <a:gd name="T12" fmla="*/ 0 w 321"/>
                  <a:gd name="T13" fmla="*/ 0 h 207"/>
                  <a:gd name="T14" fmla="*/ 66 w 321"/>
                  <a:gd name="T15" fmla="*/ 207 h 207"/>
                  <a:gd name="T16" fmla="*/ 125 w 321"/>
                  <a:gd name="T17" fmla="*/ 207 h 207"/>
                  <a:gd name="T18" fmla="*/ 161 w 321"/>
                  <a:gd name="T19" fmla="*/ 77 h 207"/>
                  <a:gd name="T20" fmla="*/ 201 w 321"/>
                  <a:gd name="T21" fmla="*/ 207 h 207"/>
                  <a:gd name="T22" fmla="*/ 255 w 321"/>
                  <a:gd name="T23" fmla="*/ 207 h 207"/>
                  <a:gd name="T24" fmla="*/ 321 w 321"/>
                  <a:gd name="T25" fmla="*/ 0 h 207"/>
                  <a:gd name="T26" fmla="*/ 259 w 321"/>
                  <a:gd name="T2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1" h="207">
                    <a:moveTo>
                      <a:pt x="259" y="0"/>
                    </a:moveTo>
                    <a:lnTo>
                      <a:pt x="226" y="129"/>
                    </a:lnTo>
                    <a:lnTo>
                      <a:pt x="192" y="0"/>
                    </a:lnTo>
                    <a:lnTo>
                      <a:pt x="131" y="0"/>
                    </a:lnTo>
                    <a:lnTo>
                      <a:pt x="98" y="128"/>
                    </a:lnTo>
                    <a:lnTo>
                      <a:pt x="65" y="0"/>
                    </a:lnTo>
                    <a:lnTo>
                      <a:pt x="0" y="0"/>
                    </a:lnTo>
                    <a:lnTo>
                      <a:pt x="66" y="207"/>
                    </a:lnTo>
                    <a:lnTo>
                      <a:pt x="125" y="207"/>
                    </a:lnTo>
                    <a:lnTo>
                      <a:pt x="161" y="77"/>
                    </a:lnTo>
                    <a:lnTo>
                      <a:pt x="201" y="207"/>
                    </a:lnTo>
                    <a:lnTo>
                      <a:pt x="255" y="207"/>
                    </a:lnTo>
                    <a:lnTo>
                      <a:pt x="321" y="0"/>
                    </a:lnTo>
                    <a:lnTo>
                      <a:pt x="2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8D13E40E-B561-A3D8-3D4A-BFA776FD5C89}"/>
                  </a:ext>
                </a:extLst>
              </p:cNvPr>
              <p:cNvSpPr>
                <a:spLocks/>
              </p:cNvSpPr>
              <p:nvPr userDrawn="1"/>
            </p:nvSpPr>
            <p:spPr bwMode="auto">
              <a:xfrm>
                <a:off x="3175" y="3543"/>
                <a:ext cx="60" cy="207"/>
              </a:xfrm>
              <a:custGeom>
                <a:avLst/>
                <a:gdLst>
                  <a:gd name="T0" fmla="*/ 60 w 60"/>
                  <a:gd name="T1" fmla="*/ 0 h 207"/>
                  <a:gd name="T2" fmla="*/ 0 w 60"/>
                  <a:gd name="T3" fmla="*/ 0 h 207"/>
                  <a:gd name="T4" fmla="*/ 0 w 60"/>
                  <a:gd name="T5" fmla="*/ 106 h 207"/>
                  <a:gd name="T6" fmla="*/ 0 w 60"/>
                  <a:gd name="T7" fmla="*/ 207 h 207"/>
                  <a:gd name="T8" fmla="*/ 60 w 60"/>
                  <a:gd name="T9" fmla="*/ 207 h 207"/>
                  <a:gd name="T10" fmla="*/ 60 w 60"/>
                  <a:gd name="T11" fmla="*/ 106 h 207"/>
                  <a:gd name="T12" fmla="*/ 60 w 60"/>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60" h="207">
                    <a:moveTo>
                      <a:pt x="60" y="0"/>
                    </a:moveTo>
                    <a:lnTo>
                      <a:pt x="0" y="0"/>
                    </a:lnTo>
                    <a:lnTo>
                      <a:pt x="0" y="106"/>
                    </a:lnTo>
                    <a:lnTo>
                      <a:pt x="0" y="207"/>
                    </a:lnTo>
                    <a:lnTo>
                      <a:pt x="60" y="207"/>
                    </a:lnTo>
                    <a:lnTo>
                      <a:pt x="60" y="106"/>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9ECE48CD-C404-8E7F-75F8-CB4537B42BAB}"/>
                  </a:ext>
                </a:extLst>
              </p:cNvPr>
              <p:cNvSpPr>
                <a:spLocks/>
              </p:cNvSpPr>
              <p:nvPr userDrawn="1"/>
            </p:nvSpPr>
            <p:spPr bwMode="auto">
              <a:xfrm>
                <a:off x="4076" y="3543"/>
                <a:ext cx="59" cy="207"/>
              </a:xfrm>
              <a:custGeom>
                <a:avLst/>
                <a:gdLst>
                  <a:gd name="T0" fmla="*/ 59 w 59"/>
                  <a:gd name="T1" fmla="*/ 0 h 207"/>
                  <a:gd name="T2" fmla="*/ 0 w 59"/>
                  <a:gd name="T3" fmla="*/ 0 h 207"/>
                  <a:gd name="T4" fmla="*/ 0 w 59"/>
                  <a:gd name="T5" fmla="*/ 106 h 207"/>
                  <a:gd name="T6" fmla="*/ 0 w 59"/>
                  <a:gd name="T7" fmla="*/ 207 h 207"/>
                  <a:gd name="T8" fmla="*/ 59 w 59"/>
                  <a:gd name="T9" fmla="*/ 207 h 207"/>
                  <a:gd name="T10" fmla="*/ 59 w 59"/>
                  <a:gd name="T11" fmla="*/ 106 h 207"/>
                  <a:gd name="T12" fmla="*/ 59 w 59"/>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59" h="207">
                    <a:moveTo>
                      <a:pt x="59" y="0"/>
                    </a:moveTo>
                    <a:lnTo>
                      <a:pt x="0" y="0"/>
                    </a:lnTo>
                    <a:lnTo>
                      <a:pt x="0" y="106"/>
                    </a:lnTo>
                    <a:lnTo>
                      <a:pt x="0" y="207"/>
                    </a:lnTo>
                    <a:lnTo>
                      <a:pt x="59" y="207"/>
                    </a:lnTo>
                    <a:lnTo>
                      <a:pt x="59" y="106"/>
                    </a:lnTo>
                    <a:lnTo>
                      <a:pt x="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Freeform 20">
                <a:extLst>
                  <a:ext uri="{FF2B5EF4-FFF2-40B4-BE49-F238E27FC236}">
                    <a16:creationId xmlns:a16="http://schemas.microsoft.com/office/drawing/2014/main" id="{424AED2D-2B21-8192-A101-BBDE91E9F8CF}"/>
                  </a:ext>
                </a:extLst>
              </p:cNvPr>
              <p:cNvSpPr>
                <a:spLocks/>
              </p:cNvSpPr>
              <p:nvPr userDrawn="1"/>
            </p:nvSpPr>
            <p:spPr bwMode="auto">
              <a:xfrm>
                <a:off x="3527" y="3538"/>
                <a:ext cx="190" cy="212"/>
              </a:xfrm>
              <a:custGeom>
                <a:avLst/>
                <a:gdLst>
                  <a:gd name="T0" fmla="*/ 686 w 767"/>
                  <a:gd name="T1" fmla="*/ 77 h 857"/>
                  <a:gd name="T2" fmla="*/ 480 w 767"/>
                  <a:gd name="T3" fmla="*/ 0 h 857"/>
                  <a:gd name="T4" fmla="*/ 231 w 767"/>
                  <a:gd name="T5" fmla="*/ 111 h 857"/>
                  <a:gd name="T6" fmla="*/ 231 w 767"/>
                  <a:gd name="T7" fmla="*/ 20 h 857"/>
                  <a:gd name="T8" fmla="*/ 0 w 767"/>
                  <a:gd name="T9" fmla="*/ 20 h 857"/>
                  <a:gd name="T10" fmla="*/ 0 w 767"/>
                  <a:gd name="T11" fmla="*/ 857 h 857"/>
                  <a:gd name="T12" fmla="*/ 241 w 767"/>
                  <a:gd name="T13" fmla="*/ 857 h 857"/>
                  <a:gd name="T14" fmla="*/ 241 w 767"/>
                  <a:gd name="T15" fmla="*/ 402 h 857"/>
                  <a:gd name="T16" fmla="*/ 285 w 767"/>
                  <a:gd name="T17" fmla="*/ 268 h 857"/>
                  <a:gd name="T18" fmla="*/ 390 w 767"/>
                  <a:gd name="T19" fmla="*/ 221 h 857"/>
                  <a:gd name="T20" fmla="*/ 494 w 767"/>
                  <a:gd name="T21" fmla="*/ 268 h 857"/>
                  <a:gd name="T22" fmla="*/ 527 w 767"/>
                  <a:gd name="T23" fmla="*/ 434 h 857"/>
                  <a:gd name="T24" fmla="*/ 527 w 767"/>
                  <a:gd name="T25" fmla="*/ 857 h 857"/>
                  <a:gd name="T26" fmla="*/ 767 w 767"/>
                  <a:gd name="T27" fmla="*/ 857 h 857"/>
                  <a:gd name="T28" fmla="*/ 767 w 767"/>
                  <a:gd name="T29" fmla="*/ 334 h 857"/>
                  <a:gd name="T30" fmla="*/ 686 w 767"/>
                  <a:gd name="T31" fmla="*/ 77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7" h="857">
                    <a:moveTo>
                      <a:pt x="686" y="77"/>
                    </a:moveTo>
                    <a:cubicBezTo>
                      <a:pt x="636" y="24"/>
                      <a:pt x="573" y="0"/>
                      <a:pt x="480" y="0"/>
                    </a:cubicBezTo>
                    <a:cubicBezTo>
                      <a:pt x="388" y="1"/>
                      <a:pt x="281" y="46"/>
                      <a:pt x="231" y="111"/>
                    </a:cubicBezTo>
                    <a:cubicBezTo>
                      <a:pt x="231" y="20"/>
                      <a:pt x="231" y="20"/>
                      <a:pt x="231" y="20"/>
                    </a:cubicBezTo>
                    <a:cubicBezTo>
                      <a:pt x="0" y="20"/>
                      <a:pt x="0" y="20"/>
                      <a:pt x="0" y="20"/>
                    </a:cubicBezTo>
                    <a:cubicBezTo>
                      <a:pt x="0" y="857"/>
                      <a:pt x="0" y="857"/>
                      <a:pt x="0" y="857"/>
                    </a:cubicBezTo>
                    <a:cubicBezTo>
                      <a:pt x="241" y="857"/>
                      <a:pt x="241" y="857"/>
                      <a:pt x="241" y="857"/>
                    </a:cubicBezTo>
                    <a:cubicBezTo>
                      <a:pt x="241" y="402"/>
                      <a:pt x="241" y="402"/>
                      <a:pt x="241" y="402"/>
                    </a:cubicBezTo>
                    <a:cubicBezTo>
                      <a:pt x="241" y="343"/>
                      <a:pt x="257" y="299"/>
                      <a:pt x="285" y="268"/>
                    </a:cubicBezTo>
                    <a:cubicBezTo>
                      <a:pt x="309" y="241"/>
                      <a:pt x="345" y="224"/>
                      <a:pt x="390" y="221"/>
                    </a:cubicBezTo>
                    <a:cubicBezTo>
                      <a:pt x="444" y="218"/>
                      <a:pt x="473" y="242"/>
                      <a:pt x="494" y="268"/>
                    </a:cubicBezTo>
                    <a:cubicBezTo>
                      <a:pt x="520" y="300"/>
                      <a:pt x="527" y="357"/>
                      <a:pt x="527" y="434"/>
                    </a:cubicBezTo>
                    <a:cubicBezTo>
                      <a:pt x="527" y="857"/>
                      <a:pt x="527" y="857"/>
                      <a:pt x="527" y="857"/>
                    </a:cubicBezTo>
                    <a:cubicBezTo>
                      <a:pt x="767" y="857"/>
                      <a:pt x="767" y="857"/>
                      <a:pt x="767" y="857"/>
                    </a:cubicBezTo>
                    <a:cubicBezTo>
                      <a:pt x="767" y="334"/>
                      <a:pt x="767" y="334"/>
                      <a:pt x="767" y="334"/>
                    </a:cubicBezTo>
                    <a:cubicBezTo>
                      <a:pt x="767" y="232"/>
                      <a:pt x="754" y="147"/>
                      <a:pt x="686" y="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Freeform 21">
                <a:extLst>
                  <a:ext uri="{FF2B5EF4-FFF2-40B4-BE49-F238E27FC236}">
                    <a16:creationId xmlns:a16="http://schemas.microsoft.com/office/drawing/2014/main" id="{45D2C069-A1DD-FA70-637A-9415B231E964}"/>
                  </a:ext>
                </a:extLst>
              </p:cNvPr>
              <p:cNvSpPr>
                <a:spLocks noEditPoints="1"/>
              </p:cNvSpPr>
              <p:nvPr userDrawn="1"/>
            </p:nvSpPr>
            <p:spPr bwMode="auto">
              <a:xfrm>
                <a:off x="4170" y="3449"/>
                <a:ext cx="222" cy="306"/>
              </a:xfrm>
              <a:custGeom>
                <a:avLst/>
                <a:gdLst>
                  <a:gd name="T0" fmla="*/ 900 w 900"/>
                  <a:gd name="T1" fmla="*/ 0 h 1233"/>
                  <a:gd name="T2" fmla="*/ 900 w 900"/>
                  <a:gd name="T3" fmla="*/ 1214 h 1233"/>
                  <a:gd name="T4" fmla="*/ 673 w 900"/>
                  <a:gd name="T5" fmla="*/ 1214 h 1233"/>
                  <a:gd name="T6" fmla="*/ 673 w 900"/>
                  <a:gd name="T7" fmla="*/ 1121 h 1233"/>
                  <a:gd name="T8" fmla="*/ 414 w 900"/>
                  <a:gd name="T9" fmla="*/ 1233 h 1233"/>
                  <a:gd name="T10" fmla="*/ 124 w 900"/>
                  <a:gd name="T11" fmla="*/ 1121 h 1233"/>
                  <a:gd name="T12" fmla="*/ 0 w 900"/>
                  <a:gd name="T13" fmla="*/ 796 h 1233"/>
                  <a:gd name="T14" fmla="*/ 406 w 900"/>
                  <a:gd name="T15" fmla="*/ 357 h 1233"/>
                  <a:gd name="T16" fmla="*/ 659 w 900"/>
                  <a:gd name="T17" fmla="*/ 451 h 1233"/>
                  <a:gd name="T18" fmla="*/ 659 w 900"/>
                  <a:gd name="T19" fmla="*/ 0 h 1233"/>
                  <a:gd name="T20" fmla="*/ 900 w 900"/>
                  <a:gd name="T21" fmla="*/ 0 h 1233"/>
                  <a:gd name="T22" fmla="*/ 666 w 900"/>
                  <a:gd name="T23" fmla="*/ 796 h 1233"/>
                  <a:gd name="T24" fmla="*/ 453 w 900"/>
                  <a:gd name="T25" fmla="*/ 569 h 1233"/>
                  <a:gd name="T26" fmla="*/ 241 w 900"/>
                  <a:gd name="T27" fmla="*/ 796 h 1233"/>
                  <a:gd name="T28" fmla="*/ 453 w 900"/>
                  <a:gd name="T29" fmla="*/ 1022 h 1233"/>
                  <a:gd name="T30" fmla="*/ 666 w 900"/>
                  <a:gd name="T31" fmla="*/ 796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0" h="1233">
                    <a:moveTo>
                      <a:pt x="900" y="0"/>
                    </a:moveTo>
                    <a:cubicBezTo>
                      <a:pt x="900" y="1214"/>
                      <a:pt x="900" y="1214"/>
                      <a:pt x="900" y="1214"/>
                    </a:cubicBezTo>
                    <a:cubicBezTo>
                      <a:pt x="673" y="1214"/>
                      <a:pt x="673" y="1214"/>
                      <a:pt x="673" y="1214"/>
                    </a:cubicBezTo>
                    <a:cubicBezTo>
                      <a:pt x="673" y="1121"/>
                      <a:pt x="673" y="1121"/>
                      <a:pt x="673" y="1121"/>
                    </a:cubicBezTo>
                    <a:cubicBezTo>
                      <a:pt x="620" y="1182"/>
                      <a:pt x="534" y="1233"/>
                      <a:pt x="414" y="1233"/>
                    </a:cubicBezTo>
                    <a:cubicBezTo>
                      <a:pt x="298" y="1233"/>
                      <a:pt x="198" y="1195"/>
                      <a:pt x="124" y="1121"/>
                    </a:cubicBezTo>
                    <a:cubicBezTo>
                      <a:pt x="44" y="1041"/>
                      <a:pt x="0" y="926"/>
                      <a:pt x="0" y="796"/>
                    </a:cubicBezTo>
                    <a:cubicBezTo>
                      <a:pt x="0" y="541"/>
                      <a:pt x="171" y="357"/>
                      <a:pt x="406" y="357"/>
                    </a:cubicBezTo>
                    <a:cubicBezTo>
                      <a:pt x="508" y="357"/>
                      <a:pt x="594" y="389"/>
                      <a:pt x="659" y="451"/>
                    </a:cubicBezTo>
                    <a:cubicBezTo>
                      <a:pt x="659" y="0"/>
                      <a:pt x="659" y="0"/>
                      <a:pt x="659" y="0"/>
                    </a:cubicBezTo>
                    <a:lnTo>
                      <a:pt x="900" y="0"/>
                    </a:lnTo>
                    <a:close/>
                    <a:moveTo>
                      <a:pt x="666" y="796"/>
                    </a:moveTo>
                    <a:cubicBezTo>
                      <a:pt x="666" y="683"/>
                      <a:pt x="593" y="569"/>
                      <a:pt x="453" y="569"/>
                    </a:cubicBezTo>
                    <a:cubicBezTo>
                      <a:pt x="314" y="569"/>
                      <a:pt x="241" y="683"/>
                      <a:pt x="241" y="796"/>
                    </a:cubicBezTo>
                    <a:cubicBezTo>
                      <a:pt x="241" y="908"/>
                      <a:pt x="314" y="1022"/>
                      <a:pt x="453" y="1022"/>
                    </a:cubicBezTo>
                    <a:cubicBezTo>
                      <a:pt x="593" y="1022"/>
                      <a:pt x="666" y="908"/>
                      <a:pt x="666" y="7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Freeform 22">
                <a:extLst>
                  <a:ext uri="{FF2B5EF4-FFF2-40B4-BE49-F238E27FC236}">
                    <a16:creationId xmlns:a16="http://schemas.microsoft.com/office/drawing/2014/main" id="{AC6FCF2C-7104-7D1C-9A85-C4D3C85C5215}"/>
                  </a:ext>
                </a:extLst>
              </p:cNvPr>
              <p:cNvSpPr>
                <a:spLocks noEditPoints="1"/>
              </p:cNvSpPr>
              <p:nvPr userDrawn="1"/>
            </p:nvSpPr>
            <p:spPr bwMode="auto">
              <a:xfrm>
                <a:off x="3269" y="3538"/>
                <a:ext cx="224" cy="217"/>
              </a:xfrm>
              <a:custGeom>
                <a:avLst/>
                <a:gdLst>
                  <a:gd name="T0" fmla="*/ 905 w 905"/>
                  <a:gd name="T1" fmla="*/ 438 h 877"/>
                  <a:gd name="T2" fmla="*/ 453 w 905"/>
                  <a:gd name="T3" fmla="*/ 877 h 877"/>
                  <a:gd name="T4" fmla="*/ 0 w 905"/>
                  <a:gd name="T5" fmla="*/ 438 h 877"/>
                  <a:gd name="T6" fmla="*/ 453 w 905"/>
                  <a:gd name="T7" fmla="*/ 0 h 877"/>
                  <a:gd name="T8" fmla="*/ 905 w 905"/>
                  <a:gd name="T9" fmla="*/ 438 h 877"/>
                  <a:gd name="T10" fmla="*/ 453 w 905"/>
                  <a:gd name="T11" fmla="*/ 212 h 877"/>
                  <a:gd name="T12" fmla="*/ 241 w 905"/>
                  <a:gd name="T13" fmla="*/ 438 h 877"/>
                  <a:gd name="T14" fmla="*/ 453 w 905"/>
                  <a:gd name="T15" fmla="*/ 664 h 877"/>
                  <a:gd name="T16" fmla="*/ 665 w 905"/>
                  <a:gd name="T17" fmla="*/ 438 h 877"/>
                  <a:gd name="T18" fmla="*/ 453 w 905"/>
                  <a:gd name="T19" fmla="*/ 21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5" h="877">
                    <a:moveTo>
                      <a:pt x="905" y="438"/>
                    </a:moveTo>
                    <a:cubicBezTo>
                      <a:pt x="905" y="692"/>
                      <a:pt x="715" y="877"/>
                      <a:pt x="453" y="877"/>
                    </a:cubicBezTo>
                    <a:cubicBezTo>
                      <a:pt x="190" y="877"/>
                      <a:pt x="0" y="692"/>
                      <a:pt x="0" y="438"/>
                    </a:cubicBezTo>
                    <a:cubicBezTo>
                      <a:pt x="0" y="184"/>
                      <a:pt x="190" y="0"/>
                      <a:pt x="453" y="0"/>
                    </a:cubicBezTo>
                    <a:cubicBezTo>
                      <a:pt x="715" y="0"/>
                      <a:pt x="905" y="184"/>
                      <a:pt x="905" y="438"/>
                    </a:cubicBezTo>
                    <a:moveTo>
                      <a:pt x="453" y="212"/>
                    </a:moveTo>
                    <a:cubicBezTo>
                      <a:pt x="313" y="212"/>
                      <a:pt x="241" y="326"/>
                      <a:pt x="241" y="438"/>
                    </a:cubicBezTo>
                    <a:cubicBezTo>
                      <a:pt x="241" y="551"/>
                      <a:pt x="313" y="664"/>
                      <a:pt x="453" y="664"/>
                    </a:cubicBezTo>
                    <a:cubicBezTo>
                      <a:pt x="592" y="664"/>
                      <a:pt x="665" y="551"/>
                      <a:pt x="665" y="438"/>
                    </a:cubicBezTo>
                    <a:cubicBezTo>
                      <a:pt x="665" y="326"/>
                      <a:pt x="592" y="212"/>
                      <a:pt x="453" y="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eeform 23">
                <a:extLst>
                  <a:ext uri="{FF2B5EF4-FFF2-40B4-BE49-F238E27FC236}">
                    <a16:creationId xmlns:a16="http://schemas.microsoft.com/office/drawing/2014/main" id="{D9C63CB5-9AC8-BD08-C8FE-EEC4F89C992C}"/>
                  </a:ext>
                </a:extLst>
              </p:cNvPr>
              <p:cNvSpPr>
                <a:spLocks noEditPoints="1"/>
              </p:cNvSpPr>
              <p:nvPr userDrawn="1"/>
            </p:nvSpPr>
            <p:spPr bwMode="auto">
              <a:xfrm>
                <a:off x="4636" y="3449"/>
                <a:ext cx="95" cy="95"/>
              </a:xfrm>
              <a:custGeom>
                <a:avLst/>
                <a:gdLst>
                  <a:gd name="T0" fmla="*/ 118 w 383"/>
                  <a:gd name="T1" fmla="*/ 299 h 382"/>
                  <a:gd name="T2" fmla="*/ 158 w 383"/>
                  <a:gd name="T3" fmla="*/ 299 h 382"/>
                  <a:gd name="T4" fmla="*/ 158 w 383"/>
                  <a:gd name="T5" fmla="*/ 209 h 382"/>
                  <a:gd name="T6" fmla="*/ 187 w 383"/>
                  <a:gd name="T7" fmla="*/ 209 h 382"/>
                  <a:gd name="T8" fmla="*/ 242 w 383"/>
                  <a:gd name="T9" fmla="*/ 299 h 382"/>
                  <a:gd name="T10" fmla="*/ 284 w 383"/>
                  <a:gd name="T11" fmla="*/ 299 h 382"/>
                  <a:gd name="T12" fmla="*/ 227 w 383"/>
                  <a:gd name="T13" fmla="*/ 206 h 382"/>
                  <a:gd name="T14" fmla="*/ 279 w 383"/>
                  <a:gd name="T15" fmla="*/ 146 h 382"/>
                  <a:gd name="T16" fmla="*/ 202 w 383"/>
                  <a:gd name="T17" fmla="*/ 80 h 382"/>
                  <a:gd name="T18" fmla="*/ 118 w 383"/>
                  <a:gd name="T19" fmla="*/ 80 h 382"/>
                  <a:gd name="T20" fmla="*/ 118 w 383"/>
                  <a:gd name="T21" fmla="*/ 299 h 382"/>
                  <a:gd name="T22" fmla="*/ 158 w 383"/>
                  <a:gd name="T23" fmla="*/ 114 h 382"/>
                  <a:gd name="T24" fmla="*/ 187 w 383"/>
                  <a:gd name="T25" fmla="*/ 114 h 382"/>
                  <a:gd name="T26" fmla="*/ 239 w 383"/>
                  <a:gd name="T27" fmla="*/ 145 h 382"/>
                  <a:gd name="T28" fmla="*/ 187 w 383"/>
                  <a:gd name="T29" fmla="*/ 176 h 382"/>
                  <a:gd name="T30" fmla="*/ 158 w 383"/>
                  <a:gd name="T31" fmla="*/ 176 h 382"/>
                  <a:gd name="T32" fmla="*/ 158 w 383"/>
                  <a:gd name="T33" fmla="*/ 114 h 382"/>
                  <a:gd name="T34" fmla="*/ 0 w 383"/>
                  <a:gd name="T35" fmla="*/ 191 h 382"/>
                  <a:gd name="T36" fmla="*/ 191 w 383"/>
                  <a:gd name="T37" fmla="*/ 382 h 382"/>
                  <a:gd name="T38" fmla="*/ 383 w 383"/>
                  <a:gd name="T39" fmla="*/ 191 h 382"/>
                  <a:gd name="T40" fmla="*/ 191 w 383"/>
                  <a:gd name="T41" fmla="*/ 0 h 382"/>
                  <a:gd name="T42" fmla="*/ 0 w 383"/>
                  <a:gd name="T43" fmla="*/ 191 h 382"/>
                  <a:gd name="T44" fmla="*/ 34 w 383"/>
                  <a:gd name="T45" fmla="*/ 191 h 382"/>
                  <a:gd name="T46" fmla="*/ 191 w 383"/>
                  <a:gd name="T47" fmla="*/ 34 h 382"/>
                  <a:gd name="T48" fmla="*/ 349 w 383"/>
                  <a:gd name="T49" fmla="*/ 191 h 382"/>
                  <a:gd name="T50" fmla="*/ 191 w 383"/>
                  <a:gd name="T51" fmla="*/ 349 h 382"/>
                  <a:gd name="T52" fmla="*/ 34 w 383"/>
                  <a:gd name="T53" fmla="*/ 19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382">
                    <a:moveTo>
                      <a:pt x="118" y="299"/>
                    </a:moveTo>
                    <a:cubicBezTo>
                      <a:pt x="158" y="299"/>
                      <a:pt x="158" y="299"/>
                      <a:pt x="158" y="299"/>
                    </a:cubicBezTo>
                    <a:cubicBezTo>
                      <a:pt x="158" y="209"/>
                      <a:pt x="158" y="209"/>
                      <a:pt x="158" y="209"/>
                    </a:cubicBezTo>
                    <a:cubicBezTo>
                      <a:pt x="187" y="209"/>
                      <a:pt x="187" y="209"/>
                      <a:pt x="187" y="209"/>
                    </a:cubicBezTo>
                    <a:cubicBezTo>
                      <a:pt x="242" y="299"/>
                      <a:pt x="242" y="299"/>
                      <a:pt x="242" y="299"/>
                    </a:cubicBezTo>
                    <a:cubicBezTo>
                      <a:pt x="284" y="299"/>
                      <a:pt x="284" y="299"/>
                      <a:pt x="284" y="299"/>
                    </a:cubicBezTo>
                    <a:cubicBezTo>
                      <a:pt x="227" y="206"/>
                      <a:pt x="227" y="206"/>
                      <a:pt x="227" y="206"/>
                    </a:cubicBezTo>
                    <a:cubicBezTo>
                      <a:pt x="257" y="203"/>
                      <a:pt x="279" y="184"/>
                      <a:pt x="279" y="146"/>
                    </a:cubicBezTo>
                    <a:cubicBezTo>
                      <a:pt x="279" y="104"/>
                      <a:pt x="255" y="80"/>
                      <a:pt x="202" y="80"/>
                    </a:cubicBezTo>
                    <a:cubicBezTo>
                      <a:pt x="118" y="80"/>
                      <a:pt x="118" y="80"/>
                      <a:pt x="118" y="80"/>
                    </a:cubicBezTo>
                    <a:lnTo>
                      <a:pt x="118" y="299"/>
                    </a:lnTo>
                    <a:close/>
                    <a:moveTo>
                      <a:pt x="158" y="114"/>
                    </a:moveTo>
                    <a:cubicBezTo>
                      <a:pt x="187" y="114"/>
                      <a:pt x="187" y="114"/>
                      <a:pt x="187" y="114"/>
                    </a:cubicBezTo>
                    <a:cubicBezTo>
                      <a:pt x="212" y="114"/>
                      <a:pt x="239" y="115"/>
                      <a:pt x="239" y="145"/>
                    </a:cubicBezTo>
                    <a:cubicBezTo>
                      <a:pt x="239" y="174"/>
                      <a:pt x="212" y="176"/>
                      <a:pt x="187" y="176"/>
                    </a:cubicBezTo>
                    <a:cubicBezTo>
                      <a:pt x="158" y="176"/>
                      <a:pt x="158" y="176"/>
                      <a:pt x="158" y="176"/>
                    </a:cubicBezTo>
                    <a:lnTo>
                      <a:pt x="158" y="114"/>
                    </a:lnTo>
                    <a:close/>
                    <a:moveTo>
                      <a:pt x="0" y="191"/>
                    </a:moveTo>
                    <a:cubicBezTo>
                      <a:pt x="0" y="296"/>
                      <a:pt x="86" y="382"/>
                      <a:pt x="191" y="382"/>
                    </a:cubicBezTo>
                    <a:cubicBezTo>
                      <a:pt x="297" y="382"/>
                      <a:pt x="383" y="296"/>
                      <a:pt x="383" y="191"/>
                    </a:cubicBezTo>
                    <a:cubicBezTo>
                      <a:pt x="383" y="86"/>
                      <a:pt x="297" y="0"/>
                      <a:pt x="191" y="0"/>
                    </a:cubicBezTo>
                    <a:cubicBezTo>
                      <a:pt x="86" y="0"/>
                      <a:pt x="0" y="86"/>
                      <a:pt x="0" y="191"/>
                    </a:cubicBezTo>
                    <a:moveTo>
                      <a:pt x="34" y="191"/>
                    </a:moveTo>
                    <a:cubicBezTo>
                      <a:pt x="34" y="104"/>
                      <a:pt x="104" y="34"/>
                      <a:pt x="191" y="34"/>
                    </a:cubicBezTo>
                    <a:cubicBezTo>
                      <a:pt x="278" y="34"/>
                      <a:pt x="349" y="104"/>
                      <a:pt x="349" y="191"/>
                    </a:cubicBezTo>
                    <a:cubicBezTo>
                      <a:pt x="349" y="278"/>
                      <a:pt x="278" y="349"/>
                      <a:pt x="191" y="349"/>
                    </a:cubicBezTo>
                    <a:cubicBezTo>
                      <a:pt x="104" y="349"/>
                      <a:pt x="34" y="278"/>
                      <a:pt x="34" y="1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24">
                <a:extLst>
                  <a:ext uri="{FF2B5EF4-FFF2-40B4-BE49-F238E27FC236}">
                    <a16:creationId xmlns:a16="http://schemas.microsoft.com/office/drawing/2014/main" id="{3175D4BC-0774-F256-942F-CEA3D87ACF1A}"/>
                  </a:ext>
                </a:extLst>
              </p:cNvPr>
              <p:cNvSpPr>
                <a:spLocks/>
              </p:cNvSpPr>
              <p:nvPr userDrawn="1"/>
            </p:nvSpPr>
            <p:spPr bwMode="auto">
              <a:xfrm>
                <a:off x="3768" y="1895"/>
                <a:ext cx="434" cy="1109"/>
              </a:xfrm>
              <a:custGeom>
                <a:avLst/>
                <a:gdLst>
                  <a:gd name="T0" fmla="*/ 509 w 1751"/>
                  <a:gd name="T1" fmla="*/ 0 h 4481"/>
                  <a:gd name="T2" fmla="*/ 509 w 1751"/>
                  <a:gd name="T3" fmla="*/ 2792 h 4481"/>
                  <a:gd name="T4" fmla="*/ 161 w 1751"/>
                  <a:gd name="T5" fmla="*/ 2452 h 4481"/>
                  <a:gd name="T6" fmla="*/ 161 w 1751"/>
                  <a:gd name="T7" fmla="*/ 3527 h 4481"/>
                  <a:gd name="T8" fmla="*/ 19 w 1751"/>
                  <a:gd name="T9" fmla="*/ 4087 h 4481"/>
                  <a:gd name="T10" fmla="*/ 17 w 1751"/>
                  <a:gd name="T11" fmla="*/ 4090 h 4481"/>
                  <a:gd name="T12" fmla="*/ 0 w 1751"/>
                  <a:gd name="T13" fmla="*/ 4110 h 4481"/>
                  <a:gd name="T14" fmla="*/ 393 w 1751"/>
                  <a:gd name="T15" fmla="*/ 4481 h 4481"/>
                  <a:gd name="T16" fmla="*/ 1751 w 1751"/>
                  <a:gd name="T17" fmla="*/ 4481 h 4481"/>
                  <a:gd name="T18" fmla="*/ 1751 w 1751"/>
                  <a:gd name="T19" fmla="*/ 0 h 4481"/>
                  <a:gd name="T20" fmla="*/ 509 w 1751"/>
                  <a:gd name="T21" fmla="*/ 0 h 4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1" h="4481">
                    <a:moveTo>
                      <a:pt x="509" y="0"/>
                    </a:moveTo>
                    <a:cubicBezTo>
                      <a:pt x="509" y="2792"/>
                      <a:pt x="509" y="2792"/>
                      <a:pt x="509" y="2792"/>
                    </a:cubicBezTo>
                    <a:cubicBezTo>
                      <a:pt x="161" y="2452"/>
                      <a:pt x="161" y="2452"/>
                      <a:pt x="161" y="2452"/>
                    </a:cubicBezTo>
                    <a:cubicBezTo>
                      <a:pt x="161" y="3527"/>
                      <a:pt x="161" y="3527"/>
                      <a:pt x="161" y="3527"/>
                    </a:cubicBezTo>
                    <a:cubicBezTo>
                      <a:pt x="161" y="3775"/>
                      <a:pt x="139" y="3938"/>
                      <a:pt x="19" y="4087"/>
                    </a:cubicBezTo>
                    <a:cubicBezTo>
                      <a:pt x="17" y="4090"/>
                      <a:pt x="17" y="4090"/>
                      <a:pt x="17" y="4090"/>
                    </a:cubicBezTo>
                    <a:cubicBezTo>
                      <a:pt x="11" y="4097"/>
                      <a:pt x="5" y="4103"/>
                      <a:pt x="0" y="4110"/>
                    </a:cubicBezTo>
                    <a:cubicBezTo>
                      <a:pt x="393" y="4481"/>
                      <a:pt x="393" y="4481"/>
                      <a:pt x="393" y="4481"/>
                    </a:cubicBezTo>
                    <a:cubicBezTo>
                      <a:pt x="1751" y="4481"/>
                      <a:pt x="1751" y="4481"/>
                      <a:pt x="1751" y="4481"/>
                    </a:cubicBezTo>
                    <a:cubicBezTo>
                      <a:pt x="1751" y="0"/>
                      <a:pt x="1751" y="0"/>
                      <a:pt x="1751" y="0"/>
                    </a:cubicBezTo>
                    <a:lnTo>
                      <a:pt x="5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25">
                <a:extLst>
                  <a:ext uri="{FF2B5EF4-FFF2-40B4-BE49-F238E27FC236}">
                    <a16:creationId xmlns:a16="http://schemas.microsoft.com/office/drawing/2014/main" id="{AADBAC6D-48B5-5D8A-6AD7-6CDEA1D592A2}"/>
                  </a:ext>
                </a:extLst>
              </p:cNvPr>
              <p:cNvSpPr>
                <a:spLocks/>
              </p:cNvSpPr>
              <p:nvPr userDrawn="1"/>
            </p:nvSpPr>
            <p:spPr bwMode="auto">
              <a:xfrm>
                <a:off x="2850" y="1895"/>
                <a:ext cx="523" cy="1109"/>
              </a:xfrm>
              <a:custGeom>
                <a:avLst/>
                <a:gdLst>
                  <a:gd name="T0" fmla="*/ 1242 w 2112"/>
                  <a:gd name="T1" fmla="*/ 1773 h 4481"/>
                  <a:gd name="T2" fmla="*/ 1839 w 2112"/>
                  <a:gd name="T3" fmla="*/ 2338 h 4481"/>
                  <a:gd name="T4" fmla="*/ 1856 w 2112"/>
                  <a:gd name="T5" fmla="*/ 1719 h 4481"/>
                  <a:gd name="T6" fmla="*/ 1912 w 2112"/>
                  <a:gd name="T7" fmla="*/ 1629 h 4481"/>
                  <a:gd name="T8" fmla="*/ 2062 w 2112"/>
                  <a:gd name="T9" fmla="*/ 795 h 4481"/>
                  <a:gd name="T10" fmla="*/ 2112 w 2112"/>
                  <a:gd name="T11" fmla="*/ 740 h 4481"/>
                  <a:gd name="T12" fmla="*/ 1354 w 2112"/>
                  <a:gd name="T13" fmla="*/ 0 h 4481"/>
                  <a:gd name="T14" fmla="*/ 0 w 2112"/>
                  <a:gd name="T15" fmla="*/ 0 h 4481"/>
                  <a:gd name="T16" fmla="*/ 0 w 2112"/>
                  <a:gd name="T17" fmla="*/ 4481 h 4481"/>
                  <a:gd name="T18" fmla="*/ 1242 w 2112"/>
                  <a:gd name="T19" fmla="*/ 4481 h 4481"/>
                  <a:gd name="T20" fmla="*/ 1242 w 2112"/>
                  <a:gd name="T21" fmla="*/ 1773 h 4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4481">
                    <a:moveTo>
                      <a:pt x="1242" y="1773"/>
                    </a:moveTo>
                    <a:cubicBezTo>
                      <a:pt x="1242" y="1773"/>
                      <a:pt x="1790" y="2292"/>
                      <a:pt x="1839" y="2338"/>
                    </a:cubicBezTo>
                    <a:cubicBezTo>
                      <a:pt x="1787" y="2144"/>
                      <a:pt x="1751" y="1887"/>
                      <a:pt x="1856" y="1719"/>
                    </a:cubicBezTo>
                    <a:cubicBezTo>
                      <a:pt x="1912" y="1629"/>
                      <a:pt x="1912" y="1629"/>
                      <a:pt x="1912" y="1629"/>
                    </a:cubicBezTo>
                    <a:cubicBezTo>
                      <a:pt x="1855" y="1323"/>
                      <a:pt x="1869" y="1006"/>
                      <a:pt x="2062" y="795"/>
                    </a:cubicBezTo>
                    <a:cubicBezTo>
                      <a:pt x="2112" y="740"/>
                      <a:pt x="2112" y="740"/>
                      <a:pt x="2112" y="740"/>
                    </a:cubicBezTo>
                    <a:cubicBezTo>
                      <a:pt x="1354" y="0"/>
                      <a:pt x="1354" y="0"/>
                      <a:pt x="1354" y="0"/>
                    </a:cubicBezTo>
                    <a:cubicBezTo>
                      <a:pt x="0" y="0"/>
                      <a:pt x="0" y="0"/>
                      <a:pt x="0" y="0"/>
                    </a:cubicBezTo>
                    <a:cubicBezTo>
                      <a:pt x="0" y="4481"/>
                      <a:pt x="0" y="4481"/>
                      <a:pt x="0" y="4481"/>
                    </a:cubicBezTo>
                    <a:cubicBezTo>
                      <a:pt x="1242" y="4481"/>
                      <a:pt x="1242" y="4481"/>
                      <a:pt x="1242" y="4481"/>
                    </a:cubicBezTo>
                    <a:lnTo>
                      <a:pt x="1242" y="17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eeform 26">
                <a:extLst>
                  <a:ext uri="{FF2B5EF4-FFF2-40B4-BE49-F238E27FC236}">
                    <a16:creationId xmlns:a16="http://schemas.microsoft.com/office/drawing/2014/main" id="{D2BDFA89-B86E-D9F7-6B13-C36614C987D3}"/>
                  </a:ext>
                </a:extLst>
              </p:cNvPr>
              <p:cNvSpPr>
                <a:spLocks/>
              </p:cNvSpPr>
              <p:nvPr userDrawn="1"/>
            </p:nvSpPr>
            <p:spPr bwMode="auto">
              <a:xfrm>
                <a:off x="3792" y="3082"/>
                <a:ext cx="352" cy="210"/>
              </a:xfrm>
              <a:custGeom>
                <a:avLst/>
                <a:gdLst>
                  <a:gd name="T0" fmla="*/ 264 w 1420"/>
                  <a:gd name="T1" fmla="*/ 22 h 850"/>
                  <a:gd name="T2" fmla="*/ 977 w 1420"/>
                  <a:gd name="T3" fmla="*/ 90 h 850"/>
                  <a:gd name="T4" fmla="*/ 1098 w 1420"/>
                  <a:gd name="T5" fmla="*/ 235 h 850"/>
                  <a:gd name="T6" fmla="*/ 839 w 1420"/>
                  <a:gd name="T7" fmla="*/ 204 h 850"/>
                  <a:gd name="T8" fmla="*/ 830 w 1420"/>
                  <a:gd name="T9" fmla="*/ 299 h 850"/>
                  <a:gd name="T10" fmla="*/ 1115 w 1420"/>
                  <a:gd name="T11" fmla="*/ 258 h 850"/>
                  <a:gd name="T12" fmla="*/ 1406 w 1420"/>
                  <a:gd name="T13" fmla="*/ 463 h 850"/>
                  <a:gd name="T14" fmla="*/ 1104 w 1420"/>
                  <a:gd name="T15" fmla="*/ 436 h 850"/>
                  <a:gd name="T16" fmla="*/ 636 w 1420"/>
                  <a:gd name="T17" fmla="*/ 622 h 850"/>
                  <a:gd name="T18" fmla="*/ 120 w 1420"/>
                  <a:gd name="T19" fmla="*/ 850 h 850"/>
                  <a:gd name="T20" fmla="*/ 429 w 1420"/>
                  <a:gd name="T21" fmla="*/ 520 h 850"/>
                  <a:gd name="T22" fmla="*/ 131 w 1420"/>
                  <a:gd name="T23" fmla="*/ 416 h 850"/>
                  <a:gd name="T24" fmla="*/ 375 w 1420"/>
                  <a:gd name="T25" fmla="*/ 203 h 850"/>
                  <a:gd name="T26" fmla="*/ 0 w 1420"/>
                  <a:gd name="T27" fmla="*/ 0 h 850"/>
                  <a:gd name="T28" fmla="*/ 264 w 1420"/>
                  <a:gd name="T29" fmla="*/ 2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0" h="850">
                    <a:moveTo>
                      <a:pt x="264" y="22"/>
                    </a:moveTo>
                    <a:cubicBezTo>
                      <a:pt x="558" y="44"/>
                      <a:pt x="767" y="64"/>
                      <a:pt x="977" y="90"/>
                    </a:cubicBezTo>
                    <a:cubicBezTo>
                      <a:pt x="1057" y="100"/>
                      <a:pt x="1088" y="192"/>
                      <a:pt x="1098" y="235"/>
                    </a:cubicBezTo>
                    <a:cubicBezTo>
                      <a:pt x="998" y="210"/>
                      <a:pt x="839" y="204"/>
                      <a:pt x="839" y="204"/>
                    </a:cubicBezTo>
                    <a:cubicBezTo>
                      <a:pt x="830" y="299"/>
                      <a:pt x="830" y="299"/>
                      <a:pt x="830" y="299"/>
                    </a:cubicBezTo>
                    <a:cubicBezTo>
                      <a:pt x="830" y="299"/>
                      <a:pt x="966" y="260"/>
                      <a:pt x="1115" y="258"/>
                    </a:cubicBezTo>
                    <a:cubicBezTo>
                      <a:pt x="1115" y="258"/>
                      <a:pt x="1420" y="257"/>
                      <a:pt x="1406" y="463"/>
                    </a:cubicBezTo>
                    <a:cubicBezTo>
                      <a:pt x="1322" y="405"/>
                      <a:pt x="1152" y="428"/>
                      <a:pt x="1104" y="436"/>
                    </a:cubicBezTo>
                    <a:cubicBezTo>
                      <a:pt x="951" y="461"/>
                      <a:pt x="805" y="532"/>
                      <a:pt x="636" y="622"/>
                    </a:cubicBezTo>
                    <a:cubicBezTo>
                      <a:pt x="482" y="703"/>
                      <a:pt x="315" y="791"/>
                      <a:pt x="120" y="850"/>
                    </a:cubicBezTo>
                    <a:cubicBezTo>
                      <a:pt x="206" y="767"/>
                      <a:pt x="429" y="520"/>
                      <a:pt x="429" y="520"/>
                    </a:cubicBezTo>
                    <a:cubicBezTo>
                      <a:pt x="131" y="416"/>
                      <a:pt x="131" y="416"/>
                      <a:pt x="131" y="416"/>
                    </a:cubicBezTo>
                    <a:cubicBezTo>
                      <a:pt x="375" y="203"/>
                      <a:pt x="375" y="203"/>
                      <a:pt x="375" y="203"/>
                    </a:cubicBezTo>
                    <a:cubicBezTo>
                      <a:pt x="0" y="0"/>
                      <a:pt x="0" y="0"/>
                      <a:pt x="0" y="0"/>
                    </a:cubicBezTo>
                    <a:cubicBezTo>
                      <a:pt x="93" y="8"/>
                      <a:pt x="182" y="15"/>
                      <a:pt x="264"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Freeform 27">
                <a:extLst>
                  <a:ext uri="{FF2B5EF4-FFF2-40B4-BE49-F238E27FC236}">
                    <a16:creationId xmlns:a16="http://schemas.microsoft.com/office/drawing/2014/main" id="{D83226B8-67D2-3593-3376-03F3F5B7A140}"/>
                  </a:ext>
                </a:extLst>
              </p:cNvPr>
              <p:cNvSpPr>
                <a:spLocks/>
              </p:cNvSpPr>
              <p:nvPr userDrawn="1"/>
            </p:nvSpPr>
            <p:spPr bwMode="auto">
              <a:xfrm>
                <a:off x="3750" y="1503"/>
                <a:ext cx="59" cy="1386"/>
              </a:xfrm>
              <a:custGeom>
                <a:avLst/>
                <a:gdLst>
                  <a:gd name="T0" fmla="*/ 236 w 236"/>
                  <a:gd name="T1" fmla="*/ 0 h 5594"/>
                  <a:gd name="T2" fmla="*/ 116 w 236"/>
                  <a:gd name="T3" fmla="*/ 1792 h 5594"/>
                  <a:gd name="T4" fmla="*/ 116 w 236"/>
                  <a:gd name="T5" fmla="*/ 5108 h 5594"/>
                  <a:gd name="T6" fmla="*/ 0 w 236"/>
                  <a:gd name="T7" fmla="*/ 5594 h 5594"/>
                </a:gdLst>
                <a:ahLst/>
                <a:cxnLst>
                  <a:cxn ang="0">
                    <a:pos x="T0" y="T1"/>
                  </a:cxn>
                  <a:cxn ang="0">
                    <a:pos x="T2" y="T3"/>
                  </a:cxn>
                  <a:cxn ang="0">
                    <a:pos x="T4" y="T5"/>
                  </a:cxn>
                  <a:cxn ang="0">
                    <a:pos x="T6" y="T7"/>
                  </a:cxn>
                </a:cxnLst>
                <a:rect l="0" t="0" r="r" b="b"/>
                <a:pathLst>
                  <a:path w="236" h="5594">
                    <a:moveTo>
                      <a:pt x="236" y="0"/>
                    </a:moveTo>
                    <a:cubicBezTo>
                      <a:pt x="236" y="0"/>
                      <a:pt x="116" y="644"/>
                      <a:pt x="116" y="1792"/>
                    </a:cubicBezTo>
                    <a:cubicBezTo>
                      <a:pt x="116" y="5108"/>
                      <a:pt x="116" y="5108"/>
                      <a:pt x="116" y="5108"/>
                    </a:cubicBezTo>
                    <a:cubicBezTo>
                      <a:pt x="116" y="5337"/>
                      <a:pt x="96" y="5474"/>
                      <a:pt x="0" y="55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eeform 28">
                <a:extLst>
                  <a:ext uri="{FF2B5EF4-FFF2-40B4-BE49-F238E27FC236}">
                    <a16:creationId xmlns:a16="http://schemas.microsoft.com/office/drawing/2014/main" id="{A3FF71B4-0FAB-0897-ECF7-E03967654CDC}"/>
                  </a:ext>
                </a:extLst>
              </p:cNvPr>
              <p:cNvSpPr>
                <a:spLocks/>
              </p:cNvSpPr>
              <p:nvPr userDrawn="1"/>
            </p:nvSpPr>
            <p:spPr bwMode="auto">
              <a:xfrm>
                <a:off x="2919" y="1494"/>
                <a:ext cx="934" cy="1816"/>
              </a:xfrm>
              <a:custGeom>
                <a:avLst/>
                <a:gdLst>
                  <a:gd name="T0" fmla="*/ 3358 w 3774"/>
                  <a:gd name="T1" fmla="*/ 5632 h 7335"/>
                  <a:gd name="T2" fmla="*/ 3079 w 3774"/>
                  <a:gd name="T3" fmla="*/ 6187 h 7335"/>
                  <a:gd name="T4" fmla="*/ 3079 w 3774"/>
                  <a:gd name="T5" fmla="*/ 6187 h 7335"/>
                  <a:gd name="T6" fmla="*/ 3302 w 3774"/>
                  <a:gd name="T7" fmla="*/ 6410 h 7335"/>
                  <a:gd name="T8" fmla="*/ 3720 w 3774"/>
                  <a:gd name="T9" fmla="*/ 6636 h 7335"/>
                  <a:gd name="T10" fmla="*/ 3449 w 3774"/>
                  <a:gd name="T11" fmla="*/ 6873 h 7335"/>
                  <a:gd name="T12" fmla="*/ 3774 w 3774"/>
                  <a:gd name="T13" fmla="*/ 6975 h 7335"/>
                  <a:gd name="T14" fmla="*/ 3441 w 3774"/>
                  <a:gd name="T15" fmla="*/ 7312 h 7335"/>
                  <a:gd name="T16" fmla="*/ 3169 w 3774"/>
                  <a:gd name="T17" fmla="*/ 7335 h 7335"/>
                  <a:gd name="T18" fmla="*/ 1281 w 3774"/>
                  <a:gd name="T19" fmla="*/ 6924 h 7335"/>
                  <a:gd name="T20" fmla="*/ 636 w 3774"/>
                  <a:gd name="T21" fmla="*/ 7086 h 7335"/>
                  <a:gd name="T22" fmla="*/ 823 w 3774"/>
                  <a:gd name="T23" fmla="*/ 6882 h 7335"/>
                  <a:gd name="T24" fmla="*/ 339 w 3774"/>
                  <a:gd name="T25" fmla="*/ 6912 h 7335"/>
                  <a:gd name="T26" fmla="*/ 675 w 3774"/>
                  <a:gd name="T27" fmla="*/ 6684 h 7335"/>
                  <a:gd name="T28" fmla="*/ 0 w 3774"/>
                  <a:gd name="T29" fmla="*/ 6500 h 7335"/>
                  <a:gd name="T30" fmla="*/ 1280 w 3774"/>
                  <a:gd name="T31" fmla="*/ 6465 h 7335"/>
                  <a:gd name="T32" fmla="*/ 2083 w 3774"/>
                  <a:gd name="T33" fmla="*/ 6498 h 7335"/>
                  <a:gd name="T34" fmla="*/ 1500 w 3774"/>
                  <a:gd name="T35" fmla="*/ 6006 h 7335"/>
                  <a:gd name="T36" fmla="*/ 1976 w 3774"/>
                  <a:gd name="T37" fmla="*/ 6078 h 7335"/>
                  <a:gd name="T38" fmla="*/ 1432 w 3774"/>
                  <a:gd name="T39" fmla="*/ 5412 h 7335"/>
                  <a:gd name="T40" fmla="*/ 1964 w 3774"/>
                  <a:gd name="T41" fmla="*/ 5598 h 7335"/>
                  <a:gd name="T42" fmla="*/ 1482 w 3774"/>
                  <a:gd name="T43" fmla="*/ 4831 h 7335"/>
                  <a:gd name="T44" fmla="*/ 1902 w 3774"/>
                  <a:gd name="T45" fmla="*/ 5096 h 7335"/>
                  <a:gd name="T46" fmla="*/ 1544 w 3774"/>
                  <a:gd name="T47" fmla="*/ 4223 h 7335"/>
                  <a:gd name="T48" fmla="*/ 1936 w 3774"/>
                  <a:gd name="T49" fmla="*/ 4487 h 7335"/>
                  <a:gd name="T50" fmla="*/ 1678 w 3774"/>
                  <a:gd name="T51" fmla="*/ 3401 h 7335"/>
                  <a:gd name="T52" fmla="*/ 2063 w 3774"/>
                  <a:gd name="T53" fmla="*/ 4032 h 7335"/>
                  <a:gd name="T54" fmla="*/ 1872 w 3774"/>
                  <a:gd name="T55" fmla="*/ 2493 h 7335"/>
                  <a:gd name="T56" fmla="*/ 2345 w 3774"/>
                  <a:gd name="T57" fmla="*/ 3685 h 7335"/>
                  <a:gd name="T58" fmla="*/ 2340 w 3774"/>
                  <a:gd name="T59" fmla="*/ 1341 h 7335"/>
                  <a:gd name="T60" fmla="*/ 2525 w 3774"/>
                  <a:gd name="T61" fmla="*/ 2863 h 7335"/>
                  <a:gd name="T62" fmla="*/ 3007 w 3774"/>
                  <a:gd name="T63" fmla="*/ 550 h 7335"/>
                  <a:gd name="T64" fmla="*/ 2911 w 3774"/>
                  <a:gd name="T65" fmla="*/ 2268 h 7335"/>
                  <a:gd name="T66" fmla="*/ 3594 w 3774"/>
                  <a:gd name="T67" fmla="*/ 38 h 7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74" h="7335">
                    <a:moveTo>
                      <a:pt x="3358" y="5632"/>
                    </a:moveTo>
                    <a:cubicBezTo>
                      <a:pt x="3219" y="5793"/>
                      <a:pt x="3040" y="6021"/>
                      <a:pt x="3079" y="6187"/>
                    </a:cubicBezTo>
                    <a:cubicBezTo>
                      <a:pt x="3079" y="6187"/>
                      <a:pt x="3079" y="6187"/>
                      <a:pt x="3079" y="6187"/>
                    </a:cubicBezTo>
                    <a:cubicBezTo>
                      <a:pt x="3107" y="6325"/>
                      <a:pt x="3302" y="6410"/>
                      <a:pt x="3302" y="6410"/>
                    </a:cubicBezTo>
                    <a:cubicBezTo>
                      <a:pt x="3720" y="6636"/>
                      <a:pt x="3720" y="6636"/>
                      <a:pt x="3720" y="6636"/>
                    </a:cubicBezTo>
                    <a:cubicBezTo>
                      <a:pt x="3449" y="6873"/>
                      <a:pt x="3449" y="6873"/>
                      <a:pt x="3449" y="6873"/>
                    </a:cubicBezTo>
                    <a:cubicBezTo>
                      <a:pt x="3774" y="6975"/>
                      <a:pt x="3774" y="6975"/>
                      <a:pt x="3774" y="6975"/>
                    </a:cubicBezTo>
                    <a:cubicBezTo>
                      <a:pt x="3774" y="6975"/>
                      <a:pt x="3476" y="7281"/>
                      <a:pt x="3441" y="7312"/>
                    </a:cubicBezTo>
                    <a:cubicBezTo>
                      <a:pt x="3356" y="7326"/>
                      <a:pt x="3266" y="7335"/>
                      <a:pt x="3169" y="7335"/>
                    </a:cubicBezTo>
                    <a:cubicBezTo>
                      <a:pt x="2479" y="7335"/>
                      <a:pt x="1519" y="6927"/>
                      <a:pt x="1281" y="6924"/>
                    </a:cubicBezTo>
                    <a:cubicBezTo>
                      <a:pt x="995" y="6921"/>
                      <a:pt x="636" y="7086"/>
                      <a:pt x="636" y="7086"/>
                    </a:cubicBezTo>
                    <a:cubicBezTo>
                      <a:pt x="823" y="6882"/>
                      <a:pt x="823" y="6882"/>
                      <a:pt x="823" y="6882"/>
                    </a:cubicBezTo>
                    <a:cubicBezTo>
                      <a:pt x="823" y="6882"/>
                      <a:pt x="577" y="6932"/>
                      <a:pt x="339" y="6912"/>
                    </a:cubicBezTo>
                    <a:cubicBezTo>
                      <a:pt x="675" y="6684"/>
                      <a:pt x="675" y="6684"/>
                      <a:pt x="675" y="6684"/>
                    </a:cubicBezTo>
                    <a:cubicBezTo>
                      <a:pt x="380" y="6674"/>
                      <a:pt x="122" y="6586"/>
                      <a:pt x="0" y="6500"/>
                    </a:cubicBezTo>
                    <a:cubicBezTo>
                      <a:pt x="0" y="6500"/>
                      <a:pt x="543" y="6457"/>
                      <a:pt x="1280" y="6465"/>
                    </a:cubicBezTo>
                    <a:cubicBezTo>
                      <a:pt x="1578" y="6468"/>
                      <a:pt x="2083" y="6498"/>
                      <a:pt x="2083" y="6498"/>
                    </a:cubicBezTo>
                    <a:cubicBezTo>
                      <a:pt x="1834" y="6392"/>
                      <a:pt x="1600" y="6252"/>
                      <a:pt x="1500" y="6006"/>
                    </a:cubicBezTo>
                    <a:cubicBezTo>
                      <a:pt x="1976" y="6078"/>
                      <a:pt x="1976" y="6078"/>
                      <a:pt x="1976" y="6078"/>
                    </a:cubicBezTo>
                    <a:cubicBezTo>
                      <a:pt x="1776" y="5956"/>
                      <a:pt x="1486" y="5649"/>
                      <a:pt x="1432" y="5412"/>
                    </a:cubicBezTo>
                    <a:cubicBezTo>
                      <a:pt x="1964" y="5598"/>
                      <a:pt x="1964" y="5598"/>
                      <a:pt x="1964" y="5598"/>
                    </a:cubicBezTo>
                    <a:cubicBezTo>
                      <a:pt x="1869" y="5496"/>
                      <a:pt x="1541" y="5188"/>
                      <a:pt x="1482" y="4831"/>
                    </a:cubicBezTo>
                    <a:cubicBezTo>
                      <a:pt x="1902" y="5096"/>
                      <a:pt x="1902" y="5096"/>
                      <a:pt x="1902" y="5096"/>
                    </a:cubicBezTo>
                    <a:cubicBezTo>
                      <a:pt x="1792" y="4985"/>
                      <a:pt x="1493" y="4396"/>
                      <a:pt x="1544" y="4223"/>
                    </a:cubicBezTo>
                    <a:cubicBezTo>
                      <a:pt x="1936" y="4487"/>
                      <a:pt x="1936" y="4487"/>
                      <a:pt x="1936" y="4487"/>
                    </a:cubicBezTo>
                    <a:cubicBezTo>
                      <a:pt x="1748" y="4255"/>
                      <a:pt x="1529" y="3640"/>
                      <a:pt x="1678" y="3401"/>
                    </a:cubicBezTo>
                    <a:cubicBezTo>
                      <a:pt x="1797" y="3864"/>
                      <a:pt x="2063" y="4032"/>
                      <a:pt x="2063" y="4032"/>
                    </a:cubicBezTo>
                    <a:cubicBezTo>
                      <a:pt x="1889" y="3780"/>
                      <a:pt x="1513" y="2887"/>
                      <a:pt x="1872" y="2493"/>
                    </a:cubicBezTo>
                    <a:cubicBezTo>
                      <a:pt x="1966" y="3384"/>
                      <a:pt x="2345" y="3685"/>
                      <a:pt x="2345" y="3685"/>
                    </a:cubicBezTo>
                    <a:cubicBezTo>
                      <a:pt x="2031" y="3186"/>
                      <a:pt x="1674" y="1652"/>
                      <a:pt x="2340" y="1341"/>
                    </a:cubicBezTo>
                    <a:cubicBezTo>
                      <a:pt x="2210" y="2327"/>
                      <a:pt x="2525" y="2863"/>
                      <a:pt x="2525" y="2863"/>
                    </a:cubicBezTo>
                    <a:cubicBezTo>
                      <a:pt x="2326" y="1955"/>
                      <a:pt x="2332" y="668"/>
                      <a:pt x="3007" y="550"/>
                    </a:cubicBezTo>
                    <a:cubicBezTo>
                      <a:pt x="2676" y="1520"/>
                      <a:pt x="2911" y="2268"/>
                      <a:pt x="2911" y="2268"/>
                    </a:cubicBezTo>
                    <a:cubicBezTo>
                      <a:pt x="2863" y="0"/>
                      <a:pt x="3594" y="38"/>
                      <a:pt x="3594"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cxnSp>
          <p:nvCxnSpPr>
            <p:cNvPr id="30" name="Straight Connector 29">
              <a:extLst>
                <a:ext uri="{FF2B5EF4-FFF2-40B4-BE49-F238E27FC236}">
                  <a16:creationId xmlns:a16="http://schemas.microsoft.com/office/drawing/2014/main" id="{18A3CF9F-4BCA-6457-DB42-84B9BCF8A610}"/>
                </a:ext>
                <a:ext uri="{C183D7F6-B498-43B3-948B-1728B52AA6E4}">
                  <adec:decorative xmlns:adec="http://schemas.microsoft.com/office/drawing/2017/decorative" val="1"/>
                </a:ext>
              </a:extLst>
            </p:cNvPr>
            <p:cNvCxnSpPr/>
            <p:nvPr/>
          </p:nvCxnSpPr>
          <p:spPr>
            <a:xfrm flipH="1">
              <a:off x="6164581" y="3734269"/>
              <a:ext cx="1" cy="9937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descr="The Harris Poll">
              <a:extLst>
                <a:ext uri="{FF2B5EF4-FFF2-40B4-BE49-F238E27FC236}">
                  <a16:creationId xmlns:a16="http://schemas.microsoft.com/office/drawing/2014/main" id="{B73FB868-412E-851C-A46C-BC6C3946AEB7}"/>
                </a:ext>
              </a:extLst>
            </p:cNvPr>
            <p:cNvPicPr>
              <a:picLocks noChangeAspect="1"/>
            </p:cNvPicPr>
            <p:nvPr/>
          </p:nvPicPr>
          <p:blipFill>
            <a:blip r:embed="rId3"/>
            <a:stretch>
              <a:fillRect/>
            </a:stretch>
          </p:blipFill>
          <p:spPr>
            <a:xfrm>
              <a:off x="6423820" y="4060954"/>
              <a:ext cx="2154096" cy="373723"/>
            </a:xfrm>
            <a:prstGeom prst="rect">
              <a:avLst/>
            </a:prstGeom>
          </p:spPr>
        </p:pic>
      </p:grpSp>
      <p:sp>
        <p:nvSpPr>
          <p:cNvPr id="35" name="Date">
            <a:extLst>
              <a:ext uri="{FF2B5EF4-FFF2-40B4-BE49-F238E27FC236}">
                <a16:creationId xmlns:a16="http://schemas.microsoft.com/office/drawing/2014/main" id="{F66CB451-2FB4-6C8B-9869-689A0DA3463C}"/>
              </a:ext>
              <a:ext uri="{C183D7F6-B498-43B3-948B-1728B52AA6E4}">
                <adec:decorative xmlns:adec="http://schemas.microsoft.com/office/drawing/2017/decorative" val="1"/>
              </a:ext>
            </a:extLst>
          </p:cNvPr>
          <p:cNvSpPr txBox="1">
            <a:spLocks noGrp="1"/>
          </p:cNvSpPr>
          <p:nvPr>
            <p:ph type="title" idx="4294967295"/>
          </p:nvPr>
        </p:nvSpPr>
        <p:spPr>
          <a:xfrm>
            <a:off x="403963" y="4751105"/>
            <a:ext cx="2534882" cy="2449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112000"/>
              </a:lnSpc>
              <a:spcBef>
                <a:spcPts val="1000"/>
              </a:spcBef>
              <a:spcAft>
                <a:spcPts val="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2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LAM-5884AO.2 (6/26)</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7851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62D9A-1E7D-FC1D-F736-B988BFC9BA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383BD9-D7EA-044C-B52D-6C72D3587D4D}"/>
              </a:ext>
            </a:extLst>
          </p:cNvPr>
          <p:cNvSpPr>
            <a:spLocks noGrp="1"/>
          </p:cNvSpPr>
          <p:nvPr>
            <p:ph type="body" sz="quarter" idx="11"/>
          </p:nvPr>
        </p:nvSpPr>
        <p:spPr/>
        <p:txBody>
          <a:bodyPr/>
          <a:lstStyle/>
          <a:p>
            <a:r>
              <a:rPr lang="en-US"/>
              <a:t>Long-term Care for Loved Ones</a:t>
            </a:r>
          </a:p>
        </p:txBody>
      </p:sp>
      <p:sp>
        <p:nvSpPr>
          <p:cNvPr id="3" name="Title 2">
            <a:extLst>
              <a:ext uri="{FF2B5EF4-FFF2-40B4-BE49-F238E27FC236}">
                <a16:creationId xmlns:a16="http://schemas.microsoft.com/office/drawing/2014/main" id="{8DB621E7-862B-22E9-EDC7-F9ECB38F185F}"/>
              </a:ext>
            </a:extLst>
          </p:cNvPr>
          <p:cNvSpPr>
            <a:spLocks noGrp="1"/>
          </p:cNvSpPr>
          <p:nvPr>
            <p:ph type="title"/>
          </p:nvPr>
        </p:nvSpPr>
        <p:spPr/>
        <p:txBody>
          <a:bodyPr/>
          <a:lstStyle/>
          <a:p>
            <a:r>
              <a:rPr lang="en-US"/>
              <a:t>Those who work with a financial professional are more knowledgeable about and prepared for LTC</a:t>
            </a:r>
          </a:p>
        </p:txBody>
      </p:sp>
      <p:pic>
        <p:nvPicPr>
          <p:cNvPr id="11" name="Picture 10">
            <a:extLst>
              <a:ext uri="{FF2B5EF4-FFF2-40B4-BE49-F238E27FC236}">
                <a16:creationId xmlns:a16="http://schemas.microsoft.com/office/drawing/2014/main" id="{02AA067C-1F1B-DCBD-D3AC-DDEB6A4507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801" y="578050"/>
            <a:ext cx="9801095" cy="4852165"/>
          </a:xfrm>
          <a:prstGeom prst="rect">
            <a:avLst/>
          </a:prstGeom>
        </p:spPr>
      </p:pic>
    </p:spTree>
    <p:extLst>
      <p:ext uri="{BB962C8B-B14F-4D97-AF65-F5344CB8AC3E}">
        <p14:creationId xmlns:p14="http://schemas.microsoft.com/office/powerpoint/2010/main" val="256604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E3872-5A92-14B8-E36D-5E04BFB570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710E7BC-E2FD-0E98-99FD-2764ECEBB894}"/>
              </a:ext>
            </a:extLst>
          </p:cNvPr>
          <p:cNvSpPr>
            <a:spLocks noGrp="1"/>
          </p:cNvSpPr>
          <p:nvPr>
            <p:ph type="body" sz="quarter" idx="11"/>
          </p:nvPr>
        </p:nvSpPr>
        <p:spPr/>
        <p:txBody>
          <a:bodyPr/>
          <a:lstStyle/>
          <a:p>
            <a:r>
              <a:rPr lang="en-US"/>
              <a:t>General Knowledge, Actions, Plans for Long-term Care</a:t>
            </a:r>
          </a:p>
        </p:txBody>
      </p:sp>
      <p:sp>
        <p:nvSpPr>
          <p:cNvPr id="3" name="Title 2">
            <a:extLst>
              <a:ext uri="{FF2B5EF4-FFF2-40B4-BE49-F238E27FC236}">
                <a16:creationId xmlns:a16="http://schemas.microsoft.com/office/drawing/2014/main" id="{F4792A74-A692-FEF2-EFA9-11727C317CC8}"/>
              </a:ext>
            </a:extLst>
          </p:cNvPr>
          <p:cNvSpPr>
            <a:spLocks noGrp="1"/>
          </p:cNvSpPr>
          <p:nvPr>
            <p:ph type="title"/>
          </p:nvPr>
        </p:nvSpPr>
        <p:spPr/>
        <p:txBody>
          <a:bodyPr/>
          <a:lstStyle/>
          <a:p>
            <a:r>
              <a:rPr lang="en-US"/>
              <a:t>Partners and children top the list of expected primary caregiver(s)</a:t>
            </a:r>
          </a:p>
        </p:txBody>
      </p:sp>
      <p:pic>
        <p:nvPicPr>
          <p:cNvPr id="21" name="Picture 20">
            <a:extLst>
              <a:ext uri="{FF2B5EF4-FFF2-40B4-BE49-F238E27FC236}">
                <a16:creationId xmlns:a16="http://schemas.microsoft.com/office/drawing/2014/main" id="{F7C69B7F-BB29-7115-1C32-D876AA49E9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8311" y="575051"/>
            <a:ext cx="9973786" cy="4847409"/>
          </a:xfrm>
          <a:prstGeom prst="rect">
            <a:avLst/>
          </a:prstGeom>
        </p:spPr>
      </p:pic>
    </p:spTree>
    <p:extLst>
      <p:ext uri="{BB962C8B-B14F-4D97-AF65-F5344CB8AC3E}">
        <p14:creationId xmlns:p14="http://schemas.microsoft.com/office/powerpoint/2010/main" val="2610398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1DD65-92C0-1009-5C23-DCDB82548A3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92A155-30AC-3688-6F42-4013C30FBE9E}"/>
              </a:ext>
            </a:extLst>
          </p:cNvPr>
          <p:cNvSpPr>
            <a:spLocks noGrp="1"/>
          </p:cNvSpPr>
          <p:nvPr>
            <p:ph type="body" sz="quarter" idx="11"/>
          </p:nvPr>
        </p:nvSpPr>
        <p:spPr/>
        <p:txBody>
          <a:bodyPr/>
          <a:lstStyle/>
          <a:p>
            <a:r>
              <a:rPr lang="en-US"/>
              <a:t>General Knowledge, Actions, Plans for Long-term Care</a:t>
            </a:r>
          </a:p>
        </p:txBody>
      </p:sp>
      <p:sp>
        <p:nvSpPr>
          <p:cNvPr id="3" name="Title 2">
            <a:extLst>
              <a:ext uri="{FF2B5EF4-FFF2-40B4-BE49-F238E27FC236}">
                <a16:creationId xmlns:a16="http://schemas.microsoft.com/office/drawing/2014/main" id="{E10537DC-1617-98A0-58BF-8E2941FD8250}"/>
              </a:ext>
            </a:extLst>
          </p:cNvPr>
          <p:cNvSpPr>
            <a:spLocks noGrp="1"/>
          </p:cNvSpPr>
          <p:nvPr>
            <p:ph type="title"/>
          </p:nvPr>
        </p:nvSpPr>
        <p:spPr/>
        <p:txBody>
          <a:bodyPr/>
          <a:lstStyle/>
          <a:p>
            <a:r>
              <a:rPr lang="en-US"/>
              <a:t>Half would rely on professional caregiver or care managers most if their loved one could not be a primary source of LTC in the future </a:t>
            </a:r>
          </a:p>
        </p:txBody>
      </p:sp>
      <p:pic>
        <p:nvPicPr>
          <p:cNvPr id="6" name="Picture 5">
            <a:extLst>
              <a:ext uri="{FF2B5EF4-FFF2-40B4-BE49-F238E27FC236}">
                <a16:creationId xmlns:a16="http://schemas.microsoft.com/office/drawing/2014/main" id="{DC4472EB-885E-D81E-EEBB-652AA57801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0212" y="585226"/>
            <a:ext cx="10002361" cy="4834520"/>
          </a:xfrm>
          <a:prstGeom prst="rect">
            <a:avLst/>
          </a:prstGeom>
        </p:spPr>
      </p:pic>
    </p:spTree>
    <p:extLst>
      <p:ext uri="{BB962C8B-B14F-4D97-AF65-F5344CB8AC3E}">
        <p14:creationId xmlns:p14="http://schemas.microsoft.com/office/powerpoint/2010/main" val="3625289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QPROJECT14FD3A2A-AD56-4B7B-BE1A-AABFD4F33B71" val="2019-48-11 01:48:07 -04:00"/>
  <p:tag name="QPROJECT2C9FDE17-3CF3-4A6B-9058-A9542C6E747B" val="2019-52-20 05:52:58 -04:00"/>
</p:tagLst>
</file>

<file path=ppt/theme/theme1.xml><?xml version="1.0" encoding="utf-8"?>
<a:theme xmlns:a="http://schemas.openxmlformats.org/drawingml/2006/main" name="1_Full Page Header">
  <a:themeElements>
    <a:clrScheme name="Custom 13">
      <a:dk1>
        <a:srgbClr val="000000"/>
      </a:dk1>
      <a:lt1>
        <a:srgbClr val="FFFFFF"/>
      </a:lt1>
      <a:dk2>
        <a:srgbClr val="939598"/>
      </a:dk2>
      <a:lt2>
        <a:srgbClr val="44474E"/>
      </a:lt2>
      <a:accent1>
        <a:srgbClr val="00CF9C"/>
      </a:accent1>
      <a:accent2>
        <a:srgbClr val="FF8769"/>
      </a:accent2>
      <a:accent3>
        <a:srgbClr val="E3DECE"/>
      </a:accent3>
      <a:accent4>
        <a:srgbClr val="019EDB"/>
      </a:accent4>
      <a:accent5>
        <a:srgbClr val="E0CC38"/>
      </a:accent5>
      <a:accent6>
        <a:srgbClr val="A31034"/>
      </a:accent6>
      <a:hlink>
        <a:srgbClr val="30CF9C"/>
      </a:hlink>
      <a:folHlink>
        <a:srgbClr val="FB83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2A51729AE8B241B7316C49FF05BAC2" ma:contentTypeVersion="15" ma:contentTypeDescription="Create a new document." ma:contentTypeScope="" ma:versionID="75b23a072aa5d41c11104634565ca362">
  <xsd:schema xmlns:xsd="http://www.w3.org/2001/XMLSchema" xmlns:xs="http://www.w3.org/2001/XMLSchema" xmlns:p="http://schemas.microsoft.com/office/2006/metadata/properties" xmlns:ns2="d66955b2-5665-467e-9e07-ac1653d8bc32" xmlns:ns3="7760a175-183b-40cf-83b8-7cc1d62253e9" targetNamespace="http://schemas.microsoft.com/office/2006/metadata/properties" ma:root="true" ma:fieldsID="47eb2fd22f86c19fe5c483639b9988ea" ns2:_="" ns3:_="">
    <xsd:import namespace="d66955b2-5665-467e-9e07-ac1653d8bc32"/>
    <xsd:import namespace="7760a175-183b-40cf-83b8-7cc1d62253e9"/>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955b2-5665-467e-9e07-ac1653d8bc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503f176-2c99-41b2-a359-cfbd3cb539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60a175-183b-40cf-83b8-7cc1d62253e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f3f39cd-98e7-42b1-9a09-c1529e4480bf}" ma:internalName="TaxCatchAll" ma:showField="CatchAllData" ma:web="7760a175-183b-40cf-83b8-7cc1d62253e9">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p:properties xmlns:p="http://schemas.microsoft.com/office/2006/metadata/properties" xmlns:xsi="http://www.w3.org/2001/XMLSchema-instance" xmlns:pc="http://schemas.microsoft.com/office/infopath/2007/PartnerControls">
  <documentManagement>
    <SharedWithUsers xmlns="7760a175-183b-40cf-83b8-7cc1d62253e9">
      <UserInfo>
        <DisplayName>Lenius, Kathy</DisplayName>
        <AccountId>239</AccountId>
        <AccountType/>
      </UserInfo>
      <UserInfo>
        <DisplayName>Deana Percassi</DisplayName>
        <AccountId>281</AccountId>
        <AccountType/>
      </UserInfo>
      <UserInfo>
        <DisplayName>David Krane</DisplayName>
        <AccountId>101</AccountId>
        <AccountType/>
      </UserInfo>
      <UserInfo>
        <DisplayName>Bryan Mayaen</DisplayName>
        <AccountId>541</AccountId>
        <AccountType/>
      </UserInfo>
      <UserInfo>
        <DisplayName>Andrea Werner Solorzano</DisplayName>
        <AccountId>917</AccountId>
        <AccountType/>
      </UserInfo>
    </SharedWithUsers>
    <TaxCatchAll xmlns="7760a175-183b-40cf-83b8-7cc1d62253e9" xsi:nil="true"/>
    <lcf76f155ced4ddcb4097134ff3c332f xmlns="d66955b2-5665-467e-9e07-ac1653d8bc32">
      <Terms xmlns="http://schemas.microsoft.com/office/infopath/2007/PartnerControls"/>
    </lcf76f155ced4ddcb4097134ff3c332f>
  </documentManagement>
</p:properties>
</file>

<file path=customXml/item2.xml><?xml version="1.0" encoding="utf-8"?>
<VariableList UniqueId="f17b475e-910c-4b7c-8bbe-dc4a551a18ea" Name="AD_HOC" ContentType="XML" MajorVersion="0" MinorVersion="1" isLocalCopy="False" IsBaseObject="False" DataSourceId="60023e0c-b442-4f9f-88d9-84babdd0a20b" DataSourceMajorVersion="0" DataSourceMinorVersion="1"/>
</file>

<file path=customXml/item3.xml><?xml version="1.0" encoding="utf-8"?>
<VariableListDefinition name="System" displayName="System" id="aab96c0b-7c17-489a-83e8-d59ebb149397" isdomainofvalue="False" dataSourceId="fe962902-5afe-4880-a280-eb828288eb1d"/>
</file>

<file path=customXml/item4.xml><?xml version="1.0" encoding="utf-8"?>
<AllExternalAdhocVariableMappings/>
</file>

<file path=customXml/item5.xml><?xml version="1.0" encoding="utf-8"?>
<VariableListDefinition name="AD_HOC" displayName="AD_HOC" id="f17b475e-910c-4b7c-8bbe-dc4a551a18ea" isdomainofvalue="False" dataSourceId="60023e0c-b442-4f9f-88d9-84babdd0a20b"/>
</file>

<file path=customXml/item6.xml><?xml version="1.0" encoding="utf-8"?>
<VariableListDefinition name="Computed" displayName="Computed" id="5949ed34-d9ee-4d5e-8fbf-68ce409307e8" isdomainofvalue="False" dataSourceId="9f10dbe6-e3c3-4312-ab8a-c327f769b519"/>
</file>

<file path=customXml/item7.xml><?xml version="1.0" encoding="utf-8"?>
<VariableList UniqueId="5949ed34-d9ee-4d5e-8fbf-68ce409307e8" Name="Computed" ContentType="XML" MajorVersion="0" MinorVersion="1" isLocalCopy="False" IsBaseObject="False" DataSourceId="9f10dbe6-e3c3-4312-ab8a-c327f769b519" DataSourceMajorVersion="0" DataSourceMinorVersion="1"/>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VariableList UniqueId="aab96c0b-7c17-489a-83e8-d59ebb149397" Name="System" ContentType="XML" MajorVersion="0" MinorVersion="1" isLocalCopy="False" IsBaseObject="False" DataSourceId="fe962902-5afe-4880-a280-eb828288eb1d" DataSourceMajorVersion="0" DataSourceMinorVersion="1"/>
</file>

<file path=customXml/itemProps1.xml><?xml version="1.0" encoding="utf-8"?>
<ds:datastoreItem xmlns:ds="http://schemas.openxmlformats.org/officeDocument/2006/customXml" ds:itemID="{F6F87004-E68F-4343-90DE-5A1CD56A1D58}">
  <ds:schemaRefs>
    <ds:schemaRef ds:uri="7760a175-183b-40cf-83b8-7cc1d62253e9"/>
    <ds:schemaRef ds:uri="d66955b2-5665-467e-9e07-ac1653d8bc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xml><?xml version="1.0" encoding="utf-8"?>
<ds:datastoreItem xmlns:ds="http://schemas.openxmlformats.org/officeDocument/2006/customXml" ds:itemID="{09A048F6-C74C-48E1-9255-752F90FD94C0}">
  <ds:schemaRefs>
    <ds:schemaRef ds:uri="7760a175-183b-40cf-83b8-7cc1d62253e9"/>
    <ds:schemaRef ds:uri="d66955b2-5665-467e-9e07-ac1653d8bc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4C2DF83-1F84-4623-BDBB-D02BF00E0A3D}">
  <ds:schemaRefs/>
</ds:datastoreItem>
</file>

<file path=customXml/itemProps3.xml><?xml version="1.0" encoding="utf-8"?>
<ds:datastoreItem xmlns:ds="http://schemas.openxmlformats.org/officeDocument/2006/customXml" ds:itemID="{89043356-D56F-4544-8E85-6B4CAD4E594E}">
  <ds:schemaRefs/>
</ds:datastoreItem>
</file>

<file path=customXml/itemProps4.xml><?xml version="1.0" encoding="utf-8"?>
<ds:datastoreItem xmlns:ds="http://schemas.openxmlformats.org/officeDocument/2006/customXml" ds:itemID="{83EC34B4-9A8C-41EF-9EB4-D42E2587F421}">
  <ds:schemaRefs/>
</ds:datastoreItem>
</file>

<file path=customXml/itemProps5.xml><?xml version="1.0" encoding="utf-8"?>
<ds:datastoreItem xmlns:ds="http://schemas.openxmlformats.org/officeDocument/2006/customXml" ds:itemID="{11718CA1-497C-4DD1-86CD-B9A17F7BA307}">
  <ds:schemaRefs/>
</ds:datastoreItem>
</file>

<file path=customXml/itemProps6.xml><?xml version="1.0" encoding="utf-8"?>
<ds:datastoreItem xmlns:ds="http://schemas.openxmlformats.org/officeDocument/2006/customXml" ds:itemID="{B69344D1-A1B7-4B78-B99B-7FEBBFC0A578}">
  <ds:schemaRefs/>
</ds:datastoreItem>
</file>

<file path=customXml/itemProps7.xml><?xml version="1.0" encoding="utf-8"?>
<ds:datastoreItem xmlns:ds="http://schemas.openxmlformats.org/officeDocument/2006/customXml" ds:itemID="{351918EA-A890-494D-A8BD-F421534359B1}">
  <ds:schemaRefs/>
</ds:datastoreItem>
</file>

<file path=customXml/itemProps8.xml><?xml version="1.0" encoding="utf-8"?>
<ds:datastoreItem xmlns:ds="http://schemas.openxmlformats.org/officeDocument/2006/customXml" ds:itemID="{9FB75EA0-8D96-48C2-8750-63D486496380}">
  <ds:schemaRefs>
    <ds:schemaRef ds:uri="http://schemas.microsoft.com/sharepoint/v3/contenttype/forms"/>
  </ds:schemaRefs>
</ds:datastoreItem>
</file>

<file path=customXml/itemProps9.xml><?xml version="1.0" encoding="utf-8"?>
<ds:datastoreItem xmlns:ds="http://schemas.openxmlformats.org/officeDocument/2006/customXml" ds:itemID="{F992F95E-4ED3-434B-B16A-752932163D34}">
  <ds:schemaRefs/>
</ds:datastoreItem>
</file>

<file path=docProps/app.xml><?xml version="1.0" encoding="utf-8"?>
<Properties xmlns="http://schemas.openxmlformats.org/officeDocument/2006/extended-properties" xmlns:vt="http://schemas.openxmlformats.org/officeDocument/2006/docPropsVTypes">
  <Template/>
  <TotalTime>18</TotalTime>
  <Words>5167</Words>
  <Application>Microsoft Office PowerPoint</Application>
  <PresentationFormat>On-screen Show (16:9)</PresentationFormat>
  <Paragraphs>381</Paragraphs>
  <Slides>61</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Georgia</vt:lpstr>
      <vt:lpstr>Times New Roman</vt:lpstr>
      <vt:lpstr>1_Full Page Header</vt:lpstr>
      <vt:lpstr>The Nationwide Retirement Institute®  2026 Long-term Care Survey</vt:lpstr>
      <vt:lpstr>Method Statement &amp; Sampling Precision/Error</vt:lpstr>
      <vt:lpstr>A majority of Americans age 30+ feel knowledgeable about LTC, including over a fifth who say they are very knowledegable</vt:lpstr>
      <vt:lpstr>Over 4 in 5 say they have either created a saving / investment plan to cover LTC costs or plan to do so in the future</vt:lpstr>
      <vt:lpstr>Over three quarters have already or plan to identify their future caregivers</vt:lpstr>
      <vt:lpstr>Millennials are more likely than Boomers+ to have purchased LTCI or plan to do so in the future</vt:lpstr>
      <vt:lpstr>Those who work with a financial professional are more knowledgeable about and prepared for LTC</vt:lpstr>
      <vt:lpstr>Partners and children top the list of expected primary caregiver(s)</vt:lpstr>
      <vt:lpstr>Half would rely on professional caregiver or care managers most if their loved one could not be a primary source of LTC in the future </vt:lpstr>
      <vt:lpstr>Innovation and home care are seen as the future of affordable LTC in the next 5+ years</vt:lpstr>
      <vt:lpstr>Cost is the leading concern around LTC</vt:lpstr>
      <vt:lpstr>Clear majorities feel confident navigating LTC decision-making. More adults would feel confident with a partner.</vt:lpstr>
      <vt:lpstr>Millennials are more likely to have considered the possibility of living alone when they need LTC compared to Gen X and those age 60-65</vt:lpstr>
      <vt:lpstr>Boomers+ and those age 60-65 are more likely than Millennials to feel confident navigating LTC decision if they were living alone</vt:lpstr>
      <vt:lpstr>Very few would chose to live in a nursing home if they needed LTC no matter if they were living with a partner or alone</vt:lpstr>
      <vt:lpstr>Staying in a familiar home environment matters most to Americans age 30+ regardless of if they live alone or with a partner if they need LTC</vt:lpstr>
      <vt:lpstr>Gen X and Boomers+ seem to be more concerned about a variety of different LTC scenarios if they were living alone</vt:lpstr>
      <vt:lpstr>~4 in 5 are concerned most about not having help coordinating care or not having someone advocate for them if they were living alone when facing LTC  </vt:lpstr>
      <vt:lpstr>Discussion around potential LTC costs are often had with family members</vt:lpstr>
      <vt:lpstr>Over 2 in 5 have an FP they pay to help with their financial plans, and more than a fifth are looking for one</vt:lpstr>
      <vt:lpstr>Americans 30+ are split opinion on the importance of FPs discussing LTC with clients, highlighting an opportunity for FPs to show their value in these conversations</vt:lpstr>
      <vt:lpstr>LTC planning is being overlooked. Nearly 4 in 10 haven’t discussed LTC costs with their FP as they never considered it</vt:lpstr>
      <vt:lpstr>A majority of those with an FP plan to discuss LTC costs with an FP in the future</vt:lpstr>
      <vt:lpstr>Nearly 3 in 4 are likely to switch FPs to one who could show them how to navigate future LTC costs if theirs could not</vt:lpstr>
      <vt:lpstr>Just about one in five indicate that they own long-term care insurance (LTCI)</vt:lpstr>
      <vt:lpstr>Willingness to purchase LTCI increases when benefits support in-home care access and heir protection</vt:lpstr>
      <vt:lpstr>Tax-free benefits, direct payouts, and greater usage and flexibility increase willingness to purchase LTCI</vt:lpstr>
      <vt:lpstr>Employer access, fixed premiums, and international coverage do little to shift LTCI interest</vt:lpstr>
      <vt:lpstr>Avoiding being a burden tops the list of reasons to purchase LTCI</vt:lpstr>
      <vt:lpstr>Affordability and lack of immediate need are primary reasons why Americans age 30+ would not prioritize having LTCI</vt:lpstr>
      <vt:lpstr>Most overestimated the monthly cost of a specific LTCI scenario</vt:lpstr>
      <vt:lpstr>After seeing the price of a LTCI scenario, over half are willing to consider purchasing a similar LTCI plan for themselves </vt:lpstr>
      <vt:lpstr>Home, either one’s own or a loved one’s, is the most preferred location to receive LTC if needed</vt:lpstr>
      <vt:lpstr>More than 2 in 5 believe that age 60 or older is the right time for them to buy LTCI regardless of whether they plan to buy it </vt:lpstr>
      <vt:lpstr>Among those who own LTCI, more than 3 in 5 say they purchased it at 40 years old or less</vt:lpstr>
      <vt:lpstr>Income / savings, followed by Social Security, top the list for how Americans age 30+ plan to pay for LTC costs </vt:lpstr>
      <vt:lpstr>Nearly two-thirds have been involved in LTC decision-making for a loved one</vt:lpstr>
      <vt:lpstr>A family member is typically the one who requires LTC, especially a parent</vt:lpstr>
      <vt:lpstr>Financial constraints and lack of clear planning were top challenges observed during the LTC decision-making process</vt:lpstr>
      <vt:lpstr>Millennials are more likely than Boomers+ to say they faced any challenges during the LTC decision-making process</vt:lpstr>
      <vt:lpstr>While a majority with LTC experience say their loved one was prepared for their LTC needs, less than half feel more prepared for LTC compared to their loved one</vt:lpstr>
      <vt:lpstr>Two-thirds say having clear conversations with family are most important to take earlier in life to prepare for LTC based on their experience</vt:lpstr>
      <vt:lpstr>Those with LTC experience cite the emotional toll on family, closely followed by cost of LTC, as the most surprising aspect of their loved one’s experience</vt:lpstr>
      <vt:lpstr>When asked to think of their loved one’s LTC situation, a vast majority believe they were satisfied with where and how they received care</vt:lpstr>
      <vt:lpstr>Beyond quality of clinical care, emotional comfort and family proximity remain central to LTC experience</vt:lpstr>
      <vt:lpstr>Over half have ever acted as a caregiver, often working 22 hours on average</vt:lpstr>
      <vt:lpstr>Around a fifth of caregivers become one as they were the best positioned to take the role</vt:lpstr>
      <vt:lpstr>Almost a quarter of caregivers strongly agree that they have a back-up plan if they can no longer provide care to their loved one</vt:lpstr>
      <vt:lpstr>Care facilities are often included in caregiver back-up plan for their loved one’s LTC</vt:lpstr>
      <vt:lpstr>Two-thirds say they physical and emotional demands of caregiving surprised them</vt:lpstr>
      <vt:lpstr>Millennials are more likely than Gen X and Boomers+ to be surprised at the difficulty of LTC decision-making and the negative impact on their job / career</vt:lpstr>
      <vt:lpstr>All in all, over three-quarters if caregivers would choose to be a caregiver all over again if given the choice</vt:lpstr>
      <vt:lpstr>When asked to look back, caregiver say advice from putting plan in place early to having clear conversations with family would have been valuable </vt:lpstr>
      <vt:lpstr>“Start saving earlier” is the most common advice non-caregivers age 50+ would give their younger self about planning for LTC</vt:lpstr>
      <vt:lpstr>Over 3 in 5 agree that current immigration policies will further reduce the number of available caregivers, including a quarter who strongly agree</vt:lpstr>
      <vt:lpstr>Nearly 3 in 4 say their biggest fear is not being able to provide care for their loved one</vt:lpstr>
      <vt:lpstr>Choosing between today’s needs and tomorrow’s security: ~3 in 5 are willing to take a loan from their retirement to be a caregiver for a loved one </vt:lpstr>
      <vt:lpstr>Many caregivers feel like they can’t take a day off from their caregiving responsibilities</vt:lpstr>
      <vt:lpstr>Millennials are more likely than Gen X and Boomers+ to agree to a variety of different caregiving sentiments</vt:lpstr>
      <vt:lpstr>Disclosures</vt:lpstr>
      <vt:lpstr>LAM-5884AO.2 (6/26)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 M</dc:creator>
  <dc:description>\Untitled.Q [Insomnia Patients.sav]
Z:\GCI\P141016 GCI Purdue Insomnia\P141016A Patients\3-Deliverables\DP\Insomnia Patients.Q [Insomnia Patients.sav, Insomnia Caregivers.sav]
C:\Users\ElmaTutundzic\AppData\Local\Microsoft\Windows\INetCache\Content.Outlook\NU7NLZRJ\Insomnia Patients.Q [Insomnia Patients.sav, Insomnia Caregivers.sav]
C:\Users\ElmaTutundzic\Desktop\Insomnia Patients.Q [Insomnia Patients.sav, Insomnia Caregivers.sav]</dc:description>
  <cp:lastModifiedBy>Rana, Mike</cp:lastModifiedBy>
  <cp:revision>4</cp:revision>
  <cp:lastPrinted>2019-04-22T21:21:38Z</cp:lastPrinted>
  <dcterms:created xsi:type="dcterms:W3CDTF">2017-08-02T18:19:00Z</dcterms:created>
  <dcterms:modified xsi:type="dcterms:W3CDTF">2026-06-19T18:17:56Z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512">
    <vt:lpwstr>54</vt:lpwstr>
  </property>
  <property fmtid="{D5CDD505-2E9C-101B-9397-08002B2CF9AE}" pid="3" name="MediaServiceImageTags">
    <vt:lpwstr/>
  </property>
  <property fmtid="{D5CDD505-2E9C-101B-9397-08002B2CF9AE}" pid="4" name="MSIP_Label_da128442-0c2e-4a21-8764-34be31c32392_Enabled">
    <vt:lpwstr>true</vt:lpwstr>
  </property>
  <property fmtid="{D5CDD505-2E9C-101B-9397-08002B2CF9AE}" pid="5" name="MSIP_Label_da128442-0c2e-4a21-8764-34be31c32392_SetDate">
    <vt:lpwstr>2023-04-24T15:59:17Z</vt:lpwstr>
  </property>
  <property fmtid="{D5CDD505-2E9C-101B-9397-08002B2CF9AE}" pid="6" name="MSIP_Label_da128442-0c2e-4a21-8764-34be31c32392_Method">
    <vt:lpwstr>Privileged</vt:lpwstr>
  </property>
  <property fmtid="{D5CDD505-2E9C-101B-9397-08002B2CF9AE}" pid="7" name="MSIP_Label_da128442-0c2e-4a21-8764-34be31c32392_Name">
    <vt:lpwstr>Public</vt:lpwstr>
  </property>
  <property fmtid="{D5CDD505-2E9C-101B-9397-08002B2CF9AE}" pid="8" name="MSIP_Label_da128442-0c2e-4a21-8764-34be31c32392_SiteId">
    <vt:lpwstr>22140e4c-d390-45c2-b297-a26c516dc461</vt:lpwstr>
  </property>
  <property fmtid="{D5CDD505-2E9C-101B-9397-08002B2CF9AE}" pid="9" name="MSIP_Label_da128442-0c2e-4a21-8764-34be31c32392_ActionId">
    <vt:lpwstr>6bc3f10e-ca99-49f7-8776-e2399009b296</vt:lpwstr>
  </property>
  <property fmtid="{D5CDD505-2E9C-101B-9397-08002B2CF9AE}" pid="10" name="MSIP_Label_da128442-0c2e-4a21-8764-34be31c32392_ContentBits">
    <vt:lpwstr>0</vt:lpwstr>
  </property>
  <property fmtid="{D5CDD505-2E9C-101B-9397-08002B2CF9AE}" pid="11" name="ContentTypeId">
    <vt:lpwstr>0x010100182A51729AE8B241B7316C49FF05BAC2</vt:lpwstr>
  </property>
</Properties>
</file>